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Способи демократії та її ідеали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654032"/>
          </a:xfrm>
        </p:spPr>
        <p:txBody>
          <a:bodyPr>
            <a:normAutofit/>
          </a:bodyPr>
          <a:lstStyle/>
          <a:p>
            <a:r>
              <a:rPr lang="uk-UA" sz="3200" dirty="0" smtClean="0"/>
              <a:t>Поняття демократії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857232"/>
            <a:ext cx="8229600" cy="4525963"/>
          </a:xfrm>
        </p:spPr>
        <p:txBody>
          <a:bodyPr>
            <a:normAutofit/>
          </a:bodyPr>
          <a:lstStyle/>
          <a:p>
            <a:r>
              <a:rPr lang="ru-RU" sz="2000" b="1" i="1" dirty="0" err="1" smtClean="0"/>
              <a:t>Демократія</a:t>
            </a:r>
            <a:r>
              <a:rPr lang="ru-RU" sz="2000" dirty="0" smtClean="0"/>
              <a:t>  — </a:t>
            </a:r>
            <a:r>
              <a:rPr lang="ru-RU" sz="2000" dirty="0" err="1" smtClean="0"/>
              <a:t>політичний</a:t>
            </a:r>
            <a:r>
              <a:rPr lang="ru-RU" sz="2000" dirty="0" smtClean="0"/>
              <a:t> режим, за </a:t>
            </a:r>
            <a:r>
              <a:rPr lang="ru-RU" sz="2000" dirty="0" err="1" smtClean="0"/>
              <a:t>якого</a:t>
            </a:r>
            <a:r>
              <a:rPr lang="ru-RU" sz="2000" dirty="0" smtClean="0"/>
              <a:t> </a:t>
            </a:r>
            <a:r>
              <a:rPr lang="ru-RU" sz="2000" dirty="0" err="1" smtClean="0"/>
              <a:t>єдиним</a:t>
            </a:r>
            <a:r>
              <a:rPr lang="ru-RU" sz="2000" dirty="0" smtClean="0"/>
              <a:t> </a:t>
            </a:r>
            <a:r>
              <a:rPr lang="ru-RU" sz="2000" dirty="0" err="1" smtClean="0"/>
              <a:t>легітимним</a:t>
            </a:r>
            <a:r>
              <a:rPr lang="ru-RU" sz="2000" dirty="0" smtClean="0"/>
              <a:t> </a:t>
            </a:r>
            <a:r>
              <a:rPr lang="ru-RU" sz="2000" dirty="0" err="1" smtClean="0"/>
              <a:t>джерелом</a:t>
            </a:r>
            <a:r>
              <a:rPr lang="ru-RU" sz="2000" dirty="0" smtClean="0"/>
              <a:t> </a:t>
            </a:r>
            <a:r>
              <a:rPr lang="ru-RU" sz="2000" dirty="0" err="1" smtClean="0"/>
              <a:t>влади</a:t>
            </a:r>
            <a:r>
              <a:rPr lang="ru-RU" sz="2000" dirty="0" smtClean="0"/>
              <a:t> в </a:t>
            </a:r>
            <a:r>
              <a:rPr lang="ru-RU" sz="2000" dirty="0" err="1" smtClean="0"/>
              <a:t>державі</a:t>
            </a:r>
            <a:r>
              <a:rPr lang="ru-RU" sz="2000" dirty="0" smtClean="0"/>
              <a:t> </a:t>
            </a:r>
            <a:r>
              <a:rPr lang="ru-RU" sz="2000" dirty="0" err="1" smtClean="0"/>
              <a:t>визнається</a:t>
            </a:r>
            <a:r>
              <a:rPr lang="ru-RU" sz="2000" dirty="0" smtClean="0"/>
              <a:t> </a:t>
            </a:r>
            <a:r>
              <a:rPr lang="ru-RU" sz="2000" dirty="0" err="1" smtClean="0"/>
              <a:t>її</a:t>
            </a:r>
            <a:r>
              <a:rPr lang="ru-RU" sz="2000" dirty="0" smtClean="0"/>
              <a:t> народ. При </a:t>
            </a:r>
            <a:r>
              <a:rPr lang="ru-RU" sz="2000" dirty="0" err="1" smtClean="0"/>
              <a:t>цьомууправління</a:t>
            </a:r>
            <a:r>
              <a:rPr lang="ru-RU" sz="2000" dirty="0" smtClean="0"/>
              <a:t> державою </a:t>
            </a:r>
            <a:r>
              <a:rPr lang="ru-RU" sz="2000" dirty="0" err="1" smtClean="0"/>
              <a:t>здійснюється</a:t>
            </a:r>
            <a:r>
              <a:rPr lang="ru-RU" sz="2000" dirty="0" smtClean="0"/>
              <a:t> народом, </a:t>
            </a:r>
            <a:r>
              <a:rPr lang="ru-RU" sz="2000" dirty="0" err="1" smtClean="0"/>
              <a:t>безпосередньо</a:t>
            </a:r>
            <a:r>
              <a:rPr lang="ru-RU" sz="2000" dirty="0" smtClean="0"/>
              <a:t> (пряма </a:t>
            </a:r>
            <a:r>
              <a:rPr lang="ru-RU" sz="2000" dirty="0" err="1" smtClean="0"/>
              <a:t>демократія</a:t>
            </a:r>
            <a:r>
              <a:rPr lang="ru-RU" sz="2000" dirty="0" smtClean="0"/>
              <a:t>), </a:t>
            </a:r>
            <a:r>
              <a:rPr lang="ru-RU" sz="2000" dirty="0" err="1" smtClean="0"/>
              <a:t>або</a:t>
            </a:r>
            <a:r>
              <a:rPr lang="ru-RU" sz="2000" dirty="0" smtClean="0"/>
              <a:t> </a:t>
            </a:r>
            <a:r>
              <a:rPr lang="ru-RU" sz="2000" dirty="0" err="1" smtClean="0"/>
              <a:t>опосередковано</a:t>
            </a:r>
            <a:r>
              <a:rPr lang="ru-RU" sz="2000" dirty="0" smtClean="0"/>
              <a:t> через </a:t>
            </a:r>
            <a:r>
              <a:rPr lang="ru-RU" sz="2000" dirty="0" err="1" smtClean="0"/>
              <a:t>обраних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представників</a:t>
            </a:r>
            <a:r>
              <a:rPr lang="ru-RU" sz="2000" dirty="0" smtClean="0"/>
              <a:t> (</a:t>
            </a:r>
            <a:r>
              <a:rPr lang="ru-RU" sz="2000" dirty="0" err="1" smtClean="0"/>
              <a:t>представницька</a:t>
            </a:r>
            <a:r>
              <a:rPr lang="ru-RU" sz="2000" dirty="0" smtClean="0"/>
              <a:t> </a:t>
            </a:r>
            <a:r>
              <a:rPr lang="ru-RU" sz="2000" dirty="0" err="1" smtClean="0"/>
              <a:t>демократія</a:t>
            </a:r>
            <a:r>
              <a:rPr lang="ru-RU" sz="2000" dirty="0" smtClean="0"/>
              <a:t>).</a:t>
            </a:r>
            <a:endParaRPr lang="ru-RU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Пряма демократія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b="1" i="1" dirty="0" err="1" smtClean="0"/>
              <a:t>Безпосередня</a:t>
            </a:r>
            <a:r>
              <a:rPr lang="ru-RU" sz="2000" b="1" dirty="0" smtClean="0"/>
              <a:t> </a:t>
            </a:r>
            <a:r>
              <a:rPr lang="ru-RU" sz="2000" b="1" i="1" dirty="0" err="1" smtClean="0"/>
              <a:t>демократія</a:t>
            </a:r>
            <a:r>
              <a:rPr lang="ru-RU" sz="2000" dirty="0" smtClean="0"/>
              <a:t> (</a:t>
            </a:r>
            <a:r>
              <a:rPr lang="ru-RU" sz="2000" b="1" dirty="0" smtClean="0"/>
              <a:t>пряма </a:t>
            </a:r>
            <a:r>
              <a:rPr lang="ru-RU" sz="2000" b="1" dirty="0" err="1" smtClean="0"/>
              <a:t>демократія</a:t>
            </a:r>
            <a:r>
              <a:rPr lang="ru-RU" sz="2000" dirty="0" smtClean="0"/>
              <a:t>, </a:t>
            </a:r>
            <a:r>
              <a:rPr lang="ru-RU" sz="2000" b="1" dirty="0" err="1" smtClean="0"/>
              <a:t>пряме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народовладдя</a:t>
            </a:r>
            <a:r>
              <a:rPr lang="ru-RU" sz="2000" dirty="0" smtClean="0"/>
              <a:t>) — </a:t>
            </a:r>
            <a:r>
              <a:rPr lang="ru-RU" sz="2000" dirty="0" err="1" smtClean="0"/>
              <a:t>сукупність</a:t>
            </a:r>
            <a:r>
              <a:rPr lang="ru-RU" sz="2000" dirty="0" smtClean="0"/>
              <a:t> форм </a:t>
            </a:r>
            <a:r>
              <a:rPr lang="ru-RU" sz="2000" dirty="0" err="1" smtClean="0"/>
              <a:t>організації</a:t>
            </a:r>
            <a:r>
              <a:rPr lang="ru-RU" sz="2000" dirty="0" smtClean="0"/>
              <a:t> </a:t>
            </a:r>
            <a:r>
              <a:rPr lang="ru-RU" sz="2000" dirty="0" err="1" smtClean="0"/>
              <a:t>державної</a:t>
            </a:r>
            <a:r>
              <a:rPr lang="ru-RU" sz="2000" dirty="0" smtClean="0"/>
              <a:t> </a:t>
            </a:r>
            <a:r>
              <a:rPr lang="ru-RU" sz="2000" dirty="0" err="1" smtClean="0"/>
              <a:t>влади</a:t>
            </a:r>
            <a:r>
              <a:rPr lang="ru-RU" sz="2000" dirty="0" smtClean="0"/>
              <a:t>, за </a:t>
            </a:r>
            <a:r>
              <a:rPr lang="ru-RU" sz="2000" dirty="0" err="1" smtClean="0"/>
              <a:t>якої</a:t>
            </a:r>
            <a:r>
              <a:rPr lang="ru-RU" sz="2000" dirty="0" smtClean="0"/>
              <a:t> </a:t>
            </a:r>
            <a:r>
              <a:rPr lang="ru-RU" sz="2000" dirty="0" err="1" smtClean="0"/>
              <a:t>основні</a:t>
            </a:r>
            <a:r>
              <a:rPr lang="ru-RU" sz="2000" dirty="0" smtClean="0"/>
              <a:t> </a:t>
            </a:r>
            <a:r>
              <a:rPr lang="ru-RU" sz="2000" dirty="0" err="1" smtClean="0"/>
              <a:t>рішення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щодо</a:t>
            </a:r>
            <a:r>
              <a:rPr lang="ru-RU" sz="2000" dirty="0" smtClean="0"/>
              <a:t> </a:t>
            </a:r>
            <a:r>
              <a:rPr lang="ru-RU" sz="2000" dirty="0" err="1" smtClean="0"/>
              <a:t>управління</a:t>
            </a:r>
            <a:r>
              <a:rPr lang="ru-RU" sz="2000" dirty="0" smtClean="0"/>
              <a:t> справами </a:t>
            </a:r>
            <a:r>
              <a:rPr lang="ru-RU" sz="2000" dirty="0" err="1" smtClean="0"/>
              <a:t>суспільства</a:t>
            </a:r>
            <a:r>
              <a:rPr lang="ru-RU" sz="2000" dirty="0" smtClean="0"/>
              <a:t> </a:t>
            </a:r>
            <a:r>
              <a:rPr lang="ru-RU" sz="2000" dirty="0" err="1" smtClean="0"/>
              <a:t>й</a:t>
            </a:r>
            <a:r>
              <a:rPr lang="ru-RU" sz="2000" dirty="0" smtClean="0"/>
              <a:t> </a:t>
            </a:r>
            <a:r>
              <a:rPr lang="ru-RU" sz="2000" dirty="0" err="1" smtClean="0"/>
              <a:t>держави</a:t>
            </a:r>
            <a:r>
              <a:rPr lang="ru-RU" sz="2000" dirty="0" smtClean="0"/>
              <a:t> </a:t>
            </a:r>
            <a:r>
              <a:rPr lang="ru-RU" sz="2000" dirty="0" err="1" smtClean="0"/>
              <a:t>схвалюються</a:t>
            </a:r>
            <a:r>
              <a:rPr lang="ru-RU" sz="2000" dirty="0" smtClean="0"/>
              <a:t> </a:t>
            </a:r>
            <a:r>
              <a:rPr lang="ru-RU" sz="2000" dirty="0" err="1" smtClean="0"/>
              <a:t>безпосередньо</a:t>
            </a:r>
            <a:r>
              <a:rPr lang="ru-RU" sz="2000" dirty="0" smtClean="0"/>
              <a:t> </a:t>
            </a:r>
            <a:r>
              <a:rPr lang="ru-RU" sz="2000" dirty="0" err="1" smtClean="0"/>
              <a:t>всіма</a:t>
            </a:r>
            <a:r>
              <a:rPr lang="ru-RU" sz="2000" dirty="0" smtClean="0"/>
              <a:t> </a:t>
            </a:r>
            <a:r>
              <a:rPr lang="ru-RU" sz="2000" dirty="0" err="1" smtClean="0"/>
              <a:t>громадянами</a:t>
            </a:r>
            <a:r>
              <a:rPr lang="ru-RU" sz="2000" dirty="0" smtClean="0"/>
              <a:t> </a:t>
            </a:r>
            <a:r>
              <a:rPr lang="ru-RU" sz="2000" dirty="0" smtClean="0"/>
              <a:t>на референдумах</a:t>
            </a:r>
            <a:r>
              <a:rPr lang="ru-RU" sz="2000" dirty="0" smtClean="0"/>
              <a:t>, </a:t>
            </a:r>
            <a:r>
              <a:rPr lang="ru-RU" sz="2000" dirty="0" err="1" smtClean="0"/>
              <a:t>зборах</a:t>
            </a:r>
            <a:r>
              <a:rPr lang="ru-RU" sz="2000" dirty="0" smtClean="0"/>
              <a:t> </a:t>
            </a:r>
            <a:r>
              <a:rPr lang="ru-RU" sz="2000" dirty="0" err="1" smtClean="0"/>
              <a:t>тощо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Представницька демократія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i="1" dirty="0" err="1" smtClean="0"/>
              <a:t>Представницька</a:t>
            </a:r>
            <a:r>
              <a:rPr lang="ru-RU" b="1" i="1" dirty="0" smtClean="0"/>
              <a:t> </a:t>
            </a:r>
            <a:r>
              <a:rPr lang="ru-RU" b="1" i="1" dirty="0" err="1" smtClean="0"/>
              <a:t>демократія</a:t>
            </a:r>
            <a:r>
              <a:rPr lang="ru-RU" b="1" i="1" dirty="0" smtClean="0"/>
              <a:t> </a:t>
            </a:r>
            <a:r>
              <a:rPr lang="ru-RU" dirty="0" smtClean="0"/>
              <a:t>– </a:t>
            </a:r>
            <a:r>
              <a:rPr lang="ru-RU" dirty="0" err="1" smtClean="0"/>
              <a:t>це</a:t>
            </a:r>
            <a:r>
              <a:rPr lang="ru-RU" dirty="0" smtClean="0"/>
              <a:t> форма </a:t>
            </a:r>
            <a:r>
              <a:rPr lang="ru-RU" dirty="0" err="1" smtClean="0"/>
              <a:t>народовладдя</a:t>
            </a:r>
            <a:r>
              <a:rPr lang="ru-RU" dirty="0" smtClean="0"/>
              <a:t>, за </a:t>
            </a:r>
            <a:r>
              <a:rPr lang="ru-RU" dirty="0" err="1" smtClean="0"/>
              <a:t>якої</a:t>
            </a:r>
            <a:r>
              <a:rPr lang="ru-RU" dirty="0" smtClean="0"/>
              <a:t> право </a:t>
            </a:r>
            <a:r>
              <a:rPr lang="ru-RU" dirty="0" err="1" smtClean="0"/>
              <a:t>приймати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 громада </a:t>
            </a:r>
            <a:r>
              <a:rPr lang="ru-RU" dirty="0" err="1" smtClean="0"/>
              <a:t>реалізує</a:t>
            </a:r>
            <a:r>
              <a:rPr lang="ru-RU" dirty="0" smtClean="0"/>
              <a:t> через </a:t>
            </a:r>
            <a:r>
              <a:rPr lang="ru-RU" dirty="0" err="1" smtClean="0"/>
              <a:t>обраних</a:t>
            </a:r>
            <a:r>
              <a:rPr lang="ru-RU" dirty="0" smtClean="0"/>
              <a:t> нею </a:t>
            </a:r>
            <a:r>
              <a:rPr lang="ru-RU" dirty="0" err="1" smtClean="0"/>
              <a:t>представників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повинні</a:t>
            </a:r>
            <a:r>
              <a:rPr lang="ru-RU" dirty="0" smtClean="0"/>
              <a:t> </a:t>
            </a:r>
            <a:r>
              <a:rPr lang="ru-RU" dirty="0" err="1" smtClean="0"/>
              <a:t>відстоювати</a:t>
            </a:r>
            <a:r>
              <a:rPr lang="ru-RU" dirty="0" smtClean="0"/>
              <a:t> </a:t>
            </a:r>
            <a:r>
              <a:rPr lang="ru-RU" dirty="0" err="1" smtClean="0"/>
              <a:t>інтереси</a:t>
            </a:r>
            <a:r>
              <a:rPr lang="ru-RU" dirty="0" smtClean="0"/>
              <a:t> тих, </a:t>
            </a:r>
            <a:r>
              <a:rPr lang="ru-RU" dirty="0" err="1" smtClean="0"/>
              <a:t>хто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обрав</a:t>
            </a:r>
            <a:r>
              <a:rPr lang="ru-RU" dirty="0" smtClean="0"/>
              <a:t>. </a:t>
            </a:r>
            <a:r>
              <a:rPr lang="ru-RU" dirty="0" err="1" smtClean="0"/>
              <a:t>Представницька</a:t>
            </a:r>
            <a:r>
              <a:rPr lang="ru-RU" dirty="0" smtClean="0"/>
              <a:t> </a:t>
            </a:r>
            <a:r>
              <a:rPr lang="ru-RU" dirty="0" err="1" smtClean="0"/>
              <a:t>демократія</a:t>
            </a:r>
            <a:r>
              <a:rPr lang="ru-RU" dirty="0" smtClean="0"/>
              <a:t> </a:t>
            </a:r>
            <a:r>
              <a:rPr lang="ru-RU" dirty="0" err="1" smtClean="0"/>
              <a:t>стає</a:t>
            </a:r>
            <a:r>
              <a:rPr lang="ru-RU" dirty="0" smtClean="0"/>
              <a:t> абсолютно </a:t>
            </a:r>
            <a:r>
              <a:rPr lang="ru-RU" dirty="0" err="1" smtClean="0"/>
              <a:t>необхідною</a:t>
            </a:r>
            <a:r>
              <a:rPr lang="ru-RU" dirty="0" smtClean="0"/>
              <a:t> для великих громад, </a:t>
            </a:r>
            <a:r>
              <a:rPr lang="ru-RU" dirty="0" err="1" smtClean="0"/>
              <a:t>оскільки</a:t>
            </a:r>
            <a:r>
              <a:rPr lang="ru-RU" dirty="0" smtClean="0"/>
              <a:t>, </a:t>
            </a:r>
            <a:r>
              <a:rPr lang="ru-RU" dirty="0" err="1" smtClean="0"/>
              <a:t>починаючи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певного</a:t>
            </a:r>
            <a:r>
              <a:rPr lang="ru-RU" dirty="0" smtClean="0"/>
              <a:t> </a:t>
            </a:r>
            <a:r>
              <a:rPr lang="ru-RU" dirty="0" err="1" smtClean="0"/>
              <a:t>розміру</a:t>
            </a:r>
            <a:r>
              <a:rPr lang="ru-RU" dirty="0" smtClean="0"/>
              <a:t>, просто </a:t>
            </a:r>
            <a:r>
              <a:rPr lang="ru-RU" dirty="0" err="1" smtClean="0"/>
              <a:t>неможливо</a:t>
            </a:r>
            <a:r>
              <a:rPr lang="ru-RU" dirty="0" smtClean="0"/>
              <a:t> </a:t>
            </a:r>
            <a:r>
              <a:rPr lang="ru-RU" dirty="0" err="1" smtClean="0"/>
              <a:t>забезпечити</a:t>
            </a:r>
            <a:r>
              <a:rPr lang="ru-RU" dirty="0" smtClean="0"/>
              <a:t> </a:t>
            </a:r>
            <a:r>
              <a:rPr lang="ru-RU" dirty="0" err="1" smtClean="0"/>
              <a:t>регулярне</a:t>
            </a:r>
            <a:r>
              <a:rPr lang="ru-RU" dirty="0" smtClean="0"/>
              <a:t> </a:t>
            </a:r>
            <a:r>
              <a:rPr lang="ru-RU" dirty="0" err="1" smtClean="0"/>
              <a:t>зібрання</a:t>
            </a:r>
            <a:r>
              <a:rPr lang="ru-RU" dirty="0" smtClean="0"/>
              <a:t> </a:t>
            </a:r>
            <a:r>
              <a:rPr lang="ru-RU" dirty="0" err="1" smtClean="0"/>
              <a:t>усіх</a:t>
            </a:r>
            <a:r>
              <a:rPr lang="ru-RU" dirty="0" smtClean="0"/>
              <a:t> </a:t>
            </a:r>
            <a:r>
              <a:rPr lang="ru-RU" dirty="0" err="1" smtClean="0"/>
              <a:t>громадян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обов'язковим</a:t>
            </a:r>
            <a:r>
              <a:rPr lang="ru-RU" dirty="0" smtClean="0"/>
              <a:t> </a:t>
            </a:r>
            <a:r>
              <a:rPr lang="ru-RU" dirty="0" err="1" smtClean="0"/>
              <a:t>елементом</a:t>
            </a:r>
            <a:r>
              <a:rPr lang="ru-RU" dirty="0" smtClean="0"/>
              <a:t> для </a:t>
            </a:r>
            <a:r>
              <a:rPr lang="ru-RU" dirty="0" err="1" smtClean="0"/>
              <a:t>цього</a:t>
            </a:r>
            <a:r>
              <a:rPr lang="ru-RU" dirty="0" smtClean="0"/>
              <a:t> виду </a:t>
            </a:r>
            <a:r>
              <a:rPr lang="ru-RU" dirty="0" err="1" smtClean="0"/>
              <a:t>демократії</a:t>
            </a:r>
            <a:r>
              <a:rPr lang="ru-RU" dirty="0" smtClean="0"/>
              <a:t>. Як </a:t>
            </a:r>
            <a:r>
              <a:rPr lang="ru-RU" dirty="0" err="1" smtClean="0"/>
              <a:t>опосередкована</a:t>
            </a:r>
            <a:r>
              <a:rPr lang="ru-RU" dirty="0" smtClean="0"/>
              <a:t>, </a:t>
            </a:r>
            <a:r>
              <a:rPr lang="ru-RU" dirty="0" err="1" smtClean="0"/>
              <a:t>представницька</a:t>
            </a:r>
            <a:r>
              <a:rPr lang="ru-RU" dirty="0" smtClean="0"/>
              <a:t> </a:t>
            </a:r>
            <a:r>
              <a:rPr lang="ru-RU" dirty="0" err="1" smtClean="0"/>
              <a:t>демократія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власне</a:t>
            </a:r>
            <a:r>
              <a:rPr lang="ru-RU" dirty="0" smtClean="0"/>
              <a:t> </a:t>
            </a:r>
            <a:r>
              <a:rPr lang="ru-RU" dirty="0" err="1" smtClean="0"/>
              <a:t>менш</a:t>
            </a:r>
            <a:r>
              <a:rPr lang="ru-RU" dirty="0" smtClean="0"/>
              <a:t> демократичною </a:t>
            </a:r>
            <a:r>
              <a:rPr lang="ru-RU" dirty="0" err="1" smtClean="0"/>
              <a:t>ніж</a:t>
            </a:r>
            <a:r>
              <a:rPr lang="ru-RU" dirty="0" smtClean="0"/>
              <a:t> пряма.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725470"/>
          </a:xfrm>
        </p:spPr>
        <p:txBody>
          <a:bodyPr>
            <a:normAutofit/>
          </a:bodyPr>
          <a:lstStyle/>
          <a:p>
            <a:r>
              <a:rPr lang="uk-UA" sz="2800" dirty="0" smtClean="0"/>
              <a:t>Основні чинники існування демократії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928670"/>
            <a:ext cx="8229600" cy="4525963"/>
          </a:xfrm>
        </p:spPr>
        <p:txBody>
          <a:bodyPr/>
          <a:lstStyle/>
          <a:p>
            <a:r>
              <a:rPr lang="uk-UA" dirty="0" smtClean="0"/>
              <a:t>Вільні громадяни, котрі впливають на розвиток суспільного життя та його врегулювання</a:t>
            </a:r>
          </a:p>
          <a:p>
            <a:r>
              <a:rPr lang="uk-UA" dirty="0" smtClean="0"/>
              <a:t>Рівність громадян, які забезпечують рівноправну участь у житті суспільства, дає можливість урахувати кожен голос</a:t>
            </a:r>
          </a:p>
          <a:p>
            <a:r>
              <a:rPr lang="uk-UA" dirty="0" smtClean="0"/>
              <a:t>Прийняття рішень більшості, якщо це не обмежує права меншості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Залежно від характеру рівності. Яку забезпечує держава, демократія поділяється на </a:t>
            </a:r>
            <a:r>
              <a:rPr lang="uk-UA" b="1" i="1" dirty="0" smtClean="0"/>
              <a:t>політичну</a:t>
            </a:r>
            <a:r>
              <a:rPr lang="uk-UA" dirty="0" smtClean="0"/>
              <a:t>, яка передбачає лише формальну рівність і </a:t>
            </a:r>
            <a:r>
              <a:rPr lang="uk-UA" b="1" i="1" dirty="0" smtClean="0"/>
              <a:t>соціальну</a:t>
            </a:r>
            <a:r>
              <a:rPr lang="uk-UA" dirty="0" smtClean="0"/>
              <a:t>, яка заснована на рівності фактичних можливостей участі громадян в управлінні державою та розподілі ресурсів.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uk-UA" sz="2400" dirty="0" smtClean="0"/>
              <a:t>Принципи демократії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357850"/>
          </a:xfrm>
        </p:spPr>
        <p:txBody>
          <a:bodyPr>
            <a:normAutofit fontScale="55000" lnSpcReduction="20000"/>
          </a:bodyPr>
          <a:lstStyle/>
          <a:p>
            <a:r>
              <a:rPr lang="uk-UA" b="1" i="1" dirty="0" smtClean="0"/>
              <a:t>Принципи демократії </a:t>
            </a:r>
            <a:r>
              <a:rPr lang="uk-UA" dirty="0" smtClean="0"/>
              <a:t>– незаперечні вимоги до всіх учасників політичної діяльності демократичного суспільства, тобто до </a:t>
            </a:r>
            <a:r>
              <a:rPr lang="uk-UA" dirty="0" err="1" smtClean="0"/>
              <a:t>суб</a:t>
            </a:r>
            <a:r>
              <a:rPr lang="en-US" dirty="0" smtClean="0"/>
              <a:t>’</a:t>
            </a:r>
            <a:r>
              <a:rPr lang="uk-UA" dirty="0" err="1" smtClean="0"/>
              <a:t>єктів</a:t>
            </a:r>
            <a:r>
              <a:rPr lang="uk-UA" dirty="0" smtClean="0"/>
              <a:t> демократії.</a:t>
            </a:r>
          </a:p>
          <a:p>
            <a:pPr marL="514350" indent="-514350">
              <a:buFont typeface="+mj-lt"/>
              <a:buAutoNum type="arabicPeriod"/>
            </a:pPr>
            <a:r>
              <a:rPr lang="uk-UA" b="1" i="1" dirty="0" smtClean="0"/>
              <a:t>Політична свобода</a:t>
            </a:r>
            <a:r>
              <a:rPr lang="uk-UA" dirty="0" smtClean="0"/>
              <a:t> – </a:t>
            </a:r>
            <a:r>
              <a:rPr lang="uk-UA" dirty="0" err="1" smtClean="0"/>
              <a:t>свобода</a:t>
            </a:r>
            <a:r>
              <a:rPr lang="uk-UA" dirty="0" smtClean="0"/>
              <a:t> вибору суспільного ладу та форми правління, право народу визначати й змінювати конституційний лад, забезпечення захисту прав людини.</a:t>
            </a:r>
          </a:p>
          <a:p>
            <a:pPr marL="514350" indent="-514350">
              <a:buFont typeface="+mj-lt"/>
              <a:buAutoNum type="arabicPeriod"/>
            </a:pPr>
            <a:r>
              <a:rPr lang="uk-UA" b="1" i="1" dirty="0" smtClean="0"/>
              <a:t>Рівноправність громадян</a:t>
            </a:r>
            <a:r>
              <a:rPr lang="uk-UA" dirty="0" smtClean="0"/>
              <a:t> означає рівність усіх перед законом, однакову відповідальність за скоєна правопорушення, право на однаковий захист перед судом.</a:t>
            </a:r>
          </a:p>
          <a:p>
            <a:pPr marL="514350" indent="-514350">
              <a:buFont typeface="+mj-lt"/>
              <a:buAutoNum type="arabicPeriod"/>
            </a:pPr>
            <a:r>
              <a:rPr lang="uk-UA" b="1" i="1" dirty="0" smtClean="0"/>
              <a:t>Виборність органів держави та постійний контакт із ними населення</a:t>
            </a:r>
            <a:r>
              <a:rPr lang="uk-UA" dirty="0" smtClean="0"/>
              <a:t> передбачають формування органів влади й місцевого самоврядування  шляхом народного волевиявлення.</a:t>
            </a:r>
          </a:p>
          <a:p>
            <a:pPr marL="514350" indent="-514350">
              <a:buFont typeface="+mj-lt"/>
              <a:buAutoNum type="arabicPeriod"/>
            </a:pPr>
            <a:r>
              <a:rPr lang="uk-UA" b="1" i="1" dirty="0" smtClean="0"/>
              <a:t>Поділ влади </a:t>
            </a:r>
            <a:r>
              <a:rPr lang="uk-UA" dirty="0" smtClean="0"/>
              <a:t>означає взаємозалежність і взаємне обмеження різних гілок влади, що служить перешкодою для перетворення влади на засіб придушення свободи та рівності.</a:t>
            </a:r>
          </a:p>
          <a:p>
            <a:pPr marL="514350" indent="-514350">
              <a:buFont typeface="+mj-lt"/>
              <a:buAutoNum type="arabicPeriod"/>
            </a:pPr>
            <a:r>
              <a:rPr lang="uk-UA" b="1" i="1" dirty="0" smtClean="0"/>
              <a:t>Ухвалення рішень волею більшості з </a:t>
            </a:r>
            <a:r>
              <a:rPr lang="uk-UA" b="1" i="1" dirty="0" err="1" smtClean="0"/>
              <a:t>обов</a:t>
            </a:r>
            <a:r>
              <a:rPr lang="en-US" b="1" i="1" dirty="0" smtClean="0"/>
              <a:t>’</a:t>
            </a:r>
            <a:r>
              <a:rPr lang="uk-UA" b="1" i="1" dirty="0" err="1" smtClean="0"/>
              <a:t>язковим</a:t>
            </a:r>
            <a:r>
              <a:rPr lang="uk-UA" b="1" i="1" dirty="0" smtClean="0"/>
              <a:t> дотриманням прав меншості</a:t>
            </a:r>
            <a:r>
              <a:rPr lang="uk-UA" dirty="0" smtClean="0"/>
              <a:t> – поєднання волі більшості з гарантіями прав і свободи, яка перебуває в меншості – етнічній, релігійній, політичній; відсутності дискримінації.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uk-UA" b="1" i="1" dirty="0" smtClean="0"/>
              <a:t>Плюралізм</a:t>
            </a:r>
            <a:r>
              <a:rPr lang="uk-UA" dirty="0" smtClean="0"/>
              <a:t> – багатоманітність суспільних явищ, розширює коло політичного вибору, допускає не лише плюралізм думок, а й політичний плюралізм.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uk-UA" sz="3200" dirty="0" smtClean="0"/>
              <a:t>Ідеали та цінності демократії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928670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uk-UA" sz="2000" b="1" i="1" dirty="0" smtClean="0"/>
              <a:t>      Цінності</a:t>
            </a:r>
            <a:r>
              <a:rPr lang="uk-UA" sz="2000" dirty="0" smtClean="0"/>
              <a:t> – це загальні ідеї, які допомагають людям відрізняти добре від поганого, бажане від небажаного й формулювати на цій підставі суспільні орієнтири та принципи поведінки.</a:t>
            </a:r>
          </a:p>
          <a:p>
            <a:r>
              <a:rPr lang="uk-UA" sz="2000" dirty="0" smtClean="0"/>
              <a:t>Громадськість</a:t>
            </a:r>
          </a:p>
          <a:p>
            <a:r>
              <a:rPr lang="uk-UA" sz="2000" dirty="0" smtClean="0"/>
              <a:t>Компетентність</a:t>
            </a:r>
          </a:p>
          <a:p>
            <a:r>
              <a:rPr lang="uk-UA" sz="2000" dirty="0" smtClean="0"/>
              <a:t>Відповідальність</a:t>
            </a:r>
          </a:p>
          <a:p>
            <a:r>
              <a:rPr lang="uk-UA" sz="2000" dirty="0" smtClean="0"/>
              <a:t>Конституціоналізм</a:t>
            </a:r>
          </a:p>
          <a:p>
            <a:r>
              <a:rPr lang="uk-UA" sz="2000" dirty="0" smtClean="0"/>
              <a:t>Людська гідність</a:t>
            </a:r>
          </a:p>
          <a:p>
            <a:r>
              <a:rPr lang="uk-UA" sz="2000" dirty="0" smtClean="0"/>
              <a:t>Свобода совісті</a:t>
            </a:r>
          </a:p>
          <a:p>
            <a:r>
              <a:rPr lang="uk-UA" sz="2000" dirty="0" smtClean="0"/>
              <a:t>Свобода слова</a:t>
            </a:r>
          </a:p>
          <a:p>
            <a:r>
              <a:rPr lang="uk-UA" sz="2000" dirty="0" smtClean="0"/>
              <a:t>Соціальний порядок</a:t>
            </a:r>
          </a:p>
          <a:p>
            <a:r>
              <a:rPr lang="uk-UA" sz="2000" dirty="0" err="1" smtClean="0"/>
              <a:t>Приавтність</a:t>
            </a:r>
            <a:endParaRPr lang="uk-UA" sz="2000" dirty="0" smtClean="0"/>
          </a:p>
          <a:p>
            <a:r>
              <a:rPr lang="uk-UA" sz="2000" dirty="0" smtClean="0"/>
              <a:t>Моральна автономія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314</Words>
  <PresentationFormat>Экран (4:3)</PresentationFormat>
  <Paragraphs>32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Способи демократії та її ідеали</vt:lpstr>
      <vt:lpstr>Поняття демократії</vt:lpstr>
      <vt:lpstr>Пряма демократія</vt:lpstr>
      <vt:lpstr>Представницька демократія</vt:lpstr>
      <vt:lpstr>Основні чинники існування демократії</vt:lpstr>
      <vt:lpstr>Слайд 6</vt:lpstr>
      <vt:lpstr>Принципи демократії</vt:lpstr>
      <vt:lpstr>Ідеали та цінності демократії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Способи демократизації та її ідеали</dc:title>
  <cp:lastModifiedBy>Admin</cp:lastModifiedBy>
  <cp:revision>9</cp:revision>
  <dcterms:modified xsi:type="dcterms:W3CDTF">2014-04-03T18:53:00Z</dcterms:modified>
</cp:coreProperties>
</file>