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4660"/>
  </p:normalViewPr>
  <p:slideViewPr>
    <p:cSldViewPr>
      <p:cViewPr varScale="1">
        <p:scale>
          <a:sx n="95" d="100"/>
          <a:sy n="95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8E330-0698-4CCE-86ED-82597CFA8F6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9AA53-A244-4672-997E-81D75CD2E9F6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7%D0%B0%D0%BA%D0%BE%D0%BD%D0%BE%D0%B4%D0%B0%D0%B2%D1%87%D0%B0_%D0%B2%D0%BB%D0%B0%D0%B4%D0%B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A1%D1%83%D0%B4%D0%BE%D0%B2%D0%B0_%D0%B2%D0%BB%D0%B0%D0%B4%D0%B0" TargetMode="External"/><Relationship Id="rId4" Type="http://schemas.openxmlformats.org/officeDocument/2006/relationships/hyperlink" Target="http://uk.wikipedia.org/wiki/%D0%92%D0%B8%D0%BA%D0%BE%D0%BD%D0%B0%D0%B2%D1%87%D0%B0_%D0%B2%D0%BB%D0%B0%D0%B4%D0%B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s018.radikal.ru/i506/1201/e6/19a4bd4ad12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28596" y="571480"/>
            <a:ext cx="521497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Демократія</a:t>
            </a:r>
            <a:endParaRPr lang="ru-RU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3314" name="Picture 2" descr="http://img.scrolls.combats.com/ph/1232876347/big/Ui1QnxJeqwrUXicWMh2ywJXT7j5jGQy3SIQkR6P9Mc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42910" y="2274838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Comic Sans MS" pitchFamily="66" charset="0"/>
              </a:rPr>
              <a:t>Демокра́тія</a:t>
            </a:r>
            <a:r>
              <a:rPr lang="ru-RU" sz="2400" b="1" dirty="0">
                <a:latin typeface="Comic Sans MS" pitchFamily="66" charset="0"/>
              </a:rPr>
              <a:t>  — </a:t>
            </a:r>
            <a:r>
              <a:rPr lang="ru-RU" sz="2400" b="1" dirty="0" err="1" smtClean="0">
                <a:latin typeface="Comic Sans MS" pitchFamily="66" charset="0"/>
              </a:rPr>
              <a:t>це</a:t>
            </a:r>
            <a:r>
              <a:rPr lang="ru-RU" sz="2400" b="1" dirty="0" smtClean="0">
                <a:latin typeface="Comic Sans MS" pitchFamily="66" charset="0"/>
              </a:rPr>
              <a:t> форма </a:t>
            </a:r>
            <a:r>
              <a:rPr lang="ru-RU" sz="2400" b="1" dirty="0" err="1" smtClean="0">
                <a:latin typeface="Comic Sans MS" pitchFamily="66" charset="0"/>
              </a:rPr>
              <a:t>побудови</a:t>
            </a:r>
            <a:r>
              <a:rPr lang="ru-RU" sz="2400" b="1" dirty="0" smtClean="0">
                <a:latin typeface="Comic Sans MS" pitchFamily="66" charset="0"/>
              </a:rPr>
              <a:t> будь-</a:t>
            </a:r>
            <a:r>
              <a:rPr lang="ru-RU" sz="2400" b="1" dirty="0" err="1" smtClean="0">
                <a:latin typeface="Comic Sans MS" pitchFamily="66" charset="0"/>
              </a:rPr>
              <a:t>якої</a:t>
            </a:r>
            <a:r>
              <a:rPr lang="ru-RU" sz="2400" b="1" dirty="0" smtClean="0">
                <a:latin typeface="Comic Sans MS" pitchFamily="66" charset="0"/>
              </a:rPr>
              <a:t> </a:t>
            </a:r>
            <a:r>
              <a:rPr lang="ru-RU" sz="2400" b="1" dirty="0" err="1" smtClean="0">
                <a:latin typeface="Comic Sans MS" pitchFamily="66" charset="0"/>
              </a:rPr>
              <a:t>організації</a:t>
            </a:r>
            <a:r>
              <a:rPr lang="ru-RU" sz="2400" b="1" dirty="0" smtClean="0">
                <a:latin typeface="Comic Sans MS" pitchFamily="66" charset="0"/>
              </a:rPr>
              <a:t>, </a:t>
            </a:r>
            <a:r>
              <a:rPr lang="ru-RU" sz="2400" b="1" dirty="0" smtClean="0">
                <a:latin typeface="Comic Sans MS" pitchFamily="66" charset="0"/>
              </a:rPr>
              <a:t>заснована </a:t>
            </a:r>
            <a:r>
              <a:rPr lang="ru-RU" sz="2400" b="1" dirty="0" smtClean="0">
                <a:latin typeface="Comic Sans MS" pitchFamily="66" charset="0"/>
              </a:rPr>
              <a:t>на </a:t>
            </a:r>
            <a:r>
              <a:rPr lang="ru-RU" sz="2400" b="1" dirty="0" err="1" smtClean="0">
                <a:latin typeface="Comic Sans MS" pitchFamily="66" charset="0"/>
              </a:rPr>
              <a:t>рівноправній</a:t>
            </a:r>
            <a:r>
              <a:rPr lang="ru-RU" sz="2400" b="1" dirty="0" smtClean="0">
                <a:latin typeface="Comic Sans MS" pitchFamily="66" charset="0"/>
              </a:rPr>
              <a:t> </a:t>
            </a:r>
            <a:r>
              <a:rPr lang="ru-RU" sz="2400" b="1" dirty="0" err="1" smtClean="0">
                <a:latin typeface="Comic Sans MS" pitchFamily="66" charset="0"/>
              </a:rPr>
              <a:t>участі</a:t>
            </a:r>
            <a:r>
              <a:rPr lang="ru-RU" sz="2400" b="1" dirty="0" smtClean="0">
                <a:latin typeface="Comic Sans MS" pitchFamily="66" charset="0"/>
              </a:rPr>
              <a:t> </a:t>
            </a:r>
            <a:r>
              <a:rPr lang="ru-RU" sz="2400" b="1" dirty="0" err="1" smtClean="0">
                <a:latin typeface="Comic Sans MS" pitchFamily="66" charset="0"/>
              </a:rPr>
              <a:t>її</a:t>
            </a:r>
            <a:r>
              <a:rPr lang="ru-RU" sz="2400" b="1" dirty="0" smtClean="0">
                <a:latin typeface="Comic Sans MS" pitchFamily="66" charset="0"/>
              </a:rPr>
              <a:t> </a:t>
            </a:r>
            <a:r>
              <a:rPr lang="ru-RU" sz="2400" b="1" dirty="0" err="1" smtClean="0">
                <a:latin typeface="Comic Sans MS" pitchFamily="66" charset="0"/>
              </a:rPr>
              <a:t>членів</a:t>
            </a:r>
            <a:r>
              <a:rPr lang="ru-RU" sz="2400" b="1" dirty="0" smtClean="0">
                <a:latin typeface="Comic Sans MS" pitchFamily="66" charset="0"/>
              </a:rPr>
              <a:t> в </a:t>
            </a:r>
            <a:r>
              <a:rPr lang="ru-RU" sz="2400" b="1" dirty="0" err="1" smtClean="0">
                <a:latin typeface="Comic Sans MS" pitchFamily="66" charset="0"/>
              </a:rPr>
              <a:t>управлінні</a:t>
            </a:r>
            <a:r>
              <a:rPr lang="ru-RU" sz="2400" b="1" dirty="0" smtClean="0">
                <a:latin typeface="Comic Sans MS" pitchFamily="66" charset="0"/>
              </a:rPr>
              <a:t> й </a:t>
            </a:r>
            <a:r>
              <a:rPr lang="ru-RU" sz="2400" b="1" dirty="0" err="1" smtClean="0">
                <a:latin typeface="Comic Sans MS" pitchFamily="66" charset="0"/>
              </a:rPr>
              <a:t>ухваленні</a:t>
            </a:r>
            <a:r>
              <a:rPr lang="ru-RU" sz="2400" b="1" dirty="0" smtClean="0">
                <a:latin typeface="Comic Sans MS" pitchFamily="66" charset="0"/>
              </a:rPr>
              <a:t> в </a:t>
            </a:r>
            <a:r>
              <a:rPr lang="ru-RU" sz="2400" b="1" dirty="0" err="1" smtClean="0">
                <a:latin typeface="Comic Sans MS" pitchFamily="66" charset="0"/>
              </a:rPr>
              <a:t>ній</a:t>
            </a:r>
            <a:r>
              <a:rPr lang="ru-RU" sz="2400" b="1" dirty="0" smtClean="0">
                <a:latin typeface="Comic Sans MS" pitchFamily="66" charset="0"/>
              </a:rPr>
              <a:t> </a:t>
            </a:r>
            <a:r>
              <a:rPr lang="ru-RU" sz="2400" b="1" dirty="0" err="1" smtClean="0">
                <a:latin typeface="Comic Sans MS" pitchFamily="66" charset="0"/>
              </a:rPr>
              <a:t>рішень</a:t>
            </a:r>
            <a:r>
              <a:rPr lang="ru-RU" sz="2400" b="1" dirty="0" smtClean="0">
                <a:latin typeface="Comic Sans MS" pitchFamily="66" charset="0"/>
              </a:rPr>
              <a:t> </a:t>
            </a:r>
            <a:r>
              <a:rPr lang="ru-RU" sz="2400" b="1" dirty="0" err="1" smtClean="0">
                <a:latin typeface="Comic Sans MS" pitchFamily="66" charset="0"/>
              </a:rPr>
              <a:t>більшістю</a:t>
            </a:r>
            <a:r>
              <a:rPr lang="ru-RU" sz="2400" b="1" dirty="0" smtClean="0">
                <a:latin typeface="Comic Sans MS" pitchFamily="66" charset="0"/>
              </a:rPr>
              <a:t> </a:t>
            </a:r>
            <a:r>
              <a:rPr lang="ru-RU" sz="2400" b="1" dirty="0" err="1" smtClean="0">
                <a:latin typeface="Comic Sans MS" pitchFamily="66" charset="0"/>
              </a:rPr>
              <a:t>голосів</a:t>
            </a:r>
            <a:r>
              <a:rPr lang="ru-RU" sz="2400" b="1" dirty="0" smtClean="0">
                <a:latin typeface="Comic Sans MS" pitchFamily="66" charset="0"/>
              </a:rPr>
              <a:t>. </a:t>
            </a:r>
            <a:endParaRPr lang="ru-RU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2" name="Picture 2" descr="http://speechblog.ru/wp-content/uploads/screenshot_1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214290"/>
            <a:ext cx="892971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Arial Black" pitchFamily="34" charset="0"/>
              </a:rPr>
              <a:t> </a:t>
            </a:r>
            <a:r>
              <a:rPr lang="ru-RU" sz="3600" dirty="0" err="1" smtClean="0">
                <a:latin typeface="Arial Black" pitchFamily="34" charset="0"/>
              </a:rPr>
              <a:t>Демократія</a:t>
            </a:r>
            <a:r>
              <a:rPr lang="ru-RU" sz="3600" dirty="0" smtClean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обов'язково</a:t>
            </a:r>
            <a:r>
              <a:rPr lang="ru-RU" sz="3600" dirty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включає</a:t>
            </a:r>
            <a:r>
              <a:rPr lang="ru-RU" sz="3600" dirty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такі</a:t>
            </a:r>
            <a:r>
              <a:rPr lang="ru-RU" sz="3600" dirty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елементи</a:t>
            </a:r>
            <a:r>
              <a:rPr lang="ru-RU" sz="3600" dirty="0">
                <a:latin typeface="Arial Black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err="1">
                <a:latin typeface="Arial Black" pitchFamily="34" charset="0"/>
              </a:rPr>
              <a:t>виборність</a:t>
            </a:r>
            <a:r>
              <a:rPr lang="ru-RU" sz="3600" dirty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органів</a:t>
            </a:r>
            <a:r>
              <a:rPr lang="ru-RU" sz="3600" dirty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влади</a:t>
            </a:r>
            <a:r>
              <a:rPr lang="ru-RU" sz="3600" dirty="0">
                <a:latin typeface="Arial Black" pitchFamily="34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err="1">
                <a:latin typeface="Arial Black" pitchFamily="34" charset="0"/>
              </a:rPr>
              <a:t>поділ</a:t>
            </a:r>
            <a:r>
              <a:rPr lang="ru-RU" sz="3600" dirty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державної</a:t>
            </a:r>
            <a:r>
              <a:rPr lang="ru-RU" sz="3600" dirty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влади</a:t>
            </a:r>
            <a:r>
              <a:rPr lang="ru-RU" sz="3600" dirty="0">
                <a:latin typeface="Arial Black" pitchFamily="34" charset="0"/>
              </a:rPr>
              <a:t> на три </a:t>
            </a:r>
            <a:r>
              <a:rPr lang="ru-RU" sz="3600" dirty="0" err="1">
                <a:latin typeface="Arial Black" pitchFamily="34" charset="0"/>
              </a:rPr>
              <a:t>гілки</a:t>
            </a:r>
            <a:r>
              <a:rPr lang="ru-RU" sz="3600" dirty="0">
                <a:latin typeface="Arial Black" pitchFamily="34" charset="0"/>
              </a:rPr>
              <a:t> </a:t>
            </a:r>
            <a:r>
              <a:rPr lang="ru-RU" sz="3600" dirty="0" err="1">
                <a:latin typeface="Arial Black" pitchFamily="34" charset="0"/>
                <a:hlinkClick r:id="rId3" tooltip="Законодавча влада"/>
              </a:rPr>
              <a:t>законодавчу</a:t>
            </a:r>
            <a:r>
              <a:rPr lang="ru-RU" sz="3600" dirty="0">
                <a:latin typeface="Arial Black" pitchFamily="34" charset="0"/>
              </a:rPr>
              <a:t>, </a:t>
            </a:r>
            <a:r>
              <a:rPr lang="ru-RU" sz="3600" dirty="0" err="1">
                <a:latin typeface="Arial Black" pitchFamily="34" charset="0"/>
                <a:hlinkClick r:id="rId4" tooltip="Виконавча влада"/>
              </a:rPr>
              <a:t>виконавчу</a:t>
            </a:r>
            <a:r>
              <a:rPr lang="ru-RU" sz="3600" dirty="0">
                <a:latin typeface="Arial Black" pitchFamily="34" charset="0"/>
              </a:rPr>
              <a:t> та </a:t>
            </a:r>
            <a:r>
              <a:rPr lang="ru-RU" sz="3600" dirty="0" err="1">
                <a:latin typeface="Arial Black" pitchFamily="34" charset="0"/>
                <a:hlinkClick r:id="rId5" tooltip="Судова влада"/>
              </a:rPr>
              <a:t>судову</a:t>
            </a:r>
            <a:r>
              <a:rPr lang="ru-RU" sz="3600" dirty="0">
                <a:latin typeface="Arial Black" pitchFamily="34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err="1">
                <a:latin typeface="Arial Black" pitchFamily="34" charset="0"/>
              </a:rPr>
              <a:t>підпорядкування</a:t>
            </a:r>
            <a:r>
              <a:rPr lang="ru-RU" sz="3600" dirty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меншості</a:t>
            </a:r>
            <a:r>
              <a:rPr lang="ru-RU" sz="3600" dirty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більшості</a:t>
            </a:r>
            <a:r>
              <a:rPr lang="ru-RU" sz="3600" dirty="0">
                <a:latin typeface="Arial Black" pitchFamily="34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err="1">
                <a:latin typeface="Arial Black" pitchFamily="34" charset="0"/>
              </a:rPr>
              <a:t>захист</a:t>
            </a:r>
            <a:r>
              <a:rPr lang="ru-RU" sz="3600" dirty="0">
                <a:latin typeface="Arial Black" pitchFamily="34" charset="0"/>
              </a:rPr>
              <a:t> прав </a:t>
            </a:r>
            <a:r>
              <a:rPr lang="ru-RU" sz="3600" dirty="0" err="1">
                <a:latin typeface="Arial Black" pitchFamily="34" charset="0"/>
              </a:rPr>
              <a:t>меншості</a:t>
            </a:r>
            <a:r>
              <a:rPr lang="ru-RU" sz="3600" dirty="0">
                <a:latin typeface="Arial Black" pitchFamily="34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err="1">
                <a:latin typeface="Arial Black" pitchFamily="34" charset="0"/>
              </a:rPr>
              <a:t>наявність</a:t>
            </a:r>
            <a:r>
              <a:rPr lang="ru-RU" sz="3600" dirty="0">
                <a:latin typeface="Arial Black" pitchFamily="34" charset="0"/>
              </a:rPr>
              <a:t> </a:t>
            </a:r>
            <a:r>
              <a:rPr lang="ru-RU" sz="3600" dirty="0" err="1">
                <a:latin typeface="Arial Black" pitchFamily="34" charset="0"/>
              </a:rPr>
              <a:t>політичних</a:t>
            </a:r>
            <a:r>
              <a:rPr lang="ru-RU" sz="3600" dirty="0">
                <a:latin typeface="Arial Black" pitchFamily="34" charset="0"/>
              </a:rPr>
              <a:t> прав </a:t>
            </a:r>
            <a:r>
              <a:rPr lang="ru-RU" sz="3600" dirty="0" err="1">
                <a:latin typeface="Arial Black" pitchFamily="34" charset="0"/>
              </a:rPr>
              <a:t>і</a:t>
            </a:r>
            <a:r>
              <a:rPr lang="ru-RU" sz="3600" dirty="0">
                <a:latin typeface="Arial Black" pitchFamily="34" charset="0"/>
              </a:rPr>
              <a:t> свобод.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8" name="Picture 4" descr="http://gorod.dp.ua/pic/news/newsimages/0109/153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071538" y="214290"/>
            <a:ext cx="807246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Форми</a:t>
            </a:r>
            <a:r>
              <a:rPr lang="ru-RU" sz="2400" b="1" dirty="0"/>
              <a:t> </a:t>
            </a:r>
            <a:r>
              <a:rPr lang="ru-RU" sz="2400" b="1" dirty="0" err="1" smtClean="0"/>
              <a:t>демократії</a:t>
            </a:r>
            <a:endParaRPr lang="ru-RU" sz="2400" b="1" dirty="0"/>
          </a:p>
          <a:p>
            <a:r>
              <a:rPr lang="ru-RU" sz="2000" b="1" dirty="0"/>
              <a:t>Будучи </a:t>
            </a:r>
            <a:r>
              <a:rPr lang="ru-RU" sz="2000" b="1" dirty="0" err="1"/>
              <a:t>складним</a:t>
            </a:r>
            <a:r>
              <a:rPr lang="ru-RU" sz="2000" b="1" dirty="0"/>
              <a:t> </a:t>
            </a:r>
            <a:r>
              <a:rPr lang="ru-RU" sz="2000" b="1" dirty="0" err="1"/>
              <a:t>системним</a:t>
            </a:r>
            <a:r>
              <a:rPr lang="ru-RU" sz="2000" b="1" dirty="0"/>
              <a:t> </a:t>
            </a:r>
            <a:r>
              <a:rPr lang="ru-RU" sz="2000" b="1" dirty="0" err="1"/>
              <a:t>утворенням</a:t>
            </a:r>
            <a:r>
              <a:rPr lang="ru-RU" sz="2000" b="1" dirty="0"/>
              <a:t>, </a:t>
            </a:r>
            <a:r>
              <a:rPr lang="ru-RU" sz="2000" b="1" dirty="0" err="1"/>
              <a:t>демократія</a:t>
            </a:r>
            <a:r>
              <a:rPr lang="ru-RU" sz="2000" b="1" dirty="0"/>
              <a:t> </a:t>
            </a:r>
            <a:r>
              <a:rPr lang="ru-RU" sz="2000" b="1" dirty="0" err="1"/>
              <a:t>із</a:t>
            </a:r>
            <a:r>
              <a:rPr lang="ru-RU" sz="2000" b="1" dirty="0"/>
              <a:t> </a:t>
            </a:r>
            <a:r>
              <a:rPr lang="ru-RU" sz="2000" b="1" dirty="0" err="1"/>
              <a:t>зовнішнього</a:t>
            </a:r>
            <a:r>
              <a:rPr lang="ru-RU" sz="2000" b="1" dirty="0"/>
              <a:t> боку </a:t>
            </a:r>
            <a:r>
              <a:rPr lang="ru-RU" sz="2000" b="1" dirty="0" err="1"/>
              <a:t>виражається</a:t>
            </a:r>
            <a:r>
              <a:rPr lang="ru-RU" sz="2000" b="1" dirty="0"/>
              <a:t> у </a:t>
            </a:r>
            <a:r>
              <a:rPr lang="ru-RU" sz="2000" b="1" dirty="0" err="1"/>
              <a:t>відповідних</a:t>
            </a:r>
            <a:r>
              <a:rPr lang="ru-RU" sz="2000" b="1" dirty="0"/>
              <a:t> формах, а </a:t>
            </a:r>
            <a:r>
              <a:rPr lang="ru-RU" sz="2000" b="1" dirty="0" err="1"/>
              <a:t>із</a:t>
            </a:r>
            <a:r>
              <a:rPr lang="ru-RU" sz="2000" b="1" dirty="0"/>
              <a:t> </a:t>
            </a:r>
            <a:r>
              <a:rPr lang="ru-RU" sz="2000" b="1" dirty="0" err="1"/>
              <a:t>внутрішнього</a:t>
            </a:r>
            <a:r>
              <a:rPr lang="ru-RU" sz="2000" b="1" dirty="0"/>
              <a:t> — </a:t>
            </a:r>
            <a:r>
              <a:rPr lang="ru-RU" sz="2000" b="1" dirty="0" err="1"/>
              <a:t>складається</a:t>
            </a:r>
            <a:r>
              <a:rPr lang="ru-RU" sz="2000" b="1" dirty="0"/>
              <a:t> </a:t>
            </a:r>
            <a:r>
              <a:rPr lang="ru-RU" sz="2000" b="1" dirty="0" err="1"/>
              <a:t>із</a:t>
            </a:r>
            <a:r>
              <a:rPr lang="ru-RU" sz="2000" b="1" dirty="0"/>
              <a:t> </a:t>
            </a:r>
            <a:r>
              <a:rPr lang="ru-RU" sz="2000" b="1" dirty="0" err="1"/>
              <a:t>інститутів</a:t>
            </a:r>
            <a:r>
              <a:rPr lang="ru-RU" sz="2000" b="1" dirty="0"/>
              <a:t>. В </a:t>
            </a:r>
            <a:r>
              <a:rPr lang="ru-RU" sz="2000" b="1" dirty="0" err="1"/>
              <a:t>умовах</a:t>
            </a:r>
            <a:r>
              <a:rPr lang="ru-RU" sz="2000" b="1" dirty="0"/>
              <a:t> </a:t>
            </a:r>
            <a:r>
              <a:rPr lang="ru-RU" sz="2000" b="1" dirty="0" err="1"/>
              <a:t>демократичної</a:t>
            </a:r>
            <a:r>
              <a:rPr lang="ru-RU" sz="2000" b="1" dirty="0"/>
              <a:t> </a:t>
            </a:r>
            <a:r>
              <a:rPr lang="ru-RU" sz="2000" b="1" dirty="0" err="1"/>
              <a:t>держави</a:t>
            </a:r>
            <a:r>
              <a:rPr lang="ru-RU" sz="2000" b="1" dirty="0"/>
              <a:t> </a:t>
            </a:r>
            <a:r>
              <a:rPr lang="ru-RU" sz="2000" b="1" dirty="0" err="1"/>
              <a:t>такі</a:t>
            </a:r>
            <a:r>
              <a:rPr lang="ru-RU" sz="2000" b="1" dirty="0"/>
              <a:t> </a:t>
            </a:r>
            <a:r>
              <a:rPr lang="ru-RU" sz="2000" b="1" dirty="0" err="1"/>
              <a:t>форми</a:t>
            </a:r>
            <a:r>
              <a:rPr lang="ru-RU" sz="2000" b="1" dirty="0"/>
              <a:t> та </a:t>
            </a:r>
            <a:r>
              <a:rPr lang="ru-RU" sz="2000" b="1" dirty="0" err="1"/>
              <a:t>інститути</a:t>
            </a:r>
            <a:r>
              <a:rPr lang="ru-RU" sz="2000" b="1" dirty="0"/>
              <a:t> </a:t>
            </a:r>
            <a:r>
              <a:rPr lang="ru-RU" sz="2000" b="1" dirty="0" err="1"/>
              <a:t>виступають</a:t>
            </a:r>
            <a:r>
              <a:rPr lang="ru-RU" sz="2000" b="1" dirty="0"/>
              <a:t> </a:t>
            </a:r>
            <a:r>
              <a:rPr lang="ru-RU" sz="2000" b="1" dirty="0" err="1"/>
              <a:t>водночас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ключовими</a:t>
            </a:r>
            <a:r>
              <a:rPr lang="ru-RU" sz="2000" b="1" dirty="0"/>
              <a:t> </a:t>
            </a:r>
            <a:r>
              <a:rPr lang="ru-RU" sz="2000" b="1" dirty="0" err="1"/>
              <a:t>механізмами</a:t>
            </a:r>
            <a:r>
              <a:rPr lang="ru-RU" sz="2000" b="1" dirty="0"/>
              <a:t> </a:t>
            </a:r>
            <a:r>
              <a:rPr lang="ru-RU" sz="2000" b="1" dirty="0" err="1"/>
              <a:t>здійснення</a:t>
            </a:r>
            <a:r>
              <a:rPr lang="ru-RU" sz="2000" b="1" dirty="0"/>
              <a:t> </a:t>
            </a:r>
            <a:r>
              <a:rPr lang="ru-RU" sz="2000" b="1" dirty="0" err="1"/>
              <a:t>її</a:t>
            </a:r>
            <a:r>
              <a:rPr lang="ru-RU" sz="2000" b="1" dirty="0"/>
              <a:t> </a:t>
            </a:r>
            <a:r>
              <a:rPr lang="ru-RU" sz="2000" b="1" dirty="0" err="1"/>
              <a:t>влади</a:t>
            </a:r>
            <a:r>
              <a:rPr lang="ru-RU" sz="2000" b="1" dirty="0"/>
              <a:t>.</a:t>
            </a:r>
          </a:p>
          <a:p>
            <a:r>
              <a:rPr lang="ru-RU" sz="2000" b="1" dirty="0" err="1"/>
              <a:t>Демократії</a:t>
            </a:r>
            <a:r>
              <a:rPr lang="ru-RU" sz="2000" b="1" dirty="0"/>
              <a:t> </a:t>
            </a:r>
            <a:r>
              <a:rPr lang="ru-RU" sz="2000" b="1" dirty="0" err="1"/>
              <a:t>притаманні</a:t>
            </a:r>
            <a:r>
              <a:rPr lang="ru-RU" sz="2000" b="1" dirty="0"/>
              <a:t> </a:t>
            </a:r>
            <a:r>
              <a:rPr lang="ru-RU" sz="2000" b="1" dirty="0" err="1"/>
              <a:t>такі</a:t>
            </a:r>
            <a:r>
              <a:rPr lang="ru-RU" sz="2000" b="1" dirty="0"/>
              <a:t> </a:t>
            </a:r>
            <a:r>
              <a:rPr lang="ru-RU" sz="2000" b="1" dirty="0" err="1"/>
              <a:t>форми</a:t>
            </a:r>
            <a:r>
              <a:rPr lang="ru-RU" sz="2000" b="1" dirty="0"/>
              <a:t>.</a:t>
            </a:r>
          </a:p>
          <a:p>
            <a:r>
              <a:rPr lang="ru-RU" sz="2000" b="1" dirty="0"/>
              <a:t>По-перше, вона </a:t>
            </a:r>
            <a:r>
              <a:rPr lang="ru-RU" sz="2000" b="1" dirty="0" err="1"/>
              <a:t>може</a:t>
            </a:r>
            <a:r>
              <a:rPr lang="ru-RU" sz="2000" b="1" dirty="0"/>
              <a:t> </a:t>
            </a:r>
            <a:r>
              <a:rPr lang="ru-RU" sz="2000" b="1" dirty="0" err="1"/>
              <a:t>здійснюватися</a:t>
            </a:r>
            <a:r>
              <a:rPr lang="ru-RU" sz="2000" b="1" dirty="0"/>
              <a:t> через </a:t>
            </a:r>
            <a:r>
              <a:rPr lang="ru-RU" sz="2000" b="1" dirty="0" err="1"/>
              <a:t>реалізацію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гарантування</a:t>
            </a:r>
            <a:r>
              <a:rPr lang="ru-RU" sz="2000" b="1" dirty="0"/>
              <a:t> </a:t>
            </a:r>
            <a:r>
              <a:rPr lang="ru-RU" sz="2000" b="1" dirty="0" err="1"/>
              <a:t>захищених</a:t>
            </a:r>
            <a:r>
              <a:rPr lang="ru-RU" sz="2000" b="1" dirty="0"/>
              <a:t> законом </a:t>
            </a:r>
            <a:r>
              <a:rPr lang="ru-RU" sz="2000" b="1" dirty="0" err="1"/>
              <a:t>демократичних</a:t>
            </a:r>
            <a:r>
              <a:rPr lang="ru-RU" sz="2000" b="1" dirty="0"/>
              <a:t> прав </a:t>
            </a:r>
            <a:r>
              <a:rPr lang="ru-RU" sz="2000" b="1" dirty="0" err="1"/>
              <a:t>людини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громадянина</a:t>
            </a:r>
            <a:r>
              <a:rPr lang="ru-RU" sz="2000" b="1" dirty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3286124"/>
            <a:ext cx="80724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По-друге</a:t>
            </a:r>
            <a:r>
              <a:rPr lang="ru-RU" sz="2000" b="1" dirty="0"/>
              <a:t>, </a:t>
            </a:r>
            <a:r>
              <a:rPr lang="ru-RU" sz="2000" b="1" dirty="0" err="1"/>
              <a:t>діяльність</a:t>
            </a:r>
            <a:r>
              <a:rPr lang="ru-RU" sz="2000" b="1" dirty="0"/>
              <a:t> </a:t>
            </a:r>
            <a:r>
              <a:rPr lang="ru-RU" sz="2000" b="1" dirty="0" err="1"/>
              <a:t>системи</a:t>
            </a:r>
            <a:r>
              <a:rPr lang="ru-RU" sz="2000" b="1" dirty="0"/>
              <a:t> </a:t>
            </a:r>
            <a:r>
              <a:rPr lang="ru-RU" sz="2000" b="1" dirty="0" err="1"/>
              <a:t>державних</a:t>
            </a:r>
            <a:r>
              <a:rPr lang="ru-RU" sz="2000" b="1" dirty="0"/>
              <a:t> </a:t>
            </a:r>
            <a:r>
              <a:rPr lang="ru-RU" sz="2000" b="1" dirty="0" err="1"/>
              <a:t>органів</a:t>
            </a:r>
            <a:r>
              <a:rPr lang="ru-RU" sz="2000" b="1" dirty="0"/>
              <a:t> </a:t>
            </a:r>
            <a:r>
              <a:rPr lang="ru-RU" sz="2000" b="1" dirty="0" err="1"/>
              <a:t>ґрунтується</a:t>
            </a:r>
            <a:r>
              <a:rPr lang="ru-RU" sz="2000" b="1" dirty="0"/>
              <a:t> на </a:t>
            </a:r>
            <a:r>
              <a:rPr lang="ru-RU" sz="2000" b="1" dirty="0" err="1"/>
              <a:t>демократичних</a:t>
            </a:r>
            <a:r>
              <a:rPr lang="ru-RU" sz="2000" b="1" dirty="0"/>
              <a:t> принципах. </a:t>
            </a:r>
            <a:r>
              <a:rPr lang="ru-RU" sz="2000" b="1" dirty="0" err="1"/>
              <a:t>Існування</a:t>
            </a:r>
            <a:r>
              <a:rPr lang="ru-RU" sz="2000" b="1" dirty="0"/>
              <a:t> </a:t>
            </a:r>
            <a:r>
              <a:rPr lang="ru-RU" sz="2000" b="1" dirty="0" err="1"/>
              <a:t>демократії</a:t>
            </a:r>
            <a:r>
              <a:rPr lang="ru-RU" sz="2000" b="1" dirty="0"/>
              <a:t> </a:t>
            </a:r>
            <a:r>
              <a:rPr lang="ru-RU" sz="2000" b="1" dirty="0" err="1"/>
              <a:t>неможливе</a:t>
            </a:r>
            <a:r>
              <a:rPr lang="ru-RU" sz="2000" b="1" dirty="0"/>
              <a:t> без </a:t>
            </a:r>
            <a:r>
              <a:rPr lang="ru-RU" sz="2000" b="1" dirty="0" err="1"/>
              <a:t>здійснення</a:t>
            </a:r>
            <a:r>
              <a:rPr lang="ru-RU" sz="2000" b="1" dirty="0"/>
              <a:t> </a:t>
            </a:r>
            <a:r>
              <a:rPr lang="ru-RU" sz="2000" b="1" dirty="0" err="1"/>
              <a:t>принципів</a:t>
            </a:r>
            <a:r>
              <a:rPr lang="ru-RU" sz="2000" b="1" dirty="0"/>
              <a:t> </a:t>
            </a:r>
            <a:r>
              <a:rPr lang="ru-RU" sz="2000" b="1" dirty="0" err="1"/>
              <a:t>плюралізму</a:t>
            </a:r>
            <a:r>
              <a:rPr lang="ru-RU" sz="2000" b="1" dirty="0"/>
              <a:t>, </a:t>
            </a:r>
            <a:r>
              <a:rPr lang="ru-RU" sz="2000" b="1" dirty="0" err="1"/>
              <a:t>гласності</a:t>
            </a:r>
            <a:r>
              <a:rPr lang="ru-RU" sz="2000" b="1" dirty="0"/>
              <a:t>, </a:t>
            </a:r>
            <a:r>
              <a:rPr lang="ru-RU" sz="2000" b="1" dirty="0" err="1"/>
              <a:t>поділу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децентралізації</a:t>
            </a:r>
            <a:r>
              <a:rPr lang="ru-RU" sz="2000" b="1" dirty="0"/>
              <a:t> </a:t>
            </a:r>
            <a:r>
              <a:rPr lang="ru-RU" sz="2000" b="1" dirty="0" err="1"/>
              <a:t>влади</a:t>
            </a:r>
            <a:r>
              <a:rPr lang="ru-RU" sz="2000" b="1" dirty="0"/>
              <a:t>. </a:t>
            </a:r>
            <a:r>
              <a:rPr lang="ru-RU" sz="2000" b="1" dirty="0" err="1"/>
              <a:t>Саме</a:t>
            </a:r>
            <a:r>
              <a:rPr lang="ru-RU" sz="2000" b="1" dirty="0"/>
              <a:t> через </a:t>
            </a:r>
            <a:r>
              <a:rPr lang="ru-RU" sz="2000" b="1" dirty="0" err="1"/>
              <a:t>застосування</a:t>
            </a:r>
            <a:r>
              <a:rPr lang="ru-RU" sz="2000" b="1" dirty="0"/>
              <a:t> </a:t>
            </a:r>
            <a:r>
              <a:rPr lang="ru-RU" sz="2000" b="1" dirty="0" err="1"/>
              <a:t>цих</a:t>
            </a:r>
            <a:r>
              <a:rPr lang="ru-RU" sz="2000" b="1" dirty="0"/>
              <a:t> та </a:t>
            </a:r>
            <a:r>
              <a:rPr lang="ru-RU" sz="2000" b="1" dirty="0" err="1"/>
              <a:t>інших</a:t>
            </a:r>
            <a:r>
              <a:rPr lang="ru-RU" sz="2000" b="1" dirty="0"/>
              <a:t> </a:t>
            </a:r>
            <a:r>
              <a:rPr lang="ru-RU" sz="2000" b="1" dirty="0" err="1"/>
              <a:t>принципів</a:t>
            </a:r>
            <a:r>
              <a:rPr lang="ru-RU" sz="2000" b="1" dirty="0"/>
              <a:t> </a:t>
            </a:r>
            <a:r>
              <a:rPr lang="ru-RU" sz="2000" b="1" dirty="0" err="1"/>
              <a:t>здійснюють</a:t>
            </a:r>
            <a:r>
              <a:rPr lang="ru-RU" sz="2000" b="1" dirty="0"/>
              <a:t> </a:t>
            </a:r>
            <a:r>
              <a:rPr lang="ru-RU" sz="2000" b="1" dirty="0" err="1"/>
              <a:t>народний</a:t>
            </a:r>
            <a:r>
              <a:rPr lang="ru-RU" sz="2000" b="1" dirty="0"/>
              <a:t> характер </a:t>
            </a:r>
            <a:r>
              <a:rPr lang="ru-RU" sz="2000" b="1" dirty="0" err="1"/>
              <a:t>влади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можливі</a:t>
            </a:r>
            <a:r>
              <a:rPr lang="ru-RU" sz="2000" b="1" dirty="0"/>
              <a:t> </a:t>
            </a:r>
            <a:r>
              <a:rPr lang="ru-RU" sz="2000" b="1" dirty="0" err="1"/>
              <a:t>прогресивні</a:t>
            </a:r>
            <a:r>
              <a:rPr lang="ru-RU" sz="2000" b="1" dirty="0"/>
              <a:t> </a:t>
            </a:r>
            <a:r>
              <a:rPr lang="ru-RU" sz="2000" b="1" dirty="0" err="1"/>
              <a:t>перетворення</a:t>
            </a:r>
            <a:r>
              <a:rPr lang="ru-RU" sz="2000" b="1" dirty="0"/>
              <a:t>.</a:t>
            </a:r>
          </a:p>
          <a:p>
            <a:r>
              <a:rPr lang="ru-RU" sz="2000" b="1" dirty="0" err="1"/>
              <a:t>По-третє</a:t>
            </a:r>
            <a:r>
              <a:rPr lang="ru-RU" sz="2000" b="1" dirty="0"/>
              <a:t>, </a:t>
            </a:r>
            <a:r>
              <a:rPr lang="ru-RU" sz="2000" b="1" dirty="0" err="1"/>
              <a:t>демократія</a:t>
            </a:r>
            <a:r>
              <a:rPr lang="ru-RU" sz="2000" b="1" dirty="0"/>
              <a:t> </a:t>
            </a:r>
            <a:r>
              <a:rPr lang="ru-RU" sz="2000" b="1" dirty="0" err="1"/>
              <a:t>виражається</a:t>
            </a:r>
            <a:r>
              <a:rPr lang="ru-RU" sz="2000" b="1" dirty="0"/>
              <a:t> у </a:t>
            </a:r>
            <a:r>
              <a:rPr lang="ru-RU" sz="2000" b="1" dirty="0" err="1"/>
              <a:t>відповідних</a:t>
            </a:r>
            <a:r>
              <a:rPr lang="ru-RU" sz="2000" b="1" dirty="0"/>
              <a:t> формах </a:t>
            </a:r>
            <a:r>
              <a:rPr lang="ru-RU" sz="2000" b="1" dirty="0" err="1"/>
              <a:t>здійснення</a:t>
            </a:r>
            <a:r>
              <a:rPr lang="ru-RU" sz="2000" b="1" dirty="0"/>
              <a:t> </a:t>
            </a:r>
            <a:r>
              <a:rPr lang="ru-RU" sz="2000" b="1" dirty="0" err="1"/>
              <a:t>народовладдя</a:t>
            </a:r>
            <a:endParaRPr lang="ru-RU" sz="2000" b="1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http://www.segodnya.ua/img/article/678/48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20" y="285728"/>
            <a:ext cx="60007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Comic Sans MS" pitchFamily="66" charset="0"/>
              </a:rPr>
              <a:t>Умовою існування  демократії є наявність у суспільстві таких основних чинників:</a:t>
            </a:r>
          </a:p>
          <a:p>
            <a:endParaRPr lang="uk-UA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Comic Sans MS" pitchFamily="66" charset="0"/>
              </a:rPr>
              <a:t>вільні громадяни, котрі впливають на розвиток суспільного життя та його регулювання;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Comic Sans MS" pitchFamily="66" charset="0"/>
              </a:rPr>
              <a:t>Рівність громадян, які забезпечують рівноправну участь у житті суспільства, дає можливість урахувати кожен голос;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Comic Sans MS" pitchFamily="66" charset="0"/>
              </a:rPr>
              <a:t>Прийняття рішень більшості, якщо це не обмежує права меншості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pPr algn="l"/>
            <a:r>
              <a:rPr lang="uk-UA" sz="2000" b="1" dirty="0" smtClean="0">
                <a:latin typeface="Comic Sans MS" pitchFamily="66" charset="0"/>
              </a:rPr>
              <a:t>Принципи демократії – </a:t>
            </a:r>
            <a:r>
              <a:rPr lang="uk-UA" sz="2000" dirty="0" smtClean="0">
                <a:latin typeface="Comic Sans MS" pitchFamily="66" charset="0"/>
              </a:rPr>
              <a:t>незаперечні вихідні вимоги до всіх учасників політичної діяльності демократичного суспільства, тобто до суб’єктів демократії.</a:t>
            </a:r>
            <a:br>
              <a:rPr lang="uk-UA" sz="2000" dirty="0" smtClean="0">
                <a:latin typeface="Comic Sans MS" pitchFamily="66" charset="0"/>
              </a:rPr>
            </a:br>
            <a:r>
              <a:rPr lang="uk-UA" sz="2000" b="1" dirty="0" smtClean="0">
                <a:latin typeface="Comic Sans MS" pitchFamily="66" charset="0"/>
              </a:rPr>
              <a:t>Сьогодні існують такі загальновизнані принципи демократії:</a:t>
            </a:r>
            <a:r>
              <a:rPr lang="uk-UA" sz="2000" dirty="0" smtClean="0">
                <a:latin typeface="Comic Sans MS" pitchFamily="66" charset="0"/>
              </a:rPr>
              <a:t/>
            </a:r>
            <a:br>
              <a:rPr lang="uk-UA" sz="2000" dirty="0" smtClean="0">
                <a:latin typeface="Comic Sans MS" pitchFamily="66" charset="0"/>
              </a:rPr>
            </a:br>
            <a:r>
              <a:rPr lang="uk-UA" sz="2000" dirty="0" smtClean="0">
                <a:latin typeface="Comic Sans MS" pitchFamily="66" charset="0"/>
              </a:rPr>
              <a:t>1.Політична свобода</a:t>
            </a:r>
            <a:br>
              <a:rPr lang="uk-UA" sz="2000" dirty="0" smtClean="0">
                <a:latin typeface="Comic Sans MS" pitchFamily="66" charset="0"/>
              </a:rPr>
            </a:br>
            <a:r>
              <a:rPr lang="uk-UA" sz="2000" dirty="0" smtClean="0">
                <a:latin typeface="Comic Sans MS" pitchFamily="66" charset="0"/>
              </a:rPr>
              <a:t>2.Рівноправність громадян</a:t>
            </a:r>
            <a:br>
              <a:rPr lang="uk-UA" sz="2000" dirty="0" smtClean="0">
                <a:latin typeface="Comic Sans MS" pitchFamily="66" charset="0"/>
              </a:rPr>
            </a:br>
            <a:r>
              <a:rPr lang="uk-UA" sz="2000" dirty="0" smtClean="0">
                <a:latin typeface="Comic Sans MS" pitchFamily="66" charset="0"/>
              </a:rPr>
              <a:t>3.Виборність органів держави та постійний контакт із ними населення</a:t>
            </a:r>
            <a:br>
              <a:rPr lang="uk-UA" sz="2000" dirty="0" smtClean="0">
                <a:latin typeface="Comic Sans MS" pitchFamily="66" charset="0"/>
              </a:rPr>
            </a:br>
            <a:r>
              <a:rPr lang="uk-UA" sz="2000" dirty="0" smtClean="0">
                <a:latin typeface="Comic Sans MS" pitchFamily="66" charset="0"/>
              </a:rPr>
              <a:t>4.Ухвалення рішень волею більшості з обов’язковим дотриманням прав меншості</a:t>
            </a:r>
            <a:br>
              <a:rPr lang="uk-UA" sz="2000" dirty="0" smtClean="0">
                <a:latin typeface="Comic Sans MS" pitchFamily="66" charset="0"/>
              </a:rPr>
            </a:br>
            <a:r>
              <a:rPr lang="uk-UA" sz="2000" dirty="0" smtClean="0">
                <a:latin typeface="Comic Sans MS" pitchFamily="66" charset="0"/>
              </a:rPr>
              <a:t>5.Поділ влади</a:t>
            </a:r>
            <a:br>
              <a:rPr lang="uk-UA" sz="2000" dirty="0" smtClean="0">
                <a:latin typeface="Comic Sans MS" pitchFamily="66" charset="0"/>
              </a:rPr>
            </a:br>
            <a:r>
              <a:rPr lang="uk-UA" sz="2000" dirty="0" smtClean="0">
                <a:latin typeface="Comic Sans MS" pitchFamily="66" charset="0"/>
              </a:rPr>
              <a:t>6.Плюралізм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/>
              <a:t/>
            </a:r>
            <a:br>
              <a:rPr lang="uk-UA" sz="2000" b="1" dirty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/>
              <a:t/>
            </a:r>
            <a:br>
              <a:rPr lang="uk-UA" sz="2000" b="1" dirty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/>
              <a:t/>
            </a:r>
            <a:br>
              <a:rPr lang="uk-UA" sz="2000" b="1" dirty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/>
              <a:t/>
            </a:r>
            <a:br>
              <a:rPr lang="uk-UA" sz="2000" b="1" dirty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endParaRPr lang="ru-RU" sz="2400" b="1" dirty="0"/>
          </a:p>
        </p:txBody>
      </p:sp>
      <p:pic>
        <p:nvPicPr>
          <p:cNvPr id="18434" name="Picture 2" descr="http://studportal.dn.ua/upload/image/quick-folder/56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143224"/>
            <a:ext cx="4786314" cy="371477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142</Words>
  <Application>Microsoft Office PowerPoint</Application>
  <PresentationFormat>Екран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Презентація PowerPoint</vt:lpstr>
      <vt:lpstr> </vt:lpstr>
      <vt:lpstr>Презентація PowerPoint</vt:lpstr>
      <vt:lpstr>Презентація PowerPoint</vt:lpstr>
      <vt:lpstr>Презентація PowerPoint</vt:lpstr>
      <vt:lpstr>Принципи демократії – незаперечні вихідні вимоги до всіх учасників політичної діяльності демократичного суспільства, тобто до суб’єктів демократії. Сьогодні існують такі загальновизнані принципи демократії: 1.Політична свобода 2.Рівноправність громадян 3.Виборність органів держави та постійний контакт із ними населення 4.Ухвалення рішень волею більшості з обов’язковим дотриманням прав меншості 5.Поділ влади 6.Плюралізм        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Vika</dc:creator>
  <cp:lastModifiedBy>user1</cp:lastModifiedBy>
  <cp:revision>14</cp:revision>
  <dcterms:created xsi:type="dcterms:W3CDTF">2014-03-18T17:58:11Z</dcterms:created>
  <dcterms:modified xsi:type="dcterms:W3CDTF">2014-03-19T11:32:09Z</dcterms:modified>
</cp:coreProperties>
</file>