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5" r:id="rId4"/>
    <p:sldId id="257" r:id="rId5"/>
    <p:sldId id="260" r:id="rId6"/>
    <p:sldId id="264" r:id="rId7"/>
    <p:sldId id="266" r:id="rId8"/>
    <p:sldId id="261" r:id="rId9"/>
    <p:sldId id="267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204863"/>
            <a:ext cx="7772400" cy="1224137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8800" cap="all" dirty="0">
                <a:latin typeface="Gabriola" panose="04040605051002020D02" pitchFamily="82" charset="0"/>
              </a:rPr>
              <a:t>ПАРК ШЕНБОРНА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31840" y="5373216"/>
            <a:ext cx="5936704" cy="694928"/>
          </a:xfrm>
          <a:solidFill>
            <a:schemeClr val="accent6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Подготовила </a:t>
            </a:r>
            <a:r>
              <a:rPr lang="ru-RU" i="1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Дьячук</a:t>
            </a:r>
            <a:r>
              <a:rPr lang="ru-RU" i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 А.А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55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941168"/>
            <a:ext cx="3672408" cy="284584"/>
          </a:xfrm>
        </p:spPr>
        <p:txBody>
          <a:bodyPr>
            <a:normAutofit fontScale="90000"/>
          </a:bodyPr>
          <a:lstStyle/>
          <a:p>
            <a:r>
              <a:rPr lang="ru-RU" sz="27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МІСТ ЧОТИРЬОХ </a:t>
            </a:r>
            <a:r>
              <a:rPr lang="ru-RU" sz="27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ЄВАНГЕЛІСТІВ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755576" y="188641"/>
            <a:ext cx="7444448" cy="46284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640960" cy="1584176"/>
          </a:xfrm>
        </p:spPr>
        <p:txBody>
          <a:bodyPr>
            <a:noAutofit/>
          </a:bodyPr>
          <a:lstStyle/>
          <a:p>
            <a:r>
              <a:rPr lang="ru-RU" sz="1800" b="1" i="1" dirty="0" err="1">
                <a:latin typeface="Gabriola" panose="04040605051002020D02" pitchFamily="82" charset="0"/>
              </a:rPr>
              <a:t>Прямуючи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далі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гості</a:t>
            </a:r>
            <a:r>
              <a:rPr lang="ru-RU" sz="1800" b="1" i="1" dirty="0">
                <a:latin typeface="Gabriola" panose="04040605051002020D02" pitchFamily="82" charset="0"/>
              </a:rPr>
              <a:t> парку </a:t>
            </a:r>
            <a:r>
              <a:rPr lang="ru-RU" sz="1800" b="1" i="1" dirty="0" err="1">
                <a:latin typeface="Gabriola" panose="04040605051002020D02" pitchFamily="82" charset="0"/>
              </a:rPr>
              <a:t>Шенборна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виходять</a:t>
            </a:r>
            <a:r>
              <a:rPr lang="ru-RU" sz="1800" b="1" i="1" dirty="0">
                <a:latin typeface="Gabriola" panose="04040605051002020D02" pitchFamily="82" charset="0"/>
              </a:rPr>
              <a:t> на </a:t>
            </a:r>
            <a:r>
              <a:rPr lang="ru-RU" sz="1800" b="1" i="1" dirty="0" err="1">
                <a:latin typeface="Gabriola" panose="04040605051002020D02" pitchFamily="82" charset="0"/>
              </a:rPr>
              <a:t>міст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Чотирьох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Євангелістів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що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збудований</a:t>
            </a:r>
            <a:r>
              <a:rPr lang="ru-RU" sz="1800" b="1" i="1" dirty="0">
                <a:latin typeface="Gabriola" panose="04040605051002020D02" pitchFamily="82" charset="0"/>
              </a:rPr>
              <a:t> у </a:t>
            </a:r>
            <a:r>
              <a:rPr lang="ru-RU" sz="1800" b="1" i="1" dirty="0" err="1">
                <a:latin typeface="Gabriola" panose="04040605051002020D02" pitchFamily="82" charset="0"/>
              </a:rPr>
              <a:t>бароковому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стилі</a:t>
            </a:r>
            <a:r>
              <a:rPr lang="ru-RU" sz="1800" b="1" i="1" dirty="0">
                <a:latin typeface="Gabriola" panose="04040605051002020D02" pitchFamily="82" charset="0"/>
              </a:rPr>
              <a:t>, з </a:t>
            </a:r>
            <a:r>
              <a:rPr lang="ru-RU" sz="1800" b="1" i="1" dirty="0" err="1">
                <a:latin typeface="Gabriola" panose="04040605051002020D02" pitchFamily="82" charset="0"/>
              </a:rPr>
              <a:t>відреставрованими</a:t>
            </a:r>
            <a:r>
              <a:rPr lang="ru-RU" sz="1800" b="1" i="1" dirty="0">
                <a:latin typeface="Gabriola" panose="04040605051002020D02" pitchFamily="82" charset="0"/>
              </a:rPr>
              <a:t> скульптурами </a:t>
            </a:r>
            <a:r>
              <a:rPr lang="ru-RU" sz="1800" b="1" i="1" dirty="0" err="1">
                <a:latin typeface="Gabriola" panose="04040605051002020D02" pitchFamily="82" charset="0"/>
              </a:rPr>
              <a:t>чотирьох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євангелістів</a:t>
            </a:r>
            <a:r>
              <a:rPr lang="ru-RU" sz="1800" b="1" i="1" dirty="0">
                <a:latin typeface="Gabriola" panose="04040605051002020D02" pitchFamily="82" charset="0"/>
              </a:rPr>
              <a:t>, Луки та </a:t>
            </a:r>
            <a:r>
              <a:rPr lang="ru-RU" sz="1800" b="1" i="1" dirty="0" err="1">
                <a:latin typeface="Gabriola" panose="04040605051002020D02" pitchFamily="82" charset="0"/>
              </a:rPr>
              <a:t>Іоана</a:t>
            </a:r>
            <a:r>
              <a:rPr lang="ru-RU" sz="1800" b="1" i="1" dirty="0">
                <a:latin typeface="Gabriola" panose="04040605051002020D02" pitchFamily="82" charset="0"/>
              </a:rPr>
              <a:t>, Марка та </a:t>
            </a:r>
            <a:r>
              <a:rPr lang="ru-RU" sz="1800" b="1" i="1" dirty="0" err="1">
                <a:latin typeface="Gabriola" panose="04040605051002020D02" pitchFamily="82" charset="0"/>
              </a:rPr>
              <a:t>Матвія</a:t>
            </a:r>
            <a:r>
              <a:rPr lang="ru-RU" sz="1800" b="1" i="1" dirty="0">
                <a:latin typeface="Gabriola" panose="04040605051002020D02" pitchFamily="82" charset="0"/>
              </a:rPr>
              <a:t>. </a:t>
            </a:r>
            <a:r>
              <a:rPr lang="ru-RU" sz="1800" b="1" i="1" dirty="0" err="1">
                <a:latin typeface="Gabriola" panose="04040605051002020D02" pitchFamily="82" charset="0"/>
              </a:rPr>
              <a:t>Техніка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виконання</a:t>
            </a:r>
            <a:r>
              <a:rPr lang="ru-RU" sz="1800" b="1" i="1" dirty="0">
                <a:latin typeface="Gabriola" panose="04040605051002020D02" pitchFamily="82" charset="0"/>
              </a:rPr>
              <a:t> скульптур </a:t>
            </a:r>
            <a:r>
              <a:rPr lang="ru-RU" sz="1800" b="1" i="1" dirty="0" err="1">
                <a:latin typeface="Gabriola" panose="04040605051002020D02" pitchFamily="82" charset="0"/>
              </a:rPr>
              <a:t>злегка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нагадує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роботи</a:t>
            </a:r>
            <a:r>
              <a:rPr lang="ru-RU" sz="1800" b="1" i="1" dirty="0">
                <a:latin typeface="Gabriola" panose="04040605051002020D02" pitchFamily="82" charset="0"/>
              </a:rPr>
              <a:t> на </a:t>
            </a:r>
            <a:r>
              <a:rPr lang="ru-RU" sz="1800" b="1" i="1" dirty="0" err="1">
                <a:latin typeface="Gabriola" panose="04040605051002020D02" pitchFamily="82" charset="0"/>
              </a:rPr>
              <a:t>Карловому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мості</a:t>
            </a:r>
            <a:r>
              <a:rPr lang="ru-RU" sz="1800" b="1" i="1" dirty="0">
                <a:latin typeface="Gabriola" panose="04040605051002020D02" pitchFamily="82" charset="0"/>
              </a:rPr>
              <a:t> в </a:t>
            </a:r>
            <a:r>
              <a:rPr lang="ru-RU" sz="1800" b="1" i="1" dirty="0" err="1">
                <a:latin typeface="Gabriola" panose="04040605051002020D02" pitchFamily="82" charset="0"/>
              </a:rPr>
              <a:t>Празі</a:t>
            </a:r>
            <a:r>
              <a:rPr lang="ru-RU" sz="1800" b="1" i="1" dirty="0">
                <a:latin typeface="Gabriola" panose="04040605051002020D02" pitchFamily="82" charset="0"/>
              </a:rPr>
              <a:t>. </a:t>
            </a:r>
            <a:r>
              <a:rPr lang="ru-RU" sz="1800" b="1" i="1" dirty="0" err="1">
                <a:latin typeface="Gabriola" panose="04040605051002020D02" pitchFamily="82" charset="0"/>
              </a:rPr>
              <a:t>Якщо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дивитись</a:t>
            </a:r>
            <a:r>
              <a:rPr lang="ru-RU" sz="1800" b="1" i="1" dirty="0">
                <a:latin typeface="Gabriola" panose="04040605051002020D02" pitchFamily="82" charset="0"/>
              </a:rPr>
              <a:t> на </a:t>
            </a:r>
            <a:r>
              <a:rPr lang="ru-RU" sz="1800" b="1" i="1" dirty="0" err="1">
                <a:latin typeface="Gabriola" panose="04040605051002020D02" pitchFamily="82" charset="0"/>
              </a:rPr>
              <a:t>міст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ззовні</a:t>
            </a:r>
            <a:r>
              <a:rPr lang="ru-RU" sz="1800" b="1" i="1" dirty="0">
                <a:latin typeface="Gabriola" panose="04040605051002020D02" pitchFamily="82" charset="0"/>
              </a:rPr>
              <a:t>, то в </a:t>
            </a:r>
            <a:r>
              <a:rPr lang="ru-RU" sz="1800" b="1" i="1" dirty="0" err="1">
                <a:latin typeface="Gabriola" panose="04040605051002020D02" pitchFamily="82" charset="0"/>
              </a:rPr>
              <a:t>середині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він</a:t>
            </a:r>
            <a:r>
              <a:rPr lang="ru-RU" sz="1800" b="1" i="1" dirty="0">
                <a:latin typeface="Gabriola" panose="04040605051002020D02" pitchFamily="82" charset="0"/>
              </a:rPr>
              <a:t> сходиться у </a:t>
            </a:r>
            <a:r>
              <a:rPr lang="ru-RU" sz="1800" b="1" i="1" dirty="0" err="1">
                <a:latin typeface="Gabriola" panose="04040605051002020D02" pitchFamily="82" charset="0"/>
              </a:rPr>
              <a:t>формі</a:t>
            </a:r>
            <a:r>
              <a:rPr lang="ru-RU" sz="1800" b="1" i="1" dirty="0">
                <a:latin typeface="Gabriola" panose="04040605051002020D02" pitchFamily="82" charset="0"/>
              </a:rPr>
              <a:t> арки, </a:t>
            </a:r>
            <a:r>
              <a:rPr lang="ru-RU" sz="1800" b="1" i="1" dirty="0" err="1">
                <a:latin typeface="Gabriola" panose="04040605051002020D02" pitchFamily="82" charset="0"/>
              </a:rPr>
              <a:t>посередині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якої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висять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ковані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хрести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що</a:t>
            </a:r>
            <a:r>
              <a:rPr lang="ru-RU" sz="1800" b="1" i="1" dirty="0">
                <a:latin typeface="Gabriola" panose="04040605051002020D02" pitchFamily="82" charset="0"/>
              </a:rPr>
              <a:t> є символом Старого та Нового </a:t>
            </a:r>
            <a:r>
              <a:rPr lang="ru-RU" sz="1800" b="1" i="1" dirty="0" err="1">
                <a:latin typeface="Gabriola" panose="04040605051002020D02" pitchFamily="82" charset="0"/>
              </a:rPr>
              <a:t>Заповіту</a:t>
            </a:r>
            <a:r>
              <a:rPr lang="ru-RU" sz="1800" b="1" i="1" dirty="0">
                <a:latin typeface="Gabriola" panose="04040605051002020D02" pitchFamily="82" charset="0"/>
              </a:rPr>
              <a:t>, та </a:t>
            </a:r>
            <a:r>
              <a:rPr lang="ru-RU" sz="1800" b="1" i="1" dirty="0" err="1">
                <a:latin typeface="Gabriola" panose="04040605051002020D02" pitchFamily="82" charset="0"/>
              </a:rPr>
              <a:t>ніби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освячують</a:t>
            </a:r>
            <a:r>
              <a:rPr lang="ru-RU" sz="1800" b="1" i="1" dirty="0">
                <a:latin typeface="Gabriola" panose="04040605051002020D02" pitchFamily="82" charset="0"/>
              </a:rPr>
              <a:t> воду, </a:t>
            </a:r>
            <a:r>
              <a:rPr lang="ru-RU" sz="1800" b="1" i="1" dirty="0" err="1">
                <a:latin typeface="Gabriola" panose="04040605051002020D02" pitchFamily="82" charset="0"/>
              </a:rPr>
              <a:t>що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тече</a:t>
            </a:r>
            <a:r>
              <a:rPr lang="ru-RU" sz="1800" b="1" i="1" dirty="0">
                <a:latin typeface="Gabriola" panose="04040605051002020D02" pitchFamily="82" charset="0"/>
              </a:rPr>
              <a:t> в село.</a:t>
            </a:r>
          </a:p>
        </p:txBody>
      </p:sp>
    </p:spTree>
    <p:extLst>
      <p:ext uri="{BB962C8B-B14F-4D97-AF65-F5344CB8AC3E}">
        <p14:creationId xmlns:p14="http://schemas.microsoft.com/office/powerpoint/2010/main" val="30427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1043608" y="188640"/>
            <a:ext cx="6984776" cy="49145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085184"/>
            <a:ext cx="8064896" cy="1368152"/>
          </a:xfrm>
        </p:spPr>
        <p:txBody>
          <a:bodyPr>
            <a:noAutofit/>
          </a:bodyPr>
          <a:lstStyle/>
          <a:p>
            <a:r>
              <a:rPr lang="ru-RU" sz="1800" b="1" i="1" dirty="0" err="1">
                <a:latin typeface="Gabriola" panose="04040605051002020D02" pitchFamily="82" charset="0"/>
              </a:rPr>
              <a:t>Міст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з’єднує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територію</a:t>
            </a:r>
            <a:r>
              <a:rPr lang="ru-RU" sz="1800" b="1" i="1" dirty="0">
                <a:latin typeface="Gabriola" panose="04040605051002020D02" pitchFamily="82" charset="0"/>
              </a:rPr>
              <a:t> парку, </a:t>
            </a:r>
            <a:r>
              <a:rPr lang="ru-RU" sz="1800" b="1" i="1" dirty="0" err="1">
                <a:latin typeface="Gabriola" panose="04040605051002020D02" pitchFamily="82" charset="0"/>
              </a:rPr>
              <a:t>світське</a:t>
            </a:r>
            <a:r>
              <a:rPr lang="ru-RU" sz="1800" b="1" i="1" dirty="0">
                <a:latin typeface="Gabriola" panose="04040605051002020D02" pitchFamily="82" charset="0"/>
              </a:rPr>
              <a:t> та </a:t>
            </a:r>
            <a:r>
              <a:rPr lang="ru-RU" sz="1800" b="1" i="1" dirty="0" err="1">
                <a:latin typeface="Gabriola" panose="04040605051002020D02" pitchFamily="82" charset="0"/>
              </a:rPr>
              <a:t>духовне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життя</a:t>
            </a:r>
            <a:r>
              <a:rPr lang="ru-RU" sz="1800" b="1" i="1" dirty="0">
                <a:latin typeface="Gabriola" panose="04040605051002020D02" pitchFamily="82" charset="0"/>
              </a:rPr>
              <a:t>, з </a:t>
            </a:r>
            <a:r>
              <a:rPr lang="ru-RU" sz="1800" b="1" i="1" dirty="0" err="1">
                <a:latin typeface="Gabriola" panose="04040605051002020D02" pitchFamily="82" charset="0"/>
              </a:rPr>
              <a:t>францисканською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хресною</a:t>
            </a:r>
            <a:r>
              <a:rPr lang="ru-RU" sz="1800" b="1" i="1" dirty="0">
                <a:latin typeface="Gabriola" panose="04040605051002020D02" pitchFamily="82" charset="0"/>
              </a:rPr>
              <a:t> дорогою </a:t>
            </a:r>
            <a:r>
              <a:rPr lang="en-US" sz="1800" b="1" i="1" dirty="0">
                <a:latin typeface="Gabriola" panose="04040605051002020D02" pitchFamily="82" charset="0"/>
              </a:rPr>
              <a:t>Via Dolorosa, 14 </a:t>
            </a:r>
            <a:r>
              <a:rPr lang="ru-RU" sz="1800" b="1" i="1" dirty="0" err="1">
                <a:latin typeface="Gabriola" panose="04040605051002020D02" pitchFamily="82" charset="0"/>
              </a:rPr>
              <a:t>станцій</a:t>
            </a:r>
            <a:r>
              <a:rPr lang="ru-RU" sz="1800" b="1" i="1" dirty="0">
                <a:latin typeface="Gabriola" panose="04040605051002020D02" pitchFamily="82" charset="0"/>
              </a:rPr>
              <a:t>, дорога, яку </a:t>
            </a:r>
            <a:r>
              <a:rPr lang="ru-RU" sz="1800" b="1" i="1" dirty="0" err="1">
                <a:latin typeface="Gabriola" panose="04040605051002020D02" pitchFamily="82" charset="0"/>
              </a:rPr>
              <a:t>Ісус</a:t>
            </a:r>
            <a:r>
              <a:rPr lang="ru-RU" sz="1800" b="1" i="1" dirty="0">
                <a:latin typeface="Gabriola" panose="04040605051002020D02" pitchFamily="82" charset="0"/>
              </a:rPr>
              <a:t> Христос </a:t>
            </a:r>
            <a:r>
              <a:rPr lang="ru-RU" sz="1800" b="1" i="1" dirty="0" err="1">
                <a:latin typeface="Gabriola" panose="04040605051002020D02" pitchFamily="82" charset="0"/>
              </a:rPr>
              <a:t>пройшов</a:t>
            </a:r>
            <a:r>
              <a:rPr lang="ru-RU" sz="1800" b="1" i="1" dirty="0">
                <a:latin typeface="Gabriola" panose="04040605051002020D02" pitchFamily="82" charset="0"/>
              </a:rPr>
              <a:t> на Голгофу, </a:t>
            </a:r>
            <a:r>
              <a:rPr lang="ru-RU" sz="1800" b="1" i="1" dirty="0" err="1">
                <a:latin typeface="Gabriola" panose="04040605051002020D02" pitchFamily="82" charset="0"/>
              </a:rPr>
              <a:t>що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прямує</a:t>
            </a:r>
            <a:r>
              <a:rPr lang="ru-RU" sz="1800" b="1" i="1" dirty="0">
                <a:latin typeface="Gabriola" panose="04040605051002020D02" pitchFamily="82" charset="0"/>
              </a:rPr>
              <a:t> до Храму </a:t>
            </a:r>
            <a:r>
              <a:rPr lang="ru-RU" sz="1800" b="1" i="1" dirty="0" err="1">
                <a:latin typeface="Gabriola" panose="04040605051002020D02" pitchFamily="82" charset="0"/>
              </a:rPr>
              <a:t>Святої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Катерини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котра</a:t>
            </a:r>
            <a:r>
              <a:rPr lang="ru-RU" sz="1800" b="1" i="1" dirty="0">
                <a:latin typeface="Gabriola" panose="04040605051002020D02" pitchFamily="82" charset="0"/>
              </a:rPr>
              <a:t> є покровительницею </a:t>
            </a:r>
            <a:r>
              <a:rPr lang="ru-RU" sz="1800" b="1" i="1" dirty="0" err="1">
                <a:latin typeface="Gabriola" panose="04040605051002020D02" pitchFamily="82" charset="0"/>
              </a:rPr>
              <a:t>вчителів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освічених</a:t>
            </a:r>
            <a:r>
              <a:rPr lang="ru-RU" sz="1800" b="1" i="1" dirty="0">
                <a:latin typeface="Gabriola" panose="04040605051002020D02" pitchFamily="82" charset="0"/>
              </a:rPr>
              <a:t> людей та </a:t>
            </a:r>
            <a:r>
              <a:rPr lang="ru-RU" sz="1800" b="1" i="1" dirty="0" err="1">
                <a:latin typeface="Gabriola" panose="04040605051002020D02" pitchFamily="82" charset="0"/>
              </a:rPr>
              <a:t>науковців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які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протягом</a:t>
            </a:r>
            <a:r>
              <a:rPr lang="ru-RU" sz="1800" b="1" i="1" dirty="0">
                <a:latin typeface="Gabriola" panose="04040605051002020D02" pitchFamily="82" charset="0"/>
              </a:rPr>
              <a:t> 3 </a:t>
            </a:r>
            <a:r>
              <a:rPr lang="ru-RU" sz="1800" b="1" i="1" dirty="0" err="1">
                <a:latin typeface="Gabriola" panose="04040605051002020D02" pitchFamily="82" charset="0"/>
              </a:rPr>
              <a:t>років</a:t>
            </a:r>
            <a:r>
              <a:rPr lang="ru-RU" sz="1800" b="1" i="1" dirty="0">
                <a:latin typeface="Gabriola" panose="04040605051002020D02" pitchFamily="82" charset="0"/>
              </a:rPr>
              <a:t> творили Парк </a:t>
            </a:r>
            <a:r>
              <a:rPr lang="ru-RU" sz="1800" b="1" i="1" dirty="0" err="1">
                <a:latin typeface="Gabriola" panose="04040605051002020D02" pitchFamily="82" charset="0"/>
              </a:rPr>
              <a:t>Шенборнів</a:t>
            </a:r>
            <a:r>
              <a:rPr lang="ru-RU" sz="1800" b="1" i="1" dirty="0">
                <a:latin typeface="Gabriola" panose="04040605051002020D02" pitchFamily="82" charset="0"/>
              </a:rPr>
              <a:t>. На день </a:t>
            </a:r>
            <a:r>
              <a:rPr lang="ru-RU" sz="1800" b="1" i="1" dirty="0" err="1">
                <a:latin typeface="Gabriola" panose="04040605051002020D02" pitchFamily="82" charset="0"/>
              </a:rPr>
              <a:t>Святої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Катерини</a:t>
            </a:r>
            <a:r>
              <a:rPr lang="ru-RU" sz="1800" b="1" i="1" dirty="0">
                <a:latin typeface="Gabriola" panose="04040605051002020D02" pitchFamily="82" charset="0"/>
              </a:rPr>
              <a:t>, 7 </a:t>
            </a:r>
            <a:r>
              <a:rPr lang="ru-RU" sz="1800" b="1" i="1" dirty="0" err="1">
                <a:latin typeface="Gabriola" panose="04040605051002020D02" pitchFamily="82" charset="0"/>
              </a:rPr>
              <a:t>грудня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матері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запалюють</a:t>
            </a:r>
            <a:r>
              <a:rPr lang="ru-RU" sz="1800" b="1" i="1" dirty="0">
                <a:latin typeface="Gabriola" panose="04040605051002020D02" pitchFamily="82" charset="0"/>
              </a:rPr>
              <a:t> до </a:t>
            </a:r>
            <a:r>
              <a:rPr lang="ru-RU" sz="1800" b="1" i="1" dirty="0" err="1">
                <a:latin typeface="Gabriola" panose="04040605051002020D02" pitchFamily="82" charset="0"/>
              </a:rPr>
              <a:t>її</a:t>
            </a:r>
            <a:r>
              <a:rPr lang="ru-RU" sz="1800" b="1" i="1" dirty="0">
                <a:latin typeface="Gabriola" panose="04040605051002020D02" pitchFamily="82" charset="0"/>
              </a:rPr>
              <a:t> образу три </a:t>
            </a:r>
            <a:r>
              <a:rPr lang="ru-RU" sz="1800" b="1" i="1" dirty="0" err="1">
                <a:latin typeface="Gabriola" panose="04040605051002020D02" pitchFamily="82" charset="0"/>
              </a:rPr>
              <a:t>свічі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щоби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рід</a:t>
            </a:r>
            <a:r>
              <a:rPr lang="ru-RU" sz="1800" b="1" i="1" dirty="0">
                <a:latin typeface="Gabriola" panose="04040605051002020D02" pitchFamily="82" charset="0"/>
              </a:rPr>
              <a:t> не </a:t>
            </a:r>
            <a:r>
              <a:rPr lang="ru-RU" sz="1800" b="1" i="1" dirty="0" err="1">
                <a:latin typeface="Gabriola" panose="04040605051002020D02" pitchFamily="82" charset="0"/>
              </a:rPr>
              <a:t>переривався</a:t>
            </a:r>
            <a:r>
              <a:rPr lang="ru-RU" sz="1800" b="1" i="1" dirty="0">
                <a:latin typeface="Gabriola" panose="04040605051002020D02" pitchFamily="82" charset="0"/>
              </a:rPr>
              <a:t>.</a:t>
            </a:r>
            <a:endParaRPr lang="ru-RU" sz="1800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6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971600" y="188640"/>
            <a:ext cx="7128792" cy="51959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445224"/>
            <a:ext cx="7920880" cy="936104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Gabriola" panose="04040605051002020D02" pitchFamily="82" charset="0"/>
              </a:rPr>
              <a:t>В </a:t>
            </a:r>
            <a:r>
              <a:rPr lang="ru-RU" sz="1800" b="1" i="1" dirty="0" err="1">
                <a:latin typeface="Gabriola" panose="04040605051002020D02" pitchFamily="82" charset="0"/>
              </a:rPr>
              <a:t>чудовій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атмосфері</a:t>
            </a:r>
            <a:r>
              <a:rPr lang="ru-RU" sz="1800" b="1" i="1" dirty="0">
                <a:latin typeface="Gabriola" panose="04040605051002020D02" pitchFamily="82" charset="0"/>
              </a:rPr>
              <a:t> Парку </a:t>
            </a:r>
            <a:r>
              <a:rPr lang="ru-RU" sz="1800" b="1" i="1" dirty="0" err="1">
                <a:latin typeface="Gabriola" panose="04040605051002020D02" pitchFamily="82" charset="0"/>
              </a:rPr>
              <a:t>Шенборна</a:t>
            </a:r>
            <a:r>
              <a:rPr lang="ru-RU" sz="1800" b="1" i="1" dirty="0">
                <a:latin typeface="Gabriola" panose="04040605051002020D02" pitchFamily="82" charset="0"/>
              </a:rPr>
              <a:t> на </a:t>
            </a:r>
            <a:r>
              <a:rPr lang="en-US" sz="1800" b="1" i="1" dirty="0">
                <a:latin typeface="Gabriola" panose="04040605051002020D02" pitchFamily="82" charset="0"/>
              </a:rPr>
              <a:t>SPA-</a:t>
            </a:r>
            <a:r>
              <a:rPr lang="ru-RU" sz="1800" b="1" i="1" dirty="0" err="1">
                <a:latin typeface="Gabriola" panose="04040605051002020D02" pitchFamily="82" charset="0"/>
              </a:rPr>
              <a:t>курорті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Воєводино</a:t>
            </a:r>
            <a:r>
              <a:rPr lang="ru-RU" sz="1800" b="1" i="1" dirty="0">
                <a:latin typeface="Gabriola" panose="04040605051002020D02" pitchFamily="82" charset="0"/>
              </a:rPr>
              <a:t> з </a:t>
            </a:r>
            <a:r>
              <a:rPr lang="ru-RU" sz="1800" b="1" i="1" dirty="0" err="1">
                <a:latin typeface="Gabriola" panose="04040605051002020D02" pitchFamily="82" charset="0"/>
              </a:rPr>
              <a:t>легкістю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можна</a:t>
            </a:r>
            <a:r>
              <a:rPr lang="ru-RU" sz="1800" b="1" i="1" dirty="0">
                <a:latin typeface="Gabriola" panose="04040605051002020D02" pitchFamily="82" charset="0"/>
              </a:rPr>
              <a:t> забути про </a:t>
            </a:r>
            <a:r>
              <a:rPr lang="ru-RU" sz="1800" b="1" i="1" dirty="0" err="1">
                <a:latin typeface="Gabriola" panose="04040605051002020D02" pitchFamily="82" charset="0"/>
              </a:rPr>
              <a:t>існуючий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довкола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урбаністичний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простір</a:t>
            </a:r>
            <a:r>
              <a:rPr lang="ru-RU" sz="1800" b="1" i="1" dirty="0">
                <a:latin typeface="Gabriola" panose="04040605051002020D02" pitchFamily="82" charset="0"/>
              </a:rPr>
              <a:t> та </a:t>
            </a:r>
            <a:r>
              <a:rPr lang="ru-RU" sz="1800" b="1" i="1" dirty="0" err="1">
                <a:latin typeface="Gabriola" panose="04040605051002020D02" pitchFamily="82" charset="0"/>
              </a:rPr>
              <a:t>насолодитись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філософським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настроєм</a:t>
            </a:r>
            <a:r>
              <a:rPr lang="ru-RU" sz="1800" b="1" i="1" dirty="0">
                <a:latin typeface="Gabriola" panose="04040605051002020D02" pitchFamily="82" charset="0"/>
              </a:rPr>
              <a:t>, парк </a:t>
            </a:r>
            <a:r>
              <a:rPr lang="ru-RU" sz="1800" b="1" i="1" dirty="0" err="1">
                <a:latin typeface="Gabriola" panose="04040605051002020D02" pitchFamily="82" charset="0"/>
              </a:rPr>
              <a:t>це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місце</a:t>
            </a:r>
            <a:r>
              <a:rPr lang="ru-RU" sz="1800" b="1" i="1" dirty="0">
                <a:latin typeface="Gabriola" panose="04040605051002020D02" pitchFamily="82" charset="0"/>
              </a:rPr>
              <a:t> де </a:t>
            </a:r>
            <a:r>
              <a:rPr lang="ru-RU" sz="1800" b="1" i="1" dirty="0" err="1">
                <a:latin typeface="Gabriola" panose="04040605051002020D02" pitchFamily="82" charset="0"/>
              </a:rPr>
              <a:t>немов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відчуваєш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зупинку</a:t>
            </a:r>
            <a:r>
              <a:rPr lang="ru-RU" sz="1800" b="1" i="1" dirty="0">
                <a:latin typeface="Gabriola" panose="04040605051002020D02" pitchFamily="82" charset="0"/>
              </a:rPr>
              <a:t> часу, але </a:t>
            </a:r>
            <a:r>
              <a:rPr lang="ru-RU" sz="1800" b="1" i="1" dirty="0" err="1">
                <a:latin typeface="Gabriola" panose="04040605051002020D02" pitchFamily="82" charset="0"/>
              </a:rPr>
              <a:t>кожна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хвилина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наповнена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задоволенням</a:t>
            </a:r>
            <a:r>
              <a:rPr lang="ru-RU" sz="1800" b="1" i="1" dirty="0">
                <a:latin typeface="Gabriola" panose="04040605051002020D02" pitchFamily="82" charset="0"/>
              </a:rPr>
              <a:t>.</a:t>
            </a:r>
            <a:endParaRPr lang="ru-RU" sz="1800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2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8831" y="4887686"/>
            <a:ext cx="2923728" cy="428600"/>
          </a:xfrm>
        </p:spPr>
        <p:txBody>
          <a:bodyPr>
            <a:normAutofit fontScale="90000"/>
          </a:bodyPr>
          <a:lstStyle/>
          <a:p>
            <a:r>
              <a:rPr lang="ru-RU" sz="31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ТЕРИТОРІЯ </a:t>
            </a:r>
            <a:r>
              <a:rPr lang="ru-RU" sz="31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ПАРКУ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1043608" y="94847"/>
            <a:ext cx="7200800" cy="463272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424936" cy="1440160"/>
          </a:xfrm>
        </p:spPr>
        <p:txBody>
          <a:bodyPr>
            <a:normAutofit/>
          </a:bodyPr>
          <a:lstStyle/>
          <a:p>
            <a:pPr fontAlgn="base"/>
            <a:r>
              <a:rPr lang="ru-RU" sz="1600" b="1" i="1" dirty="0" err="1">
                <a:latin typeface="Gabriola" panose="04040605051002020D02" pitchFamily="82" charset="0"/>
              </a:rPr>
              <a:t>Ліс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газони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екзотичні</a:t>
            </a:r>
            <a:r>
              <a:rPr lang="ru-RU" sz="1600" b="1" i="1" dirty="0">
                <a:latin typeface="Gabriola" panose="04040605051002020D02" pitchFamily="82" charset="0"/>
              </a:rPr>
              <a:t> дерева та </a:t>
            </a:r>
            <a:r>
              <a:rPr lang="ru-RU" sz="1600" b="1" i="1" dirty="0" err="1">
                <a:latin typeface="Gabriola" panose="04040605051002020D02" pitchFamily="82" charset="0"/>
              </a:rPr>
              <a:t>велике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природнє</a:t>
            </a:r>
            <a:r>
              <a:rPr lang="ru-RU" sz="1600" b="1" i="1" dirty="0">
                <a:latin typeface="Gabriola" panose="04040605051002020D02" pitchFamily="82" charset="0"/>
              </a:rPr>
              <a:t> озеро </a:t>
            </a:r>
            <a:r>
              <a:rPr lang="ru-RU" sz="1600" b="1" i="1" dirty="0" err="1">
                <a:latin typeface="Gabriola" panose="04040605051002020D02" pitchFamily="82" charset="0"/>
              </a:rPr>
              <a:t>формують</a:t>
            </a:r>
            <a:r>
              <a:rPr lang="ru-RU" sz="1600" b="1" i="1" dirty="0">
                <a:latin typeface="Gabriola" panose="04040605051002020D02" pitchFamily="82" charset="0"/>
              </a:rPr>
              <a:t> з Парка </a:t>
            </a:r>
            <a:r>
              <a:rPr lang="ru-RU" sz="1600" b="1" i="1" dirty="0" err="1">
                <a:latin typeface="Gabriola" panose="04040605051002020D02" pitchFamily="82" charset="0"/>
              </a:rPr>
              <a:t>Шенборна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справжньою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родзинкою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Закарпаття</a:t>
            </a:r>
            <a:r>
              <a:rPr lang="ru-RU" sz="1600" b="1" i="1" dirty="0">
                <a:latin typeface="Gabriola" panose="04040605051002020D02" pitchFamily="82" charset="0"/>
              </a:rPr>
              <a:t>. </a:t>
            </a:r>
            <a:r>
              <a:rPr lang="ru-RU" sz="1600" b="1" i="1" dirty="0" err="1">
                <a:latin typeface="Gabriola" panose="04040605051002020D02" pitchFamily="82" charset="0"/>
              </a:rPr>
              <a:t>Відпочивати</a:t>
            </a:r>
            <a:r>
              <a:rPr lang="ru-RU" sz="1600" b="1" i="1" dirty="0">
                <a:latin typeface="Gabriola" panose="04040605051002020D02" pitchFamily="82" charset="0"/>
              </a:rPr>
              <a:t> у парку </a:t>
            </a:r>
            <a:r>
              <a:rPr lang="ru-RU" sz="1600" b="1" i="1" dirty="0" err="1">
                <a:latin typeface="Gabriola" panose="04040605051002020D02" pitchFamily="82" charset="0"/>
              </a:rPr>
              <a:t>можна</a:t>
            </a:r>
            <a:r>
              <a:rPr lang="ru-RU" sz="1600" b="1" i="1" dirty="0">
                <a:latin typeface="Gabriola" panose="04040605051002020D02" pitchFamily="82" charset="0"/>
              </a:rPr>
              <a:t> годинами, та </a:t>
            </a:r>
            <a:r>
              <a:rPr lang="ru-RU" sz="1600" b="1" i="1" dirty="0" err="1">
                <a:latin typeface="Gabriola" panose="04040605051002020D02" pitchFamily="82" charset="0"/>
              </a:rPr>
              <a:t>насолоджуватись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навколишньою</a:t>
            </a:r>
            <a:r>
              <a:rPr lang="ru-RU" sz="1600" b="1" i="1" dirty="0">
                <a:latin typeface="Gabriola" panose="04040605051002020D02" pitchFamily="82" charset="0"/>
              </a:rPr>
              <a:t> красою.</a:t>
            </a:r>
          </a:p>
          <a:p>
            <a:pPr fontAlgn="base"/>
            <a:r>
              <a:rPr lang="ru-RU" sz="1600" b="1" i="1" dirty="0">
                <a:latin typeface="Gabriola" panose="04040605051002020D02" pitchFamily="82" charset="0"/>
              </a:rPr>
              <a:t>З самого початку парк </a:t>
            </a:r>
            <a:r>
              <a:rPr lang="ru-RU" sz="1600" b="1" i="1" dirty="0" err="1">
                <a:latin typeface="Gabriola" panose="04040605051002020D02" pitchFamily="82" charset="0"/>
              </a:rPr>
              <a:t>розпланували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довкола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загатного</a:t>
            </a:r>
            <a:r>
              <a:rPr lang="ru-RU" sz="1600" b="1" i="1" dirty="0">
                <a:latin typeface="Gabriola" panose="04040605051002020D02" pitchFamily="82" charset="0"/>
              </a:rPr>
              <a:t> озера, </a:t>
            </a:r>
            <a:r>
              <a:rPr lang="ru-RU" sz="1600" b="1" i="1" dirty="0" err="1">
                <a:latin typeface="Gabriola" panose="04040605051002020D02" pitchFamily="82" charset="0"/>
              </a:rPr>
              <a:t>між</a:t>
            </a:r>
            <a:r>
              <a:rPr lang="ru-RU" sz="1600" b="1" i="1" dirty="0">
                <a:latin typeface="Gabriola" panose="04040605051002020D02" pitchFamily="82" charset="0"/>
              </a:rPr>
              <a:t> горами </a:t>
            </a:r>
            <a:r>
              <a:rPr lang="ru-RU" sz="1600" b="1" i="1" dirty="0" err="1">
                <a:latin typeface="Gabriola" panose="04040605051002020D02" pitchFamily="82" charset="0"/>
              </a:rPr>
              <a:t>Турянської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долини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ідея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полягала</a:t>
            </a:r>
            <a:r>
              <a:rPr lang="ru-RU" sz="1600" b="1" i="1" dirty="0">
                <a:latin typeface="Gabriola" panose="04040605051002020D02" pitchFamily="82" charset="0"/>
              </a:rPr>
              <a:t> у тому, </a:t>
            </a:r>
            <a:r>
              <a:rPr lang="ru-RU" sz="1600" b="1" i="1" dirty="0" err="1">
                <a:latin typeface="Gabriola" panose="04040605051002020D02" pitchFamily="82" charset="0"/>
              </a:rPr>
              <a:t>щоб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майбутній</a:t>
            </a:r>
            <a:r>
              <a:rPr lang="ru-RU" sz="1600" b="1" i="1" dirty="0">
                <a:latin typeface="Gabriola" panose="04040605051002020D02" pitchFamily="82" charset="0"/>
              </a:rPr>
              <a:t> парк </a:t>
            </a:r>
            <a:r>
              <a:rPr lang="ru-RU" sz="1600" b="1" i="1" dirty="0" err="1">
                <a:latin typeface="Gabriola" panose="04040605051002020D02" pitchFamily="82" charset="0"/>
              </a:rPr>
              <a:t>увібрав</a:t>
            </a:r>
            <a:r>
              <a:rPr lang="ru-RU" sz="1600" b="1" i="1" dirty="0">
                <a:latin typeface="Gabriola" panose="04040605051002020D02" pitchFamily="82" charset="0"/>
              </a:rPr>
              <a:t> у себе </a:t>
            </a:r>
            <a:r>
              <a:rPr lang="ru-RU" sz="1600" b="1" i="1" dirty="0" err="1">
                <a:latin typeface="Gabriola" panose="04040605051002020D02" pitchFamily="82" charset="0"/>
              </a:rPr>
              <a:t>чудову</a:t>
            </a:r>
            <a:r>
              <a:rPr lang="ru-RU" sz="1600" b="1" i="1" dirty="0">
                <a:latin typeface="Gabriola" panose="04040605051002020D02" pitchFamily="82" charset="0"/>
              </a:rPr>
              <a:t> атмосферу, з </a:t>
            </a:r>
            <a:r>
              <a:rPr lang="ru-RU" sz="1600" b="1" i="1" dirty="0" err="1">
                <a:latin typeface="Gabriola" panose="04040605051002020D02" pitchFamily="82" charset="0"/>
              </a:rPr>
              <a:t>гарними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доріжками</a:t>
            </a:r>
            <a:r>
              <a:rPr lang="ru-RU" sz="1600" b="1" i="1" dirty="0">
                <a:latin typeface="Gabriola" panose="04040605051002020D02" pitchFamily="82" charset="0"/>
              </a:rPr>
              <a:t>, кущами, </a:t>
            </a:r>
            <a:r>
              <a:rPr lang="ru-RU" sz="1600" b="1" i="1" dirty="0" err="1">
                <a:latin typeface="Gabriola" panose="04040605051002020D02" pitchFamily="82" charset="0"/>
              </a:rPr>
              <a:t>лавицями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рослинами</a:t>
            </a:r>
            <a:r>
              <a:rPr lang="ru-RU" sz="1600" b="1" i="1" dirty="0">
                <a:latin typeface="Gabriola" panose="04040605051002020D02" pitchFamily="82" charset="0"/>
              </a:rPr>
              <a:t>, деревами та </a:t>
            </a:r>
            <a:r>
              <a:rPr lang="ru-RU" sz="1600" b="1" i="1" dirty="0" err="1">
                <a:latin typeface="Gabriola" panose="04040605051002020D02" pitchFamily="82" charset="0"/>
              </a:rPr>
              <a:t>водоймами</a:t>
            </a:r>
            <a:r>
              <a:rPr lang="ru-RU" sz="1600" b="1" i="1" dirty="0">
                <a:latin typeface="Gabriola" panose="04040605051002020D02" pitchFamily="8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3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293096"/>
            <a:ext cx="9144000" cy="252028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100" b="1" i="1" dirty="0" err="1">
                <a:latin typeface="Gabriola" panose="04040605051002020D02" pitchFamily="82" charset="0"/>
              </a:rPr>
              <a:t>Перебування</a:t>
            </a:r>
            <a:r>
              <a:rPr lang="ru-RU" sz="2100" b="1" i="1" dirty="0">
                <a:latin typeface="Gabriola" panose="04040605051002020D02" pitchFamily="82" charset="0"/>
              </a:rPr>
              <a:t> на </a:t>
            </a:r>
            <a:r>
              <a:rPr lang="ru-RU" sz="2100" b="1" i="1" dirty="0" err="1">
                <a:latin typeface="Gabriola" panose="04040605051002020D02" pitchFamily="82" charset="0"/>
              </a:rPr>
              <a:t>території</a:t>
            </a:r>
            <a:r>
              <a:rPr lang="ru-RU" sz="2100" b="1" i="1" dirty="0">
                <a:latin typeface="Gabriola" panose="04040605051002020D02" pitchFamily="82" charset="0"/>
              </a:rPr>
              <a:t> парку у </a:t>
            </a:r>
            <a:r>
              <a:rPr lang="ru-RU" sz="2100" b="1" i="1" dirty="0" err="1">
                <a:latin typeface="Gabriola" panose="04040605051002020D02" pitchFamily="82" charset="0"/>
              </a:rPr>
              <a:t>різні</a:t>
            </a:r>
            <a:r>
              <a:rPr lang="ru-RU" sz="2100" b="1" i="1" dirty="0">
                <a:latin typeface="Gabriola" panose="04040605051002020D02" pitchFamily="82" charset="0"/>
              </a:rPr>
              <a:t> пори року є </a:t>
            </a:r>
            <a:r>
              <a:rPr lang="ru-RU" sz="2100" b="1" i="1" dirty="0" err="1">
                <a:latin typeface="Gabriola" panose="04040605051002020D02" pitchFamily="82" charset="0"/>
              </a:rPr>
              <a:t>привабливою</a:t>
            </a:r>
            <a:r>
              <a:rPr lang="ru-RU" sz="2100" b="1" i="1" dirty="0">
                <a:latin typeface="Gabriola" panose="04040605051002020D02" pitchFamily="82" charset="0"/>
              </a:rPr>
              <a:t> та </a:t>
            </a:r>
            <a:r>
              <a:rPr lang="ru-RU" sz="2100" b="1" i="1" dirty="0" err="1">
                <a:latin typeface="Gabriola" panose="04040605051002020D02" pitchFamily="82" charset="0"/>
              </a:rPr>
              <a:t>унікальною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можливістю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споглядати</a:t>
            </a:r>
            <a:r>
              <a:rPr lang="ru-RU" sz="2100" b="1" i="1" dirty="0">
                <a:latin typeface="Gabriola" panose="04040605051002020D02" pitchFamily="82" charset="0"/>
              </a:rPr>
              <a:t> красу Карпат, </a:t>
            </a:r>
            <a:r>
              <a:rPr lang="ru-RU" sz="2100" b="1" i="1" dirty="0" err="1">
                <a:latin typeface="Gabriola" panose="04040605051002020D02" pitchFamily="82" charset="0"/>
              </a:rPr>
              <a:t>гармонію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природи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шепіт</a:t>
            </a:r>
            <a:r>
              <a:rPr lang="ru-RU" sz="2100" b="1" i="1" dirty="0">
                <a:latin typeface="Gabriola" panose="04040605051002020D02" pitchFamily="82" charset="0"/>
              </a:rPr>
              <a:t> води, </a:t>
            </a:r>
            <a:r>
              <a:rPr lang="ru-RU" sz="2100" b="1" i="1" dirty="0" err="1">
                <a:latin typeface="Gabriola" panose="04040605051002020D02" pitchFamily="82" charset="0"/>
              </a:rPr>
              <a:t>співи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пташок</a:t>
            </a:r>
            <a:r>
              <a:rPr lang="ru-RU" sz="2100" b="1" i="1" dirty="0">
                <a:latin typeface="Gabriola" panose="04040605051002020D02" pitchFamily="82" charset="0"/>
              </a:rPr>
              <a:t> та </a:t>
            </a:r>
            <a:r>
              <a:rPr lang="ru-RU" sz="2100" b="1" i="1" dirty="0" err="1">
                <a:latin typeface="Gabriola" panose="04040605051002020D02" pitchFamily="82" charset="0"/>
              </a:rPr>
              <a:t>набиратись</a:t>
            </a:r>
            <a:r>
              <a:rPr lang="ru-RU" sz="2100" b="1" i="1" dirty="0">
                <a:latin typeface="Gabriola" panose="04040605051002020D02" pitchFamily="82" charset="0"/>
              </a:rPr>
              <a:t> позитивною </a:t>
            </a:r>
            <a:r>
              <a:rPr lang="ru-RU" sz="2100" b="1" i="1" dirty="0" err="1">
                <a:latin typeface="Gabriola" panose="04040605051002020D02" pitchFamily="82" charset="0"/>
              </a:rPr>
              <a:t>енергією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гір</a:t>
            </a:r>
            <a:r>
              <a:rPr lang="ru-RU" sz="2100" b="1" i="1" dirty="0">
                <a:latin typeface="Gabriola" panose="04040605051002020D02" pitchFamily="82" charset="0"/>
              </a:rPr>
              <a:t>, води.</a:t>
            </a:r>
          </a:p>
          <a:p>
            <a:pPr fontAlgn="base"/>
            <a:r>
              <a:rPr lang="ru-RU" sz="2100" b="1" i="1" dirty="0">
                <a:latin typeface="Gabriola" panose="04040605051002020D02" pitchFamily="82" charset="0"/>
              </a:rPr>
              <a:t>Парк </a:t>
            </a:r>
            <a:r>
              <a:rPr lang="ru-RU" sz="2100" b="1" i="1" dirty="0" err="1">
                <a:latin typeface="Gabriola" panose="04040605051002020D02" pitchFamily="82" charset="0"/>
              </a:rPr>
              <a:t>привабливий</a:t>
            </a:r>
            <a:r>
              <a:rPr lang="ru-RU" sz="2100" b="1" i="1" dirty="0">
                <a:latin typeface="Gabriola" panose="04040605051002020D02" pitchFamily="82" charset="0"/>
              </a:rPr>
              <a:t>, не </a:t>
            </a:r>
            <a:r>
              <a:rPr lang="ru-RU" sz="2100" b="1" i="1" dirty="0" err="1">
                <a:latin typeface="Gabriola" panose="04040605051002020D02" pitchFamily="82" charset="0"/>
              </a:rPr>
              <a:t>тільки</a:t>
            </a:r>
            <a:r>
              <a:rPr lang="ru-RU" sz="2100" b="1" i="1" dirty="0">
                <a:latin typeface="Gabriola" panose="04040605051002020D02" pitchFamily="82" charset="0"/>
              </a:rPr>
              <a:t> для </a:t>
            </a:r>
            <a:r>
              <a:rPr lang="ru-RU" sz="2100" b="1" i="1" dirty="0" err="1">
                <a:latin typeface="Gabriola" panose="04040605051002020D02" pitchFamily="82" charset="0"/>
              </a:rPr>
              <a:t>пішохідних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прогулянок</a:t>
            </a:r>
            <a:r>
              <a:rPr lang="ru-RU" sz="2100" b="1" i="1" dirty="0">
                <a:latin typeface="Gabriola" panose="04040605051002020D02" pitchFamily="82" charset="0"/>
              </a:rPr>
              <a:t>, але й для </a:t>
            </a:r>
            <a:r>
              <a:rPr lang="ru-RU" sz="2100" b="1" i="1" dirty="0" err="1">
                <a:latin typeface="Gabriola" panose="04040605051002020D02" pitchFamily="82" charset="0"/>
              </a:rPr>
              <a:t>прогулянок</a:t>
            </a:r>
            <a:r>
              <a:rPr lang="ru-RU" sz="2100" b="1" i="1" dirty="0">
                <a:latin typeface="Gabriola" panose="04040605051002020D02" pitchFamily="82" charset="0"/>
              </a:rPr>
              <a:t> на </a:t>
            </a:r>
            <a:r>
              <a:rPr lang="ru-RU" sz="2100" b="1" i="1" dirty="0" err="1">
                <a:latin typeface="Gabriola" panose="04040605051002020D02" pitchFamily="82" charset="0"/>
              </a:rPr>
              <a:t>відреставрованій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старовинній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кареті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епохи</a:t>
            </a:r>
            <a:r>
              <a:rPr lang="ru-RU" sz="2100" b="1" i="1" dirty="0">
                <a:latin typeface="Gabriola" panose="04040605051002020D02" pitchFamily="82" charset="0"/>
              </a:rPr>
              <a:t> Австро-</a:t>
            </a:r>
            <a:r>
              <a:rPr lang="ru-RU" sz="2100" b="1" i="1" dirty="0" err="1">
                <a:latin typeface="Gabriola" panose="04040605051002020D02" pitchFamily="82" charset="0"/>
              </a:rPr>
              <a:t>Угорщини</a:t>
            </a:r>
            <a:r>
              <a:rPr lang="ru-RU" sz="2100" b="1" i="1" dirty="0">
                <a:latin typeface="Gabriola" panose="04040605051002020D02" pitchFamily="82" charset="0"/>
              </a:rPr>
              <a:t>, з </a:t>
            </a:r>
            <a:r>
              <a:rPr lang="ru-RU" sz="2100" b="1" i="1" dirty="0" err="1">
                <a:latin typeface="Gabriola" panose="04040605051002020D02" pitchFamily="82" charset="0"/>
              </a:rPr>
              <a:t>регіону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Пешт</a:t>
            </a:r>
            <a:r>
              <a:rPr lang="ru-RU" sz="2100" b="1" i="1" dirty="0">
                <a:latin typeface="Gabriola" panose="04040605051002020D02" pitchFamily="82" charset="0"/>
              </a:rPr>
              <a:t>. </a:t>
            </a:r>
            <a:r>
              <a:rPr lang="ru-RU" sz="2100" b="1" i="1" dirty="0" err="1">
                <a:latin typeface="Gabriola" panose="04040605051002020D02" pitchFamily="82" charset="0"/>
              </a:rPr>
              <a:t>Що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цікаво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адже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саме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угорці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винайшли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ресори</a:t>
            </a:r>
            <a:r>
              <a:rPr lang="ru-RU" sz="2100" b="1" i="1" dirty="0">
                <a:latin typeface="Gabriola" panose="04040605051002020D02" pitchFamily="82" charset="0"/>
              </a:rPr>
              <a:t> для карет, </a:t>
            </a:r>
            <a:r>
              <a:rPr lang="ru-RU" sz="2100" b="1" i="1" dirty="0" err="1">
                <a:latin typeface="Gabriola" panose="04040605051002020D02" pitchFamily="82" charset="0"/>
              </a:rPr>
              <a:t>аби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зробити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подорож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комфортнішою</a:t>
            </a:r>
            <a:r>
              <a:rPr lang="ru-RU" sz="2100" b="1" i="1" dirty="0">
                <a:latin typeface="Gabriola" panose="04040605051002020D02" pitchFamily="82" charset="0"/>
              </a:rPr>
              <a:t>.</a:t>
            </a:r>
          </a:p>
          <a:p>
            <a:pPr fontAlgn="base"/>
            <a:r>
              <a:rPr lang="ru-RU" sz="2100" b="1" i="1" dirty="0" err="1">
                <a:latin typeface="Gabriola" panose="04040605051002020D02" pitchFamily="82" charset="0"/>
              </a:rPr>
              <a:t>Прямуючи</a:t>
            </a:r>
            <a:r>
              <a:rPr lang="ru-RU" sz="2100" b="1" i="1" dirty="0">
                <a:latin typeface="Gabriola" panose="04040605051002020D02" pitchFamily="82" charset="0"/>
              </a:rPr>
              <a:t> в середину парку, з </a:t>
            </a:r>
            <a:r>
              <a:rPr lang="ru-RU" sz="2100" b="1" i="1" dirty="0" err="1">
                <a:latin typeface="Gabriola" panose="04040605051002020D02" pitchFamily="82" charset="0"/>
              </a:rPr>
              <a:t>лівого</a:t>
            </a:r>
            <a:r>
              <a:rPr lang="ru-RU" sz="2100" b="1" i="1" dirty="0">
                <a:latin typeface="Gabriola" panose="04040605051002020D02" pitchFamily="82" charset="0"/>
              </a:rPr>
              <a:t> боку нас </a:t>
            </a:r>
            <a:r>
              <a:rPr lang="ru-RU" sz="2100" b="1" i="1" dirty="0" err="1">
                <a:latin typeface="Gabriola" panose="04040605051002020D02" pitchFamily="82" charset="0"/>
              </a:rPr>
              <a:t>зустрічають</a:t>
            </a:r>
            <a:r>
              <a:rPr lang="ru-RU" sz="2100" b="1" i="1" dirty="0">
                <a:latin typeface="Gabriola" panose="04040605051002020D02" pitchFamily="82" charset="0"/>
              </a:rPr>
              <a:t> 7 </a:t>
            </a:r>
            <a:r>
              <a:rPr lang="ru-RU" sz="2100" b="1" i="1" dirty="0" err="1">
                <a:latin typeface="Gabriola" panose="04040605051002020D02" pitchFamily="82" charset="0"/>
              </a:rPr>
              <a:t>унікальних</a:t>
            </a:r>
            <a:r>
              <a:rPr lang="ru-RU" sz="2100" b="1" i="1" dirty="0">
                <a:latin typeface="Gabriola" panose="04040605051002020D02" pitchFamily="82" charset="0"/>
              </a:rPr>
              <a:t> та </a:t>
            </a:r>
            <a:r>
              <a:rPr lang="ru-RU" sz="2100" b="1" i="1" dirty="0" err="1">
                <a:latin typeface="Gabriola" panose="04040605051002020D02" pitchFamily="82" charset="0"/>
              </a:rPr>
              <a:t>різних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ліхтарів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що</a:t>
            </a:r>
            <a:r>
              <a:rPr lang="ru-RU" sz="2100" b="1" i="1" dirty="0">
                <a:latin typeface="Gabriola" panose="04040605051002020D02" pitchFamily="82" charset="0"/>
              </a:rPr>
              <a:t> є символом 7 </a:t>
            </a:r>
            <a:r>
              <a:rPr lang="ru-RU" sz="2100" b="1" i="1" dirty="0" err="1">
                <a:latin typeface="Gabriola" panose="04040605051002020D02" pitchFamily="82" charset="0"/>
              </a:rPr>
              <a:t>днів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тижня</a:t>
            </a:r>
            <a:r>
              <a:rPr lang="ru-RU" sz="2100" b="1" i="1" dirty="0">
                <a:latin typeface="Gabriola" panose="04040605051002020D02" pitchFamily="82" charset="0"/>
              </a:rPr>
              <a:t>, а з правого боку 12 </a:t>
            </a:r>
            <a:r>
              <a:rPr lang="ru-RU" sz="2100" b="1" i="1" dirty="0" err="1">
                <a:latin typeface="Gabriola" panose="04040605051002020D02" pitchFamily="82" charset="0"/>
              </a:rPr>
              <a:t>мостиків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що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символізують</a:t>
            </a:r>
            <a:r>
              <a:rPr lang="ru-RU" sz="2100" b="1" i="1" dirty="0">
                <a:latin typeface="Gabriola" panose="04040605051002020D02" pitchFamily="82" charset="0"/>
              </a:rPr>
              <a:t> 12 </a:t>
            </a:r>
            <a:r>
              <a:rPr lang="ru-RU" sz="2100" b="1" i="1" dirty="0" err="1">
                <a:latin typeface="Gabriola" panose="04040605051002020D02" pitchFamily="82" charset="0"/>
              </a:rPr>
              <a:t>знаків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зодіаку</a:t>
            </a:r>
            <a:r>
              <a:rPr lang="ru-RU" sz="2100" b="1" i="1" dirty="0">
                <a:latin typeface="Gabriola" panose="04040605051002020D02" pitchFamily="82" charset="0"/>
              </a:rPr>
              <a:t>. А </a:t>
            </a:r>
            <a:r>
              <a:rPr lang="ru-RU" sz="2100" b="1" i="1" dirty="0" err="1">
                <a:latin typeface="Gabriola" panose="04040605051002020D02" pitchFamily="82" charset="0"/>
              </a:rPr>
              <a:t>сьогодні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кожен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відвідувач</a:t>
            </a:r>
            <a:r>
              <a:rPr lang="ru-RU" sz="2100" b="1" i="1" dirty="0">
                <a:latin typeface="Gabriola" panose="04040605051002020D02" pitchFamily="82" charset="0"/>
              </a:rPr>
              <a:t> парку </a:t>
            </a:r>
            <a:r>
              <a:rPr lang="ru-RU" sz="2100" b="1" i="1" dirty="0" err="1">
                <a:latin typeface="Gabriola" panose="04040605051002020D02" pitchFamily="82" charset="0"/>
              </a:rPr>
              <a:t>може</a:t>
            </a:r>
            <a:r>
              <a:rPr lang="ru-RU" sz="2100" b="1" i="1" dirty="0">
                <a:latin typeface="Gabriola" panose="04040605051002020D02" pitchFamily="82" charset="0"/>
              </a:rPr>
              <a:t> тут </a:t>
            </a:r>
            <a:r>
              <a:rPr lang="ru-RU" sz="2100" b="1" i="1" dirty="0" err="1">
                <a:latin typeface="Gabriola" panose="04040605051002020D02" pitchFamily="82" charset="0"/>
              </a:rPr>
              <a:t>сфотографуватись</a:t>
            </a:r>
            <a:r>
              <a:rPr lang="ru-RU" sz="2100" b="1" i="1" dirty="0">
                <a:latin typeface="Gabriola" panose="04040605051002020D02" pitchFamily="82" charset="0"/>
              </a:rPr>
              <a:t> на </a:t>
            </a:r>
            <a:r>
              <a:rPr lang="ru-RU" sz="2100" b="1" i="1" dirty="0" err="1">
                <a:latin typeface="Gabriola" panose="04040605051002020D02" pitchFamily="82" charset="0"/>
              </a:rPr>
              <a:t>пам’ять</a:t>
            </a:r>
            <a:r>
              <a:rPr lang="ru-RU" sz="2100" b="1" i="1" dirty="0">
                <a:latin typeface="Gabriola" panose="04040605051002020D02" pitchFamily="82" charset="0"/>
              </a:rPr>
              <a:t>.</a:t>
            </a:r>
          </a:p>
          <a:p>
            <a:pPr fontAlgn="base"/>
            <a:r>
              <a:rPr lang="ru-RU" sz="2100" b="1" i="1" dirty="0">
                <a:latin typeface="Gabriola" panose="04040605051002020D02" pitchFamily="82" charset="0"/>
              </a:rPr>
              <a:t>Тут же </a:t>
            </a:r>
            <a:r>
              <a:rPr lang="ru-RU" sz="2100" b="1" i="1" dirty="0" err="1">
                <a:latin typeface="Gabriola" panose="04040605051002020D02" pitchFamily="82" charset="0"/>
              </a:rPr>
              <a:t>поруч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бачимо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кельтське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джерело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що</a:t>
            </a:r>
            <a:r>
              <a:rPr lang="ru-RU" sz="2100" b="1" i="1" dirty="0">
                <a:latin typeface="Gabriola" panose="04040605051002020D02" pitchFamily="82" charset="0"/>
              </a:rPr>
              <a:t> поросло </a:t>
            </a:r>
            <a:r>
              <a:rPr lang="ru-RU" sz="2100" b="1" i="1" dirty="0" err="1">
                <a:latin typeface="Gabriola" panose="04040605051002020D02" pitchFamily="82" charset="0"/>
              </a:rPr>
              <a:t>мохом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його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реставратори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навіть</a:t>
            </a:r>
            <a:r>
              <a:rPr lang="ru-RU" sz="2100" b="1" i="1" dirty="0">
                <a:latin typeface="Gabriola" panose="04040605051002020D02" pitchFamily="82" charset="0"/>
              </a:rPr>
              <a:t> не </a:t>
            </a:r>
            <a:r>
              <a:rPr lang="ru-RU" sz="2100" b="1" i="1" dirty="0" err="1">
                <a:latin typeface="Gabriola" panose="04040605051002020D02" pitchFamily="82" charset="0"/>
              </a:rPr>
              <a:t>торкалися</a:t>
            </a:r>
            <a:r>
              <a:rPr lang="ru-RU" sz="2100" b="1" i="1" dirty="0">
                <a:latin typeface="Gabriola" panose="04040605051002020D02" pitchFamily="82" charset="0"/>
              </a:rPr>
              <a:t>.</a:t>
            </a:r>
          </a:p>
          <a:p>
            <a:pPr fontAlgn="base"/>
            <a:r>
              <a:rPr lang="ru-RU" sz="2100" b="1" i="1" dirty="0">
                <a:latin typeface="Gabriola" panose="04040605051002020D02" pitchFamily="82" charset="0"/>
              </a:rPr>
              <a:t>З </a:t>
            </a:r>
            <a:r>
              <a:rPr lang="ru-RU" sz="2100" b="1" i="1" dirty="0" err="1">
                <a:latin typeface="Gabriola" panose="04040605051002020D02" pitchFamily="82" charset="0"/>
              </a:rPr>
              <a:t>лівого</a:t>
            </a:r>
            <a:r>
              <a:rPr lang="ru-RU" sz="2100" b="1" i="1" dirty="0">
                <a:latin typeface="Gabriola" panose="04040605051002020D02" pitchFamily="82" charset="0"/>
              </a:rPr>
              <a:t> боку ми </a:t>
            </a:r>
            <a:r>
              <a:rPr lang="ru-RU" sz="2100" b="1" i="1" dirty="0" err="1">
                <a:latin typeface="Gabriola" panose="04040605051002020D02" pitchFamily="82" charset="0"/>
              </a:rPr>
              <a:t>зустрічаємо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вхід</a:t>
            </a:r>
            <a:r>
              <a:rPr lang="ru-RU" sz="2100" b="1" i="1" dirty="0">
                <a:latin typeface="Gabriola" panose="04040605051002020D02" pitchFamily="82" charset="0"/>
              </a:rPr>
              <a:t> у </a:t>
            </a:r>
            <a:r>
              <a:rPr lang="ru-RU" sz="2100" b="1" i="1" dirty="0" err="1">
                <a:latin typeface="Gabriola" panose="04040605051002020D02" pitchFamily="82" charset="0"/>
              </a:rPr>
              <a:t>кельтський</a:t>
            </a:r>
            <a:r>
              <a:rPr lang="ru-RU" sz="2100" b="1" i="1" dirty="0">
                <a:latin typeface="Gabriola" panose="04040605051002020D02" pitchFamily="82" charset="0"/>
              </a:rPr>
              <a:t> сад, де </a:t>
            </a:r>
            <a:r>
              <a:rPr lang="ru-RU" sz="2100" b="1" i="1" dirty="0" err="1">
                <a:latin typeface="Gabriola" panose="04040605051002020D02" pitchFamily="82" charset="0"/>
              </a:rPr>
              <a:t>можна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побачити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календар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друїдів</a:t>
            </a:r>
            <a:r>
              <a:rPr lang="ru-RU" sz="2100" b="1" i="1" dirty="0">
                <a:latin typeface="Gabriola" panose="04040605051002020D02" pitchFamily="82" charset="0"/>
              </a:rPr>
              <a:t> в </a:t>
            </a:r>
            <a:r>
              <a:rPr lang="ru-RU" sz="2100" b="1" i="1" dirty="0" err="1">
                <a:latin typeface="Gabriola" panose="04040605051002020D02" pitchFamily="82" charset="0"/>
              </a:rPr>
              <a:t>рунічному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крузі</a:t>
            </a:r>
            <a:r>
              <a:rPr lang="ru-RU" sz="2100" b="1" i="1" dirty="0">
                <a:latin typeface="Gabriola" panose="04040605051002020D02" pitchFamily="82" charset="0"/>
              </a:rPr>
              <a:t>, </a:t>
            </a:r>
            <a:r>
              <a:rPr lang="ru-RU" sz="2100" b="1" i="1" dirty="0" err="1">
                <a:latin typeface="Gabriola" panose="04040605051002020D02" pitchFamily="82" charset="0"/>
              </a:rPr>
              <a:t>різні</a:t>
            </a:r>
            <a:r>
              <a:rPr lang="ru-RU" sz="2100" b="1" i="1" dirty="0">
                <a:latin typeface="Gabriola" panose="04040605051002020D02" pitchFamily="82" charset="0"/>
              </a:rPr>
              <a:t> дерева, </a:t>
            </a:r>
            <a:r>
              <a:rPr lang="ru-RU" sz="2100" b="1" i="1" dirty="0" err="1">
                <a:latin typeface="Gabriola" panose="04040605051002020D02" pitchFamily="82" charset="0"/>
              </a:rPr>
              <a:t>що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err="1">
                <a:latin typeface="Gabriola" panose="04040605051002020D02" pitchFamily="82" charset="0"/>
              </a:rPr>
              <a:t>відповідають</a:t>
            </a:r>
            <a:r>
              <a:rPr lang="ru-RU" sz="2100" b="1" i="1" dirty="0">
                <a:latin typeface="Gabriola" panose="04040605051002020D02" pitchFamily="82" charset="0"/>
              </a:rPr>
              <a:t> датам </a:t>
            </a:r>
            <a:r>
              <a:rPr lang="ru-RU" sz="2100" b="1" i="1" dirty="0" err="1">
                <a:latin typeface="Gabriola" panose="04040605051002020D02" pitchFamily="82" charset="0"/>
              </a:rPr>
              <a:t>народження</a:t>
            </a:r>
            <a:r>
              <a:rPr lang="ru-RU" sz="2100" b="1" i="1" dirty="0">
                <a:latin typeface="Gabriola" panose="04040605051002020D02" pitchFamily="82" charset="0"/>
              </a:rPr>
              <a:t> </a:t>
            </a:r>
            <a:r>
              <a:rPr lang="ru-RU" sz="2100" b="1" i="1" dirty="0" smtClean="0">
                <a:latin typeface="Gabriola" panose="04040605051002020D02" pitchFamily="82" charset="0"/>
              </a:rPr>
              <a:t>людей:</a:t>
            </a:r>
            <a:endParaRPr lang="en-US" sz="2100" b="1" i="1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67501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97152"/>
            <a:ext cx="3110136" cy="504056"/>
          </a:xfrm>
        </p:spPr>
        <p:txBody>
          <a:bodyPr>
            <a:noAutofit/>
          </a:bodyPr>
          <a:lstStyle/>
          <a:p>
            <a:pPr algn="just"/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</a:t>
            </a:r>
            <a:r>
              <a:rPr lang="ru-RU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БРАМА ПАРКУ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119891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229200"/>
            <a:ext cx="8424936" cy="14401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1900" b="1" i="1" dirty="0" err="1">
                <a:latin typeface="Gabriola" panose="04040605051002020D02" pitchFamily="82" charset="0"/>
              </a:rPr>
              <a:t>Відвідувачів</a:t>
            </a:r>
            <a:r>
              <a:rPr lang="ru-RU" sz="1900" b="1" i="1" dirty="0">
                <a:latin typeface="Gabriola" panose="04040605051002020D02" pitchFamily="82" charset="0"/>
              </a:rPr>
              <a:t> Парку </a:t>
            </a:r>
            <a:r>
              <a:rPr lang="ru-RU" sz="1900" b="1" i="1" dirty="0" err="1">
                <a:latin typeface="Gabriola" panose="04040605051002020D02" pitchFamily="82" charset="0"/>
              </a:rPr>
              <a:t>Шенборна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зустрічає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вхідна</a:t>
            </a:r>
            <a:r>
              <a:rPr lang="ru-RU" sz="1900" b="1" i="1" dirty="0">
                <a:latin typeface="Gabriola" panose="04040605051002020D02" pitchFamily="82" charset="0"/>
              </a:rPr>
              <a:t> брама, </a:t>
            </a:r>
            <a:r>
              <a:rPr lang="ru-RU" sz="1900" b="1" i="1" dirty="0" err="1">
                <a:latin typeface="Gabriola" panose="04040605051002020D02" pitchFamily="82" charset="0"/>
              </a:rPr>
              <a:t>що</a:t>
            </a:r>
            <a:r>
              <a:rPr lang="ru-RU" sz="1900" b="1" i="1" dirty="0">
                <a:latin typeface="Gabriola" panose="04040605051002020D02" pitchFamily="82" charset="0"/>
              </a:rPr>
              <a:t> є </a:t>
            </a:r>
            <a:r>
              <a:rPr lang="ru-RU" sz="1900" b="1" i="1" dirty="0" err="1">
                <a:latin typeface="Gabriola" panose="04040605051002020D02" pitchFamily="82" charset="0"/>
              </a:rPr>
              <a:t>своєрідним</a:t>
            </a:r>
            <a:r>
              <a:rPr lang="ru-RU" sz="1900" b="1" i="1" dirty="0">
                <a:latin typeface="Gabriola" panose="04040605051002020D02" pitchFamily="82" charset="0"/>
              </a:rPr>
              <a:t> порталом </a:t>
            </a:r>
            <a:r>
              <a:rPr lang="ru-RU" sz="1900" b="1" i="1" dirty="0" err="1">
                <a:latin typeface="Gabriola" panose="04040605051002020D02" pitchFamily="82" charset="0"/>
              </a:rPr>
              <a:t>між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двома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епохами</a:t>
            </a:r>
            <a:r>
              <a:rPr lang="ru-RU" sz="1900" b="1" i="1" dirty="0">
                <a:latin typeface="Gabriola" panose="04040605051002020D02" pitchFamily="82" charset="0"/>
              </a:rPr>
              <a:t> на </a:t>
            </a:r>
            <a:r>
              <a:rPr lang="ru-RU" sz="1900" b="1" i="1" dirty="0" err="1">
                <a:latin typeface="Gabriola" panose="04040605051002020D02" pitchFamily="82" charset="0"/>
              </a:rPr>
              <a:t>теренах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Закарпаття</a:t>
            </a:r>
            <a:r>
              <a:rPr lang="ru-RU" sz="1900" b="1" i="1" dirty="0">
                <a:latin typeface="Gabriola" panose="04040605051002020D02" pitchFamily="82" charset="0"/>
              </a:rPr>
              <a:t>, </a:t>
            </a:r>
            <a:r>
              <a:rPr lang="ru-RU" sz="1900" b="1" i="1" dirty="0" err="1">
                <a:latin typeface="Gabriola" panose="04040605051002020D02" pitchFamily="82" charset="0"/>
              </a:rPr>
              <a:t>епохою</a:t>
            </a:r>
            <a:r>
              <a:rPr lang="ru-RU" sz="1900" b="1" i="1" dirty="0">
                <a:latin typeface="Gabriola" panose="04040605051002020D02" pitchFamily="82" charset="0"/>
              </a:rPr>
              <a:t> Австро-</a:t>
            </a:r>
            <a:r>
              <a:rPr lang="ru-RU" sz="1900" b="1" i="1" dirty="0" err="1">
                <a:latin typeface="Gabriola" panose="04040605051002020D02" pitchFamily="82" charset="0"/>
              </a:rPr>
              <a:t>Угорщини</a:t>
            </a:r>
            <a:r>
              <a:rPr lang="ru-RU" sz="1900" b="1" i="1" dirty="0">
                <a:latin typeface="Gabriola" panose="04040605051002020D02" pitchFamily="82" charset="0"/>
              </a:rPr>
              <a:t> та </a:t>
            </a:r>
            <a:r>
              <a:rPr lang="ru-RU" sz="1900" b="1" i="1" dirty="0" err="1">
                <a:latin typeface="Gabriola" panose="04040605051002020D02" pitchFamily="82" charset="0"/>
              </a:rPr>
              <a:t>сучасної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України</a:t>
            </a:r>
            <a:r>
              <a:rPr lang="ru-RU" sz="1900" b="1" i="1" dirty="0">
                <a:latin typeface="Gabriola" panose="04040605051002020D02" pitchFamily="82" charset="0"/>
              </a:rPr>
              <a:t>.</a:t>
            </a:r>
          </a:p>
          <a:p>
            <a:pPr fontAlgn="base"/>
            <a:r>
              <a:rPr lang="ru-RU" sz="1900" b="1" i="1" dirty="0">
                <a:latin typeface="Gabriola" panose="04040605051002020D02" pitchFamily="82" charset="0"/>
              </a:rPr>
              <a:t>На </a:t>
            </a:r>
            <a:r>
              <a:rPr lang="ru-RU" sz="1900" b="1" i="1" dirty="0" err="1">
                <a:latin typeface="Gabriola" panose="04040605051002020D02" pitchFamily="82" charset="0"/>
              </a:rPr>
              <a:t>двох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баштах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брами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зображені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державні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герби</a:t>
            </a:r>
            <a:r>
              <a:rPr lang="ru-RU" sz="1900" b="1" i="1" dirty="0">
                <a:latin typeface="Gabriola" panose="04040605051002020D02" pitchFamily="82" charset="0"/>
              </a:rPr>
              <a:t> та </a:t>
            </a:r>
            <a:r>
              <a:rPr lang="ru-RU" sz="1900" b="1" i="1" dirty="0" err="1">
                <a:latin typeface="Gabriola" panose="04040605051002020D02" pitchFamily="82" charset="0"/>
              </a:rPr>
              <a:t>прапори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Австрії</a:t>
            </a:r>
            <a:r>
              <a:rPr lang="ru-RU" sz="1900" b="1" i="1" dirty="0">
                <a:latin typeface="Gabriola" panose="04040605051002020D02" pitchFamily="82" charset="0"/>
              </a:rPr>
              <a:t> та </a:t>
            </a:r>
            <a:r>
              <a:rPr lang="ru-RU" sz="1900" b="1" i="1" dirty="0" err="1">
                <a:latin typeface="Gabriola" panose="04040605051002020D02" pitchFamily="82" charset="0"/>
              </a:rPr>
              <a:t>Угорщини</a:t>
            </a:r>
            <a:r>
              <a:rPr lang="ru-RU" sz="1900" b="1" i="1" dirty="0">
                <a:latin typeface="Gabriola" panose="04040605051002020D02" pitchFamily="82" charset="0"/>
              </a:rPr>
              <a:t>, </a:t>
            </a:r>
            <a:r>
              <a:rPr lang="ru-RU" sz="1900" b="1" i="1" dirty="0" err="1">
                <a:latin typeface="Gabriola" panose="04040605051002020D02" pitchFamily="82" charset="0"/>
              </a:rPr>
              <a:t>епохи</a:t>
            </a:r>
            <a:r>
              <a:rPr lang="ru-RU" sz="1900" b="1" i="1" dirty="0">
                <a:latin typeface="Gabriola" panose="04040605051002020D02" pitchFamily="82" charset="0"/>
              </a:rPr>
              <a:t> Австро-</a:t>
            </a:r>
            <a:r>
              <a:rPr lang="ru-RU" sz="1900" b="1" i="1" dirty="0" err="1">
                <a:latin typeface="Gabriola" panose="04040605051002020D02" pitchFamily="82" charset="0"/>
              </a:rPr>
              <a:t>Угорської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імперії</a:t>
            </a:r>
            <a:r>
              <a:rPr lang="ru-RU" sz="1900" b="1" i="1" dirty="0">
                <a:latin typeface="Gabriola" panose="04040605051002020D02" pitchFamily="82" charset="0"/>
              </a:rPr>
              <a:t>, а </a:t>
            </a:r>
            <a:r>
              <a:rPr lang="ru-RU" sz="1900" b="1" i="1" dirty="0" err="1">
                <a:latin typeface="Gabriola" panose="04040605051002020D02" pitchFamily="82" charset="0"/>
              </a:rPr>
              <a:t>відвідувачів</a:t>
            </a:r>
            <a:r>
              <a:rPr lang="ru-RU" sz="1900" b="1" i="1" dirty="0">
                <a:latin typeface="Gabriola" panose="04040605051002020D02" pitchFamily="82" charset="0"/>
              </a:rPr>
              <a:t> Парку </a:t>
            </a:r>
            <a:r>
              <a:rPr lang="ru-RU" sz="1900" b="1" i="1" dirty="0" err="1">
                <a:latin typeface="Gabriola" panose="04040605051002020D02" pitchFamily="82" charset="0"/>
              </a:rPr>
              <a:t>Шенборна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зустрічають</a:t>
            </a:r>
            <a:r>
              <a:rPr lang="ru-RU" sz="1900" b="1" i="1" dirty="0">
                <a:latin typeface="Gabriola" panose="04040605051002020D02" pitchFamily="82" charset="0"/>
              </a:rPr>
              <a:t> два </a:t>
            </a:r>
            <a:r>
              <a:rPr lang="ru-RU" sz="1900" b="1" i="1" dirty="0" err="1">
                <a:latin typeface="Gabriola" panose="04040605051002020D02" pitchFamily="82" charset="0"/>
              </a:rPr>
              <a:t>охоронці</a:t>
            </a:r>
            <a:r>
              <a:rPr lang="ru-RU" sz="1900" b="1" i="1" dirty="0">
                <a:latin typeface="Gabriola" panose="04040605051002020D02" pitchFamily="82" charset="0"/>
              </a:rPr>
              <a:t>, </a:t>
            </a:r>
            <a:r>
              <a:rPr lang="ru-RU" sz="1900" b="1" i="1" dirty="0" err="1">
                <a:latin typeface="Gabriola" panose="04040605051002020D02" pitchFamily="82" charset="0"/>
              </a:rPr>
              <a:t>макети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солдатів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інсбрукського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піхотного</a:t>
            </a:r>
            <a:r>
              <a:rPr lang="ru-RU" sz="1900" b="1" i="1" dirty="0">
                <a:latin typeface="Gabriola" panose="04040605051002020D02" pitchFamily="82" charset="0"/>
              </a:rPr>
              <a:t> полку (</a:t>
            </a:r>
            <a:r>
              <a:rPr lang="ru-RU" sz="1900" b="1" i="1" dirty="0" err="1">
                <a:latin typeface="Gabriola" panose="04040605051002020D02" pitchFamily="82" charset="0"/>
              </a:rPr>
              <a:t>Австрія</a:t>
            </a:r>
            <a:r>
              <a:rPr lang="ru-RU" sz="1900" b="1" i="1" dirty="0">
                <a:latin typeface="Gabriola" panose="04040605051002020D02" pitchFamily="82" charset="0"/>
              </a:rPr>
              <a:t>) та </a:t>
            </a:r>
            <a:r>
              <a:rPr lang="ru-RU" sz="1900" b="1" i="1" dirty="0" err="1">
                <a:latin typeface="Gabriola" panose="04040605051002020D02" pitchFamily="82" charset="0"/>
              </a:rPr>
              <a:t>дебреценського</a:t>
            </a:r>
            <a:r>
              <a:rPr lang="ru-RU" sz="1900" b="1" i="1" dirty="0">
                <a:latin typeface="Gabriola" panose="04040605051002020D02" pitchFamily="82" charset="0"/>
              </a:rPr>
              <a:t> </a:t>
            </a:r>
            <a:r>
              <a:rPr lang="ru-RU" sz="1900" b="1" i="1" dirty="0" err="1">
                <a:latin typeface="Gabriola" panose="04040605051002020D02" pitchFamily="82" charset="0"/>
              </a:rPr>
              <a:t>гусарського</a:t>
            </a:r>
            <a:r>
              <a:rPr lang="ru-RU" sz="1900" b="1" i="1" dirty="0">
                <a:latin typeface="Gabriola" panose="04040605051002020D02" pitchFamily="82" charset="0"/>
              </a:rPr>
              <a:t> полку (</a:t>
            </a:r>
            <a:r>
              <a:rPr lang="ru-RU" sz="1900" b="1" i="1" dirty="0" err="1">
                <a:latin typeface="Gabriola" panose="04040605051002020D02" pitchFamily="82" charset="0"/>
              </a:rPr>
              <a:t>Угорщина</a:t>
            </a:r>
            <a:r>
              <a:rPr lang="ru-RU" sz="1900" b="1" i="1" dirty="0">
                <a:latin typeface="Gabriola" panose="04040605051002020D02" pitchFamily="82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9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1512168" cy="428600"/>
          </a:xfrm>
        </p:spPr>
        <p:txBody>
          <a:bodyPr>
            <a:noAutofit/>
          </a:bodyPr>
          <a:lstStyle/>
          <a:p>
            <a:pPr algn="just"/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ОЗЕРО </a:t>
            </a:r>
            <a:r>
              <a:rPr lang="ru-RU" sz="2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ТУР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013176"/>
            <a:ext cx="8640960" cy="1656184"/>
          </a:xfrm>
        </p:spPr>
        <p:txBody>
          <a:bodyPr>
            <a:noAutofit/>
          </a:bodyPr>
          <a:lstStyle/>
          <a:p>
            <a:r>
              <a:rPr lang="ru-RU" sz="1600" b="1" i="1" dirty="0" err="1">
                <a:latin typeface="Gabriola" panose="04040605051002020D02" pitchFamily="82" charset="0"/>
              </a:rPr>
              <a:t>Пройшовши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далі</a:t>
            </a:r>
            <a:r>
              <a:rPr lang="ru-RU" sz="1600" b="1" i="1" dirty="0">
                <a:latin typeface="Gabriola" panose="04040605051002020D02" pitchFamily="82" charset="0"/>
              </a:rPr>
              <a:t> парком, </a:t>
            </a:r>
            <a:r>
              <a:rPr lang="ru-RU" sz="1600" b="1" i="1" dirty="0" err="1">
                <a:latin typeface="Gabriola" panose="04040605051002020D02" pitchFamily="82" charset="0"/>
              </a:rPr>
              <a:t>бачимо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водойму</a:t>
            </a:r>
            <a:r>
              <a:rPr lang="ru-RU" sz="1600" b="1" i="1" dirty="0">
                <a:latin typeface="Gabriola" panose="04040605051002020D02" pitchFamily="82" charset="0"/>
              </a:rPr>
              <a:t>. На думку </a:t>
            </a:r>
            <a:r>
              <a:rPr lang="ru-RU" sz="1600" b="1" i="1" dirty="0" err="1">
                <a:latin typeface="Gabriola" panose="04040605051002020D02" pitchFamily="82" charset="0"/>
              </a:rPr>
              <a:t>деяких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дослідників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назва</a:t>
            </a:r>
            <a:r>
              <a:rPr lang="ru-RU" sz="1600" b="1" i="1" dirty="0">
                <a:latin typeface="Gabriola" panose="04040605051002020D02" pitchFamily="82" charset="0"/>
              </a:rPr>
              <a:t> Тур походить </a:t>
            </a:r>
            <a:r>
              <a:rPr lang="ru-RU" sz="1600" b="1" i="1" dirty="0" err="1">
                <a:latin typeface="Gabriola" panose="04040605051002020D02" pitchFamily="82" charset="0"/>
              </a:rPr>
              <a:t>від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етруського</a:t>
            </a:r>
            <a:r>
              <a:rPr lang="ru-RU" sz="1600" b="1" i="1" dirty="0">
                <a:latin typeface="Gabriola" panose="04040605051002020D02" pitchFamily="82" charset="0"/>
              </a:rPr>
              <a:t> слова тур – вода. В </a:t>
            </a:r>
            <a:r>
              <a:rPr lang="ru-RU" sz="1600" b="1" i="1" dirty="0" err="1">
                <a:latin typeface="Gabriola" panose="04040605051002020D02" pitchFamily="82" charset="0"/>
              </a:rPr>
              <a:t>околицях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бере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свій</a:t>
            </a:r>
            <a:r>
              <a:rPr lang="ru-RU" sz="1600" b="1" i="1" dirty="0">
                <a:latin typeface="Gabriola" panose="04040605051002020D02" pitchFamily="82" charset="0"/>
              </a:rPr>
              <a:t> початок і </a:t>
            </a:r>
            <a:r>
              <a:rPr lang="ru-RU" sz="1600" b="1" i="1" dirty="0" err="1">
                <a:latin typeface="Gabriola" panose="04040605051002020D02" pitchFamily="82" charset="0"/>
              </a:rPr>
              <a:t>річка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Тур’я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звідси</a:t>
            </a:r>
            <a:r>
              <a:rPr lang="ru-RU" sz="1600" b="1" i="1" dirty="0">
                <a:latin typeface="Gabriola" panose="04040605051002020D02" pitchFamily="82" charset="0"/>
              </a:rPr>
              <a:t> і </a:t>
            </a:r>
            <a:r>
              <a:rPr lang="ru-RU" sz="1600" b="1" i="1" dirty="0" err="1">
                <a:latin typeface="Gabriola" panose="04040605051002020D02" pitchFamily="82" charset="0"/>
              </a:rPr>
              <a:t>назва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Турянська</a:t>
            </a:r>
            <a:r>
              <a:rPr lang="ru-RU" sz="1600" b="1" i="1" dirty="0">
                <a:latin typeface="Gabriola" panose="04040605051002020D02" pitchFamily="82" charset="0"/>
              </a:rPr>
              <a:t> долина. </a:t>
            </a:r>
            <a:r>
              <a:rPr lang="ru-RU" sz="1600" b="1" i="1" dirty="0" err="1">
                <a:latin typeface="Gabriola" panose="04040605051002020D02" pitchFamily="82" charset="0"/>
              </a:rPr>
              <a:t>Хоча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інша</a:t>
            </a:r>
            <a:r>
              <a:rPr lang="ru-RU" sz="1600" b="1" i="1" dirty="0">
                <a:latin typeface="Gabriola" panose="04040605051002020D02" pitchFamily="82" charset="0"/>
              </a:rPr>
              <a:t> легенда </a:t>
            </a:r>
            <a:r>
              <a:rPr lang="ru-RU" sz="1600" b="1" i="1" dirty="0" err="1">
                <a:latin typeface="Gabriola" panose="04040605051002020D02" pitchFamily="82" charset="0"/>
              </a:rPr>
              <a:t>стверджує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що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назва</a:t>
            </a:r>
            <a:r>
              <a:rPr lang="ru-RU" sz="1600" b="1" i="1" dirty="0">
                <a:latin typeface="Gabriola" panose="04040605051002020D02" pitchFamily="82" charset="0"/>
              </a:rPr>
              <a:t> походить </a:t>
            </a:r>
            <a:r>
              <a:rPr lang="ru-RU" sz="1600" b="1" i="1" dirty="0" err="1">
                <a:latin typeface="Gabriola" panose="04040605051002020D02" pitchFamily="82" charset="0"/>
              </a:rPr>
              <a:t>від</a:t>
            </a:r>
            <a:r>
              <a:rPr lang="ru-RU" sz="1600" b="1" i="1" dirty="0">
                <a:latin typeface="Gabriola" panose="04040605051002020D02" pitchFamily="82" charset="0"/>
              </a:rPr>
              <a:t> того, </a:t>
            </a:r>
            <a:r>
              <a:rPr lang="ru-RU" sz="1600" b="1" i="1" dirty="0" err="1">
                <a:latin typeface="Gabriola" panose="04040605051002020D02" pitchFamily="82" charset="0"/>
              </a:rPr>
              <a:t>що</a:t>
            </a:r>
            <a:r>
              <a:rPr lang="ru-RU" sz="1600" b="1" i="1" dirty="0">
                <a:latin typeface="Gabriola" panose="04040605051002020D02" pitchFamily="82" charset="0"/>
              </a:rPr>
              <a:t> у </a:t>
            </a:r>
            <a:r>
              <a:rPr lang="ru-RU" sz="1600" b="1" i="1" dirty="0" err="1">
                <a:latin typeface="Gabriola" panose="04040605051002020D02" pitchFamily="82" charset="0"/>
              </a:rPr>
              <a:t>даній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долині</a:t>
            </a:r>
            <a:r>
              <a:rPr lang="ru-RU" sz="1600" b="1" i="1" dirty="0">
                <a:latin typeface="Gabriola" panose="04040605051002020D02" pitchFamily="82" charset="0"/>
              </a:rPr>
              <a:t> жили тури</a:t>
            </a:r>
            <a:r>
              <a:rPr lang="ru-RU" sz="1600" b="1" i="1" dirty="0" smtClean="0">
                <a:latin typeface="Gabriola" panose="04040605051002020D02" pitchFamily="82" charset="0"/>
              </a:rPr>
              <a:t>.</a:t>
            </a:r>
            <a:endParaRPr lang="en-US" sz="1600" b="1" i="1" dirty="0" smtClean="0">
              <a:latin typeface="Gabriola" panose="04040605051002020D02" pitchFamily="82" charset="0"/>
            </a:endParaRPr>
          </a:p>
          <a:p>
            <a:r>
              <a:rPr lang="ru-RU" sz="1600" b="1" i="1" dirty="0" err="1">
                <a:latin typeface="Gabriola" panose="04040605051002020D02" pitchFamily="82" charset="0"/>
              </a:rPr>
              <a:t>Посеред</a:t>
            </a:r>
            <a:r>
              <a:rPr lang="ru-RU" sz="1600" b="1" i="1" dirty="0">
                <a:latin typeface="Gabriola" panose="04040605051002020D02" pitchFamily="82" charset="0"/>
              </a:rPr>
              <a:t> озера </a:t>
            </a:r>
            <a:r>
              <a:rPr lang="ru-RU" sz="1600" b="1" i="1" dirty="0" err="1">
                <a:latin typeface="Gabriola" panose="04040605051002020D02" pitchFamily="82" charset="0"/>
              </a:rPr>
              <a:t>розташований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острів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що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своїми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обрисами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нагадує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контури</a:t>
            </a:r>
            <a:r>
              <a:rPr lang="ru-RU" sz="1600" b="1" i="1" dirty="0">
                <a:latin typeface="Gabriola" panose="04040605051002020D02" pitchFamily="82" charset="0"/>
              </a:rPr>
              <a:t> Австро-</a:t>
            </a:r>
            <a:r>
              <a:rPr lang="ru-RU" sz="1600" b="1" i="1" dirty="0" err="1">
                <a:latin typeface="Gabriola" panose="04040605051002020D02" pitchFamily="82" charset="0"/>
              </a:rPr>
              <a:t>Угорської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імперії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періоду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її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створення</a:t>
            </a:r>
            <a:r>
              <a:rPr lang="ru-RU" sz="1600" b="1" i="1" dirty="0">
                <a:latin typeface="Gabriola" panose="04040605051002020D02" pitchFamily="82" charset="0"/>
              </a:rPr>
              <a:t> 1867 року, а у </a:t>
            </a:r>
            <a:r>
              <a:rPr lang="ru-RU" sz="1600" b="1" i="1" dirty="0" err="1">
                <a:latin typeface="Gabriola" panose="04040605051002020D02" pitchFamily="82" charset="0"/>
              </a:rPr>
              <a:t>місці</a:t>
            </a:r>
            <a:r>
              <a:rPr lang="ru-RU" sz="1600" b="1" i="1" dirty="0">
                <a:latin typeface="Gabriola" panose="04040605051002020D02" pitchFamily="82" charset="0"/>
              </a:rPr>
              <a:t>, де є </a:t>
            </a:r>
            <a:r>
              <a:rPr lang="ru-RU" sz="1600" b="1" i="1" dirty="0" err="1">
                <a:latin typeface="Gabriola" panose="04040605051002020D02" pitchFamily="82" charset="0"/>
              </a:rPr>
              <a:t>сучасне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Закарпаття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посаджено</a:t>
            </a:r>
            <a:r>
              <a:rPr lang="ru-RU" sz="1600" b="1" i="1" dirty="0">
                <a:latin typeface="Gabriola" panose="04040605051002020D02" pitchFamily="82" charset="0"/>
              </a:rPr>
              <a:t> дерево – сосна з </a:t>
            </a:r>
            <a:r>
              <a:rPr lang="ru-RU" sz="1600" b="1" i="1" dirty="0" err="1">
                <a:latin typeface="Gabriola" panose="04040605051002020D02" pitchFamily="82" charset="0"/>
              </a:rPr>
              <a:t>Далмації</a:t>
            </a:r>
            <a:r>
              <a:rPr lang="ru-RU" sz="1600" b="1" i="1" dirty="0">
                <a:latin typeface="Gabriola" panose="04040605051002020D02" pitchFamily="82" charset="0"/>
              </a:rPr>
              <a:t>, привезена волонтерами з </a:t>
            </a:r>
            <a:r>
              <a:rPr lang="ru-RU" sz="1600" b="1" i="1" dirty="0" err="1">
                <a:latin typeface="Gabriola" panose="04040605051002020D02" pitchFamily="82" charset="0"/>
              </a:rPr>
              <a:t>міста</a:t>
            </a:r>
            <a:r>
              <a:rPr lang="ru-RU" sz="1600" b="1" i="1" dirty="0">
                <a:latin typeface="Gabriola" panose="04040605051002020D02" pitchFamily="82" charset="0"/>
              </a:rPr>
              <a:t>-побратима </a:t>
            </a:r>
            <a:r>
              <a:rPr lang="ru-RU" sz="1600" b="1" i="1" dirty="0" err="1">
                <a:latin typeface="Gabriola" panose="04040605051002020D02" pitchFamily="82" charset="0"/>
              </a:rPr>
              <a:t>Трогір</a:t>
            </a:r>
            <a:r>
              <a:rPr lang="ru-RU" sz="1600" b="1" i="1" dirty="0">
                <a:latin typeface="Gabriola" panose="04040605051002020D02" pitchFamily="82" charset="0"/>
              </a:rPr>
              <a:t>. </a:t>
            </a:r>
            <a:r>
              <a:rPr lang="ru-RU" sz="1600" b="1" i="1" dirty="0" err="1">
                <a:latin typeface="Gabriola" panose="04040605051002020D02" pitchFamily="82" charset="0"/>
              </a:rPr>
              <a:t>Острів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складено</a:t>
            </a:r>
            <a:r>
              <a:rPr lang="ru-RU" sz="1600" b="1" i="1" dirty="0">
                <a:latin typeface="Gabriola" panose="04040605051002020D02" pitchFamily="82" charset="0"/>
              </a:rPr>
              <a:t> з 365 брил </a:t>
            </a:r>
            <a:r>
              <a:rPr lang="ru-RU" sz="1600" b="1" i="1" dirty="0" err="1">
                <a:latin typeface="Gabriola" panose="04040605051002020D02" pitchFamily="82" charset="0"/>
              </a:rPr>
              <a:t>каміння</a:t>
            </a:r>
            <a:r>
              <a:rPr lang="ru-RU" sz="1600" b="1" i="1" dirty="0">
                <a:latin typeface="Gabriola" panose="04040605051002020D02" pitchFamily="82" charset="0"/>
              </a:rPr>
              <a:t>, як 365 </a:t>
            </a:r>
            <a:r>
              <a:rPr lang="ru-RU" sz="1600" b="1" i="1" dirty="0" err="1">
                <a:latin typeface="Gabriola" panose="04040605051002020D02" pitchFamily="82" charset="0"/>
              </a:rPr>
              <a:t>днів</a:t>
            </a:r>
            <a:r>
              <a:rPr lang="ru-RU" sz="1600" b="1" i="1" dirty="0">
                <a:latin typeface="Gabriola" panose="04040605051002020D02" pitchFamily="82" charset="0"/>
              </a:rPr>
              <a:t> у </a:t>
            </a:r>
            <a:r>
              <a:rPr lang="ru-RU" sz="1600" b="1" i="1" dirty="0" err="1">
                <a:latin typeface="Gabriola" panose="04040605051002020D02" pitchFamily="82" charset="0"/>
              </a:rPr>
              <a:t>році</a:t>
            </a:r>
            <a:r>
              <a:rPr lang="ru-RU" sz="1600" b="1" i="1" dirty="0">
                <a:latin typeface="Gabriola" panose="04040605051002020D02" pitchFamily="82" charset="0"/>
              </a:rPr>
              <a:t>, а 1 </a:t>
            </a:r>
            <a:r>
              <a:rPr lang="ru-RU" sz="1600" b="1" i="1" dirty="0" err="1">
                <a:latin typeface="Gabriola" panose="04040605051002020D02" pitchFamily="82" charset="0"/>
              </a:rPr>
              <a:t>камінь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знаходиться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причалі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його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доправляють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острів</a:t>
            </a:r>
            <a:r>
              <a:rPr lang="ru-RU" sz="1600" b="1" i="1" dirty="0">
                <a:latin typeface="Gabriola" panose="04040605051002020D02" pitchFamily="82" charset="0"/>
              </a:rPr>
              <a:t> раз на 4 роки у </a:t>
            </a:r>
            <a:r>
              <a:rPr lang="ru-RU" sz="1600" b="1" i="1" dirty="0" err="1">
                <a:latin typeface="Gabriola" panose="04040605051002020D02" pitchFamily="82" charset="0"/>
              </a:rPr>
              <a:t>високосний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рік</a:t>
            </a:r>
            <a:r>
              <a:rPr lang="ru-RU" sz="1600" b="1" i="1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683568" y="107091"/>
            <a:ext cx="7560840" cy="4620484"/>
          </a:xfrm>
        </p:spPr>
      </p:pic>
    </p:spTree>
    <p:extLst>
      <p:ext uri="{BB962C8B-B14F-4D97-AF65-F5344CB8AC3E}">
        <p14:creationId xmlns:p14="http://schemas.microsoft.com/office/powerpoint/2010/main" val="386546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827584" y="213282"/>
            <a:ext cx="7344816" cy="50879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45224"/>
            <a:ext cx="8568952" cy="1152128"/>
          </a:xfrm>
        </p:spPr>
        <p:txBody>
          <a:bodyPr>
            <a:normAutofit/>
          </a:bodyPr>
          <a:lstStyle/>
          <a:p>
            <a:r>
              <a:rPr lang="ru-RU" sz="1600" b="1" i="1" dirty="0" err="1">
                <a:latin typeface="Gabriola" panose="04040605051002020D02" pitchFamily="82" charset="0"/>
              </a:rPr>
              <a:t>Посеред</a:t>
            </a:r>
            <a:r>
              <a:rPr lang="ru-RU" sz="1600" b="1" i="1" dirty="0">
                <a:latin typeface="Gabriola" panose="04040605051002020D02" pitchFamily="82" charset="0"/>
              </a:rPr>
              <a:t> озера </a:t>
            </a:r>
            <a:r>
              <a:rPr lang="ru-RU" sz="1600" b="1" i="1" dirty="0" err="1">
                <a:latin typeface="Gabriola" panose="04040605051002020D02" pitchFamily="82" charset="0"/>
              </a:rPr>
              <a:t>розташований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острів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що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своїми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обрисами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нагадує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контури</a:t>
            </a:r>
            <a:r>
              <a:rPr lang="ru-RU" sz="1600" b="1" i="1" dirty="0">
                <a:latin typeface="Gabriola" panose="04040605051002020D02" pitchFamily="82" charset="0"/>
              </a:rPr>
              <a:t> Австро-</a:t>
            </a:r>
            <a:r>
              <a:rPr lang="ru-RU" sz="1600" b="1" i="1" dirty="0" err="1">
                <a:latin typeface="Gabriola" panose="04040605051002020D02" pitchFamily="82" charset="0"/>
              </a:rPr>
              <a:t>Угорської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імперії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періоду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її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створення</a:t>
            </a:r>
            <a:r>
              <a:rPr lang="ru-RU" sz="1600" b="1" i="1" dirty="0">
                <a:latin typeface="Gabriola" panose="04040605051002020D02" pitchFamily="82" charset="0"/>
              </a:rPr>
              <a:t> 1867 року, а у </a:t>
            </a:r>
            <a:r>
              <a:rPr lang="ru-RU" sz="1600" b="1" i="1" dirty="0" err="1">
                <a:latin typeface="Gabriola" panose="04040605051002020D02" pitchFamily="82" charset="0"/>
              </a:rPr>
              <a:t>місці</a:t>
            </a:r>
            <a:r>
              <a:rPr lang="ru-RU" sz="1600" b="1" i="1" dirty="0">
                <a:latin typeface="Gabriola" panose="04040605051002020D02" pitchFamily="82" charset="0"/>
              </a:rPr>
              <a:t>, де є </a:t>
            </a:r>
            <a:r>
              <a:rPr lang="ru-RU" sz="1600" b="1" i="1" dirty="0" err="1">
                <a:latin typeface="Gabriola" panose="04040605051002020D02" pitchFamily="82" charset="0"/>
              </a:rPr>
              <a:t>сучасне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Закарпаття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посаджено</a:t>
            </a:r>
            <a:r>
              <a:rPr lang="ru-RU" sz="1600" b="1" i="1" dirty="0">
                <a:latin typeface="Gabriola" panose="04040605051002020D02" pitchFamily="82" charset="0"/>
              </a:rPr>
              <a:t> дерево – сосна з </a:t>
            </a:r>
            <a:r>
              <a:rPr lang="ru-RU" sz="1600" b="1" i="1" dirty="0" err="1">
                <a:latin typeface="Gabriola" panose="04040605051002020D02" pitchFamily="82" charset="0"/>
              </a:rPr>
              <a:t>Далмації</a:t>
            </a:r>
            <a:r>
              <a:rPr lang="ru-RU" sz="1600" b="1" i="1" dirty="0">
                <a:latin typeface="Gabriola" panose="04040605051002020D02" pitchFamily="82" charset="0"/>
              </a:rPr>
              <a:t>, привезена волонтерами з </a:t>
            </a:r>
            <a:r>
              <a:rPr lang="ru-RU" sz="1600" b="1" i="1" dirty="0" err="1">
                <a:latin typeface="Gabriola" panose="04040605051002020D02" pitchFamily="82" charset="0"/>
              </a:rPr>
              <a:t>міста</a:t>
            </a:r>
            <a:r>
              <a:rPr lang="ru-RU" sz="1600" b="1" i="1" dirty="0">
                <a:latin typeface="Gabriola" panose="04040605051002020D02" pitchFamily="82" charset="0"/>
              </a:rPr>
              <a:t>-побратима </a:t>
            </a:r>
            <a:r>
              <a:rPr lang="ru-RU" sz="1600" b="1" i="1" dirty="0" err="1">
                <a:latin typeface="Gabriola" panose="04040605051002020D02" pitchFamily="82" charset="0"/>
              </a:rPr>
              <a:t>Трогір</a:t>
            </a:r>
            <a:r>
              <a:rPr lang="ru-RU" sz="1600" b="1" i="1" dirty="0">
                <a:latin typeface="Gabriola" panose="04040605051002020D02" pitchFamily="82" charset="0"/>
              </a:rPr>
              <a:t>. </a:t>
            </a:r>
            <a:r>
              <a:rPr lang="ru-RU" sz="1600" b="1" i="1" dirty="0" err="1">
                <a:latin typeface="Gabriola" panose="04040605051002020D02" pitchFamily="82" charset="0"/>
              </a:rPr>
              <a:t>Острів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складено</a:t>
            </a:r>
            <a:r>
              <a:rPr lang="ru-RU" sz="1600" b="1" i="1" dirty="0">
                <a:latin typeface="Gabriola" panose="04040605051002020D02" pitchFamily="82" charset="0"/>
              </a:rPr>
              <a:t> з 365 брил </a:t>
            </a:r>
            <a:r>
              <a:rPr lang="ru-RU" sz="1600" b="1" i="1" dirty="0" err="1">
                <a:latin typeface="Gabriola" panose="04040605051002020D02" pitchFamily="82" charset="0"/>
              </a:rPr>
              <a:t>каміння</a:t>
            </a:r>
            <a:r>
              <a:rPr lang="ru-RU" sz="1600" b="1" i="1" dirty="0">
                <a:latin typeface="Gabriola" panose="04040605051002020D02" pitchFamily="82" charset="0"/>
              </a:rPr>
              <a:t>, як 365 </a:t>
            </a:r>
            <a:r>
              <a:rPr lang="ru-RU" sz="1600" b="1" i="1" dirty="0" err="1">
                <a:latin typeface="Gabriola" panose="04040605051002020D02" pitchFamily="82" charset="0"/>
              </a:rPr>
              <a:t>днів</a:t>
            </a:r>
            <a:r>
              <a:rPr lang="ru-RU" sz="1600" b="1" i="1" dirty="0">
                <a:latin typeface="Gabriola" panose="04040605051002020D02" pitchFamily="82" charset="0"/>
              </a:rPr>
              <a:t> у </a:t>
            </a:r>
            <a:r>
              <a:rPr lang="ru-RU" sz="1600" b="1" i="1" dirty="0" err="1">
                <a:latin typeface="Gabriola" panose="04040605051002020D02" pitchFamily="82" charset="0"/>
              </a:rPr>
              <a:t>році</a:t>
            </a:r>
            <a:r>
              <a:rPr lang="ru-RU" sz="1600" b="1" i="1" dirty="0">
                <a:latin typeface="Gabriola" panose="04040605051002020D02" pitchFamily="82" charset="0"/>
              </a:rPr>
              <a:t>, а 1 </a:t>
            </a:r>
            <a:r>
              <a:rPr lang="ru-RU" sz="1600" b="1" i="1" dirty="0" err="1">
                <a:latin typeface="Gabriola" panose="04040605051002020D02" pitchFamily="82" charset="0"/>
              </a:rPr>
              <a:t>камінь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знаходиться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причалі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його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доправляють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острів</a:t>
            </a:r>
            <a:r>
              <a:rPr lang="ru-RU" sz="1600" b="1" i="1" dirty="0">
                <a:latin typeface="Gabriola" panose="04040605051002020D02" pitchFamily="82" charset="0"/>
              </a:rPr>
              <a:t> раз на 4 роки у </a:t>
            </a:r>
            <a:r>
              <a:rPr lang="ru-RU" sz="1600" b="1" i="1" dirty="0" err="1">
                <a:latin typeface="Gabriola" panose="04040605051002020D02" pitchFamily="82" charset="0"/>
              </a:rPr>
              <a:t>високосний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рік</a:t>
            </a:r>
            <a:r>
              <a:rPr lang="ru-RU" sz="1600" b="1" i="1" dirty="0">
                <a:latin typeface="Gabriola" panose="04040605051002020D02" pitchFamily="82" charset="0"/>
              </a:rPr>
              <a:t>.</a:t>
            </a:r>
            <a:endParaRPr lang="ru-RU" sz="1600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0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1115616" y="159277"/>
            <a:ext cx="7056784" cy="44938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581128"/>
            <a:ext cx="8496944" cy="2016224"/>
          </a:xfrm>
        </p:spPr>
        <p:txBody>
          <a:bodyPr>
            <a:noAutofit/>
          </a:bodyPr>
          <a:lstStyle/>
          <a:p>
            <a:pPr fontAlgn="base"/>
            <a:r>
              <a:rPr lang="ru-RU" sz="1600" b="1" i="1" dirty="0">
                <a:latin typeface="Gabriola" panose="04040605051002020D02" pitchFamily="82" charset="0"/>
              </a:rPr>
              <a:t>З берега озера до острова </a:t>
            </a:r>
            <a:r>
              <a:rPr lang="ru-RU" sz="1600" b="1" i="1" dirty="0" err="1">
                <a:latin typeface="Gabriola" panose="04040605051002020D02" pitchFamily="82" charset="0"/>
              </a:rPr>
              <a:t>можна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дістатись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дерев’яному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плоті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котрий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одночасно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може</a:t>
            </a:r>
            <a:r>
              <a:rPr lang="ru-RU" sz="1600" b="1" i="1" dirty="0">
                <a:latin typeface="Gabriola" panose="04040605051002020D02" pitchFamily="82" charset="0"/>
              </a:rPr>
              <a:t> перевезти 10 </a:t>
            </a:r>
            <a:r>
              <a:rPr lang="ru-RU" sz="1600" b="1" i="1" dirty="0" err="1">
                <a:latin typeface="Gabriola" panose="04040605051002020D02" pitchFamily="82" charset="0"/>
              </a:rPr>
              <a:t>осіб</a:t>
            </a:r>
            <a:r>
              <a:rPr lang="ru-RU" sz="1600" b="1" i="1" dirty="0">
                <a:latin typeface="Gabriola" panose="04040605051002020D02" pitchFamily="82" charset="0"/>
              </a:rPr>
              <a:t> до 100 кг </a:t>
            </a:r>
            <a:r>
              <a:rPr lang="ru-RU" sz="1600" b="1" i="1" dirty="0" err="1">
                <a:latin typeface="Gabriola" panose="04040605051002020D02" pitchFamily="82" charset="0"/>
              </a:rPr>
              <a:t>кожна</a:t>
            </a:r>
            <a:r>
              <a:rPr lang="ru-RU" sz="1600" b="1" i="1" dirty="0">
                <a:latin typeface="Gabriola" panose="04040605051002020D02" pitchFamily="82" charset="0"/>
              </a:rPr>
              <a:t>. </a:t>
            </a:r>
            <a:r>
              <a:rPr lang="ru-RU" sz="1600" b="1" i="1" dirty="0" err="1">
                <a:latin typeface="Gabriola" panose="04040605051002020D02" pitchFamily="82" charset="0"/>
              </a:rPr>
              <a:t>Пам’ятаючи</a:t>
            </a:r>
            <a:r>
              <a:rPr lang="ru-RU" sz="1600" b="1" i="1" dirty="0">
                <a:latin typeface="Gabriola" panose="04040605051002020D02" pitchFamily="82" charset="0"/>
              </a:rPr>
              <a:t> про </a:t>
            </a:r>
            <a:r>
              <a:rPr lang="ru-RU" sz="1600" b="1" i="1" dirty="0" err="1">
                <a:latin typeface="Gabriola" panose="04040605051002020D02" pitchFamily="82" charset="0"/>
              </a:rPr>
              <a:t>любов</a:t>
            </a:r>
            <a:r>
              <a:rPr lang="ru-RU" sz="1600" b="1" i="1" dirty="0">
                <a:latin typeface="Gabriola" panose="04040605051002020D02" pitchFamily="82" charset="0"/>
              </a:rPr>
              <a:t> графа до </a:t>
            </a:r>
            <a:r>
              <a:rPr lang="ru-RU" sz="1600" b="1" i="1" dirty="0" err="1">
                <a:latin typeface="Gabriola" panose="04040605051002020D02" pitchFamily="82" charset="0"/>
              </a:rPr>
              <a:t>календарів</a:t>
            </a:r>
            <a:r>
              <a:rPr lang="ru-RU" sz="1600" b="1" i="1" dirty="0">
                <a:latin typeface="Gabriola" panose="04040605051002020D02" pitchFamily="82" charset="0"/>
              </a:rPr>
              <a:t>, на </a:t>
            </a:r>
            <a:r>
              <a:rPr lang="ru-RU" sz="1600" b="1" i="1" dirty="0" err="1">
                <a:latin typeface="Gabriola" panose="04040605051002020D02" pitchFamily="82" charset="0"/>
              </a:rPr>
              <a:t>острові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можна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побачити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ноктурлабіум</a:t>
            </a:r>
            <a:r>
              <a:rPr lang="ru-RU" sz="1600" b="1" i="1" dirty="0">
                <a:latin typeface="Gabriola" panose="04040605051002020D02" pitchFamily="82" charset="0"/>
              </a:rPr>
              <a:t> та </a:t>
            </a:r>
            <a:r>
              <a:rPr lang="ru-RU" sz="1600" b="1" i="1" dirty="0" err="1">
                <a:latin typeface="Gabriola" panose="04040605051002020D02" pitchFamily="82" charset="0"/>
              </a:rPr>
              <a:t>гноном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щоб</a:t>
            </a:r>
            <a:r>
              <a:rPr lang="ru-RU" sz="1600" b="1" i="1" dirty="0">
                <a:latin typeface="Gabriola" panose="04040605051002020D02" pitchFamily="82" charset="0"/>
              </a:rPr>
              <a:t> при </a:t>
            </a:r>
            <a:r>
              <a:rPr lang="ru-RU" sz="1600" b="1" i="1" dirty="0" err="1">
                <a:latin typeface="Gabriola" panose="04040605051002020D02" pitchFamily="82" charset="0"/>
              </a:rPr>
              <a:t>сонячному</a:t>
            </a:r>
            <a:r>
              <a:rPr lang="ru-RU" sz="1600" b="1" i="1" dirty="0">
                <a:latin typeface="Gabriola" panose="04040605051002020D02" pitchFamily="82" charset="0"/>
              </a:rPr>
              <a:t> та </a:t>
            </a:r>
            <a:r>
              <a:rPr lang="ru-RU" sz="1600" b="1" i="1" dirty="0" err="1">
                <a:latin typeface="Gabriola" panose="04040605051002020D02" pitchFamily="82" charset="0"/>
              </a:rPr>
              <a:t>зоряно-місячному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світлі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дивитися</a:t>
            </a:r>
            <a:r>
              <a:rPr lang="ru-RU" sz="1600" b="1" i="1" dirty="0">
                <a:latin typeface="Gabriola" panose="04040605051002020D02" pitchFamily="82" charset="0"/>
              </a:rPr>
              <a:t> за </a:t>
            </a:r>
            <a:r>
              <a:rPr lang="ru-RU" sz="1600" b="1" i="1" dirty="0" err="1">
                <a:latin typeface="Gabriola" panose="04040605051002020D02" pitchFamily="82" charset="0"/>
              </a:rPr>
              <a:t>рухом</a:t>
            </a:r>
            <a:r>
              <a:rPr lang="ru-RU" sz="1600" b="1" i="1" dirty="0">
                <a:latin typeface="Gabriola" panose="04040605051002020D02" pitchFamily="82" charset="0"/>
              </a:rPr>
              <a:t> часу</a:t>
            </a:r>
            <a:r>
              <a:rPr lang="ru-RU" sz="1600" b="1" i="1" dirty="0" smtClean="0">
                <a:latin typeface="Gabriola" panose="04040605051002020D02" pitchFamily="82" charset="0"/>
              </a:rPr>
              <a:t>.</a:t>
            </a:r>
            <a:r>
              <a:rPr lang="ru-RU" sz="1600" b="1" i="1" dirty="0">
                <a:latin typeface="Gabriola" panose="04040605051002020D02" pitchFamily="82" charset="0"/>
              </a:rPr>
              <a:t> Дорогу </a:t>
            </a:r>
            <a:r>
              <a:rPr lang="ru-RU" sz="1600" b="1" i="1" dirty="0" err="1">
                <a:latin typeface="Gabriola" panose="04040605051002020D02" pitchFamily="82" charset="0"/>
              </a:rPr>
              <a:t>навколо</a:t>
            </a:r>
            <a:r>
              <a:rPr lang="ru-RU" sz="1600" b="1" i="1" dirty="0">
                <a:latin typeface="Gabriola" panose="04040605051002020D02" pitchFamily="82" charset="0"/>
              </a:rPr>
              <a:t> озера </a:t>
            </a:r>
            <a:r>
              <a:rPr lang="ru-RU" sz="1600" b="1" i="1" dirty="0" err="1">
                <a:latin typeface="Gabriola" panose="04040605051002020D02" pitchFamily="82" charset="0"/>
              </a:rPr>
              <a:t>освітлює</a:t>
            </a:r>
            <a:r>
              <a:rPr lang="ru-RU" sz="1600" b="1" i="1" dirty="0">
                <a:latin typeface="Gabriola" panose="04040605051002020D02" pitchFamily="82" charset="0"/>
              </a:rPr>
              <a:t> 24 </a:t>
            </a:r>
            <a:r>
              <a:rPr lang="ru-RU" sz="1600" b="1" i="1" dirty="0" err="1">
                <a:latin typeface="Gabriola" panose="04040605051002020D02" pitchFamily="82" charset="0"/>
              </a:rPr>
              <a:t>ліхтарі</a:t>
            </a:r>
            <a:r>
              <a:rPr lang="ru-RU" sz="1600" b="1" i="1" dirty="0">
                <a:latin typeface="Gabriola" panose="04040605051002020D02" pitchFamily="82" charset="0"/>
              </a:rPr>
              <a:t>, як </a:t>
            </a:r>
            <a:r>
              <a:rPr lang="ru-RU" sz="1600" b="1" i="1" dirty="0" err="1">
                <a:latin typeface="Gabriola" panose="04040605051002020D02" pitchFamily="82" charset="0"/>
              </a:rPr>
              <a:t>кількість</a:t>
            </a:r>
            <a:r>
              <a:rPr lang="ru-RU" sz="1600" b="1" i="1" dirty="0">
                <a:latin typeface="Gabriola" panose="04040605051002020D02" pitchFamily="82" charset="0"/>
              </a:rPr>
              <a:t> годин у </a:t>
            </a:r>
            <a:r>
              <a:rPr lang="ru-RU" sz="1600" b="1" i="1" dirty="0" err="1">
                <a:latin typeface="Gabriola" panose="04040605051002020D02" pitchFamily="82" charset="0"/>
              </a:rPr>
              <a:t>добі</a:t>
            </a:r>
            <a:r>
              <a:rPr lang="ru-RU" sz="1600" b="1" i="1" dirty="0">
                <a:latin typeface="Gabriola" panose="04040605051002020D02" pitchFamily="82" charset="0"/>
              </a:rPr>
              <a:t>, а на </a:t>
            </a:r>
            <a:r>
              <a:rPr lang="ru-RU" sz="1600" b="1" i="1" dirty="0" err="1">
                <a:latin typeface="Gabriola" panose="04040605051002020D02" pitchFamily="82" charset="0"/>
              </a:rPr>
              <a:t>березі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водойми</a:t>
            </a:r>
            <a:r>
              <a:rPr lang="ru-RU" sz="1600" b="1" i="1" dirty="0">
                <a:latin typeface="Gabriola" panose="04040605051002020D02" pitchFamily="82" charset="0"/>
              </a:rPr>
              <a:t>  </a:t>
            </a:r>
            <a:r>
              <a:rPr lang="ru-RU" sz="1600" b="1" i="1" dirty="0" err="1">
                <a:latin typeface="Gabriola" panose="04040605051002020D02" pitchFamily="82" charset="0"/>
              </a:rPr>
              <a:t>розташовані</a:t>
            </a:r>
            <a:r>
              <a:rPr lang="ru-RU" sz="1600" b="1" i="1" dirty="0">
                <a:latin typeface="Gabriola" panose="04040605051002020D02" pitchFamily="82" charset="0"/>
              </a:rPr>
              <a:t> 22 </a:t>
            </a:r>
            <a:r>
              <a:rPr lang="ru-RU" sz="1600" b="1" i="1" dirty="0" err="1">
                <a:latin typeface="Gabriola" panose="04040605051002020D02" pitchFamily="82" charset="0"/>
              </a:rPr>
              <a:t>лавиці</a:t>
            </a:r>
            <a:r>
              <a:rPr lang="ru-RU" sz="1600" b="1" i="1" dirty="0">
                <a:latin typeface="Gabriola" panose="04040605051002020D02" pitchFamily="82" charset="0"/>
              </a:rPr>
              <a:t>, на </a:t>
            </a:r>
            <a:r>
              <a:rPr lang="ru-RU" sz="1600" b="1" i="1" dirty="0" err="1">
                <a:latin typeface="Gabriola" panose="04040605051002020D02" pitchFamily="82" charset="0"/>
              </a:rPr>
              <a:t>яких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встановлено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герби</a:t>
            </a:r>
            <a:r>
              <a:rPr lang="ru-RU" sz="1600" b="1" i="1" dirty="0">
                <a:latin typeface="Gabriola" panose="04040605051002020D02" pitchFamily="82" charset="0"/>
              </a:rPr>
              <a:t> тих держав, у </a:t>
            </a:r>
            <a:r>
              <a:rPr lang="ru-RU" sz="1600" b="1" i="1" dirty="0" err="1">
                <a:latin typeface="Gabriola" panose="04040605051002020D02" pitchFamily="82" charset="0"/>
              </a:rPr>
              <a:t>складі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яких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було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сучасне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Закарпаття</a:t>
            </a:r>
            <a:r>
              <a:rPr lang="ru-RU" sz="1600" b="1" i="1" dirty="0">
                <a:latin typeface="Gabriola" panose="04040605051002020D02" pitchFamily="82" charset="0"/>
              </a:rPr>
              <a:t> за всю свою </a:t>
            </a:r>
            <a:r>
              <a:rPr lang="ru-RU" sz="1600" b="1" i="1" dirty="0" err="1">
                <a:latin typeface="Gabriola" panose="04040605051002020D02" pitchFamily="82" charset="0"/>
              </a:rPr>
              <a:t>історію</a:t>
            </a:r>
            <a:r>
              <a:rPr lang="ru-RU" sz="1600" b="1" i="1" dirty="0">
                <a:latin typeface="Gabriola" panose="04040605051002020D02" pitchFamily="82" charset="0"/>
              </a:rPr>
              <a:t>. </a:t>
            </a:r>
            <a:r>
              <a:rPr lang="ru-RU" sz="1600" b="1" i="1" dirty="0" err="1">
                <a:latin typeface="Gabriola" panose="04040605051002020D02" pitchFamily="82" charset="0"/>
              </a:rPr>
              <a:t>Сидячи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лавицях</a:t>
            </a:r>
            <a:r>
              <a:rPr lang="ru-RU" sz="1600" b="1" i="1" dirty="0">
                <a:latin typeface="Gabriola" panose="04040605051002020D02" pitchFamily="82" charset="0"/>
              </a:rPr>
              <a:t> у </a:t>
            </a:r>
            <a:r>
              <a:rPr lang="ru-RU" sz="1600" b="1" i="1" dirty="0" err="1">
                <a:latin typeface="Gabriola" panose="04040605051002020D02" pitchFamily="82" charset="0"/>
              </a:rPr>
              <a:t>різну</a:t>
            </a:r>
            <a:r>
              <a:rPr lang="ru-RU" sz="1600" b="1" i="1" dirty="0">
                <a:latin typeface="Gabriola" panose="04040605051002020D02" pitchFamily="82" charset="0"/>
              </a:rPr>
              <a:t> пору року </a:t>
            </a:r>
            <a:r>
              <a:rPr lang="ru-RU" sz="1600" b="1" i="1" dirty="0" err="1">
                <a:latin typeface="Gabriola" panose="04040605051002020D02" pitchFamily="82" charset="0"/>
              </a:rPr>
              <a:t>зручно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спостерігати</a:t>
            </a:r>
            <a:r>
              <a:rPr lang="ru-RU" sz="1600" b="1" i="1" dirty="0">
                <a:latin typeface="Gabriola" panose="04040605051002020D02" pitchFamily="82" charset="0"/>
              </a:rPr>
              <a:t>, як </a:t>
            </a:r>
            <a:r>
              <a:rPr lang="ru-RU" sz="1600" b="1" i="1" dirty="0" err="1">
                <a:latin typeface="Gabriola" panose="04040605051002020D02" pitchFamily="82" charset="0"/>
              </a:rPr>
              <a:t>змінюють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свої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барви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зелені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легені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Європи</a:t>
            </a:r>
            <a:r>
              <a:rPr lang="ru-RU" sz="1600" b="1" i="1" dirty="0">
                <a:latin typeface="Gabriola" panose="04040605051002020D02" pitchFamily="82" charset="0"/>
              </a:rPr>
              <a:t> – </a:t>
            </a:r>
            <a:r>
              <a:rPr lang="ru-RU" sz="1600" b="1" i="1" dirty="0" err="1">
                <a:latin typeface="Gabriola" panose="04040605051002020D02" pitchFamily="82" charset="0"/>
              </a:rPr>
              <a:t>ліси</a:t>
            </a:r>
            <a:r>
              <a:rPr lang="ru-RU" sz="1600" b="1" i="1" dirty="0">
                <a:latin typeface="Gabriola" panose="04040605051002020D02" pitchFamily="82" charset="0"/>
              </a:rPr>
              <a:t> Карпат та </a:t>
            </a:r>
            <a:r>
              <a:rPr lang="ru-RU" sz="1600" b="1" i="1" dirty="0" err="1">
                <a:latin typeface="Gabriola" panose="04040605051002020D02" pitchFamily="82" charset="0"/>
              </a:rPr>
              <a:t>дослухатися</a:t>
            </a:r>
            <a:r>
              <a:rPr lang="ru-RU" sz="1600" b="1" i="1" dirty="0">
                <a:latin typeface="Gabriola" panose="04040605051002020D02" pitchFamily="82" charset="0"/>
              </a:rPr>
              <a:t> до </a:t>
            </a:r>
            <a:r>
              <a:rPr lang="ru-RU" sz="1600" b="1" i="1" dirty="0" err="1">
                <a:latin typeface="Gabriola" panose="04040605051002020D02" pitchFamily="82" charset="0"/>
              </a:rPr>
              <a:t>тиші</a:t>
            </a:r>
            <a:r>
              <a:rPr lang="ru-RU" sz="1600" b="1" i="1" dirty="0">
                <a:latin typeface="Gabriola" panose="04040605051002020D02" pitchFamily="82" charset="0"/>
              </a:rPr>
              <a:t>.</a:t>
            </a:r>
          </a:p>
          <a:p>
            <a:pPr fontAlgn="base"/>
            <a:r>
              <a:rPr lang="ru-RU" sz="1600" b="1" i="1" dirty="0">
                <a:latin typeface="Gabriola" panose="04040605051002020D02" pitchFamily="82" charset="0"/>
              </a:rPr>
              <a:t>З правого боку озера, </a:t>
            </a:r>
            <a:r>
              <a:rPr lang="ru-RU" sz="1600" b="1" i="1" dirty="0" err="1">
                <a:latin typeface="Gabriola" panose="04040605051002020D02" pitchFamily="82" charset="0"/>
              </a:rPr>
              <a:t>прямуючи</a:t>
            </a:r>
            <a:r>
              <a:rPr lang="ru-RU" sz="1600" b="1" i="1" dirty="0">
                <a:latin typeface="Gabriola" panose="04040605051002020D02" pitchFamily="82" charset="0"/>
              </a:rPr>
              <a:t> в середину парку, ми </a:t>
            </a:r>
            <a:r>
              <a:rPr lang="ru-RU" sz="1600" b="1" i="1" dirty="0" err="1">
                <a:latin typeface="Gabriola" panose="04040605051002020D02" pitchFamily="82" charset="0"/>
              </a:rPr>
              <a:t>зустрічаємо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джерело</a:t>
            </a:r>
            <a:r>
              <a:rPr lang="ru-RU" sz="1600" b="1" i="1" dirty="0">
                <a:latin typeface="Gabriola" panose="04040605051002020D02" pitchFamily="82" charset="0"/>
              </a:rPr>
              <a:t> води, </a:t>
            </a:r>
            <a:r>
              <a:rPr lang="ru-RU" sz="1600" b="1" i="1" dirty="0" err="1">
                <a:latin typeface="Gabriola" panose="04040605051002020D02" pitchFamily="82" charset="0"/>
              </a:rPr>
              <a:t>назване</a:t>
            </a:r>
            <a:r>
              <a:rPr lang="ru-RU" sz="1600" b="1" i="1" dirty="0">
                <a:latin typeface="Gabriola" panose="04040605051002020D02" pitchFamily="82" charset="0"/>
              </a:rPr>
              <a:t> на честь </a:t>
            </a:r>
            <a:r>
              <a:rPr lang="ru-RU" sz="1600" b="1" i="1" dirty="0" err="1">
                <a:latin typeface="Gabriola" panose="04040605051002020D02" pitchFamily="82" charset="0"/>
              </a:rPr>
              <a:t>Сісі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імператриці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Австрії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Єлизавети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Баварської</a:t>
            </a:r>
            <a:r>
              <a:rPr lang="ru-RU" sz="1600" b="1" i="1" dirty="0">
                <a:latin typeface="Gabriola" panose="04040605051002020D02" pitchFamily="82" charset="0"/>
              </a:rPr>
              <a:t>, та </a:t>
            </a:r>
            <a:r>
              <a:rPr lang="ru-RU" sz="1600" b="1" i="1" dirty="0" err="1">
                <a:latin typeface="Gabriola" panose="04040605051002020D02" pitchFamily="82" charset="0"/>
              </a:rPr>
              <a:t>джерело</a:t>
            </a:r>
            <a:r>
              <a:rPr lang="ru-RU" sz="1600" b="1" i="1" dirty="0">
                <a:latin typeface="Gabriola" panose="04040605051002020D02" pitchFamily="82" charset="0"/>
              </a:rPr>
              <a:t> Святого </a:t>
            </a:r>
            <a:r>
              <a:rPr lang="ru-RU" sz="1600" b="1" i="1" dirty="0" err="1">
                <a:latin typeface="Gabriola" panose="04040605051002020D02" pitchFamily="82" charset="0"/>
              </a:rPr>
              <a:t>Миколая</a:t>
            </a:r>
            <a:r>
              <a:rPr lang="ru-RU" sz="1600" b="1" i="1" dirty="0">
                <a:latin typeface="Gabriola" panose="04040605051002020D02" pitchFamily="82" charset="0"/>
              </a:rPr>
              <a:t>, з </a:t>
            </a:r>
            <a:r>
              <a:rPr lang="ru-RU" sz="1600" b="1" i="1" dirty="0" err="1">
                <a:latin typeface="Gabriola" panose="04040605051002020D02" pitchFamily="82" charset="0"/>
              </a:rPr>
              <a:t>якого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століттями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п’ють</a:t>
            </a:r>
            <a:r>
              <a:rPr lang="ru-RU" sz="1600" b="1" i="1" dirty="0">
                <a:latin typeface="Gabriola" panose="04040605051002020D02" pitchFamily="82" charset="0"/>
              </a:rPr>
              <a:t> воду </a:t>
            </a:r>
            <a:r>
              <a:rPr lang="ru-RU" sz="1600" b="1" i="1" dirty="0" err="1">
                <a:latin typeface="Gabriola" panose="04040605051002020D02" pitchFamily="82" charset="0"/>
              </a:rPr>
              <a:t>жителі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довколишніх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сіл</a:t>
            </a:r>
            <a:r>
              <a:rPr lang="ru-RU" sz="1600" b="1" i="1" dirty="0">
                <a:latin typeface="Gabriola" panose="04040605051002020D02" pitchFamily="82" charset="0"/>
              </a:rPr>
              <a:t>, з </a:t>
            </a:r>
            <a:r>
              <a:rPr lang="ru-RU" sz="1600" b="1" i="1" dirty="0" err="1">
                <a:latin typeface="Gabriola" panose="04040605051002020D02" pitchFamily="82" charset="0"/>
              </a:rPr>
              <a:t>лікувальною</a:t>
            </a:r>
            <a:r>
              <a:rPr lang="ru-RU" sz="1600" b="1" i="1" dirty="0">
                <a:latin typeface="Gabriola" panose="04040605051002020D02" pitchFamily="82" charset="0"/>
              </a:rPr>
              <a:t> метою.</a:t>
            </a:r>
          </a:p>
          <a:p>
            <a:endParaRPr lang="ru-RU" sz="1600" spc="-150" dirty="0"/>
          </a:p>
        </p:txBody>
      </p:sp>
    </p:spTree>
    <p:extLst>
      <p:ext uri="{BB962C8B-B14F-4D97-AF65-F5344CB8AC3E}">
        <p14:creationId xmlns:p14="http://schemas.microsoft.com/office/powerpoint/2010/main" val="30578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941168"/>
            <a:ext cx="3715816" cy="3565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КАМ’ЯНИЙ МЛИН СВЯТОГО </a:t>
            </a:r>
            <a:r>
              <a:rPr lang="ru-RU" sz="27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ЯНА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1043608" y="174400"/>
            <a:ext cx="6860120" cy="4766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67338"/>
            <a:ext cx="8496944" cy="1374030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Gabriola" panose="04040605051002020D02" pitchFamily="82" charset="0"/>
              </a:rPr>
              <a:t>З </a:t>
            </a:r>
            <a:r>
              <a:rPr lang="ru-RU" sz="1800" b="1" i="1" dirty="0" err="1">
                <a:latin typeface="Gabriola" panose="04040605051002020D02" pitchFamily="82" charset="0"/>
              </a:rPr>
              <a:t>лівого</a:t>
            </a:r>
            <a:r>
              <a:rPr lang="ru-RU" sz="1800" b="1" i="1" dirty="0">
                <a:latin typeface="Gabriola" panose="04040605051002020D02" pitchFamily="82" charset="0"/>
              </a:rPr>
              <a:t> боку, над озером </a:t>
            </a:r>
            <a:r>
              <a:rPr lang="ru-RU" sz="1800" b="1" i="1" dirty="0" err="1">
                <a:latin typeface="Gabriola" panose="04040605051002020D02" pitchFamily="82" charset="0"/>
              </a:rPr>
              <a:t>розташована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кам’яна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будівля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діючий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водяний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млин</a:t>
            </a:r>
            <a:r>
              <a:rPr lang="ru-RU" sz="1800" b="1" i="1" dirty="0">
                <a:latin typeface="Gabriola" panose="04040605051002020D02" pitchFamily="82" charset="0"/>
              </a:rPr>
              <a:t>. </a:t>
            </a:r>
            <a:r>
              <a:rPr lang="ru-RU" sz="1800" b="1" i="1" dirty="0" err="1">
                <a:latin typeface="Gabriola" panose="04040605051002020D02" pitchFamily="82" charset="0"/>
              </a:rPr>
              <a:t>Будівля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збудована</a:t>
            </a:r>
            <a:r>
              <a:rPr lang="ru-RU" sz="1800" b="1" i="1" dirty="0">
                <a:latin typeface="Gabriola" panose="04040605051002020D02" pitchFamily="82" charset="0"/>
              </a:rPr>
              <a:t> з </a:t>
            </a:r>
            <a:r>
              <a:rPr lang="ru-RU" sz="1800" b="1" i="1" dirty="0" err="1">
                <a:latin typeface="Gabriola" panose="04040605051002020D02" pitchFamily="82" charset="0"/>
              </a:rPr>
              <a:t>каменю</a:t>
            </a:r>
            <a:r>
              <a:rPr lang="ru-RU" sz="1800" b="1" i="1" dirty="0">
                <a:latin typeface="Gabriola" panose="04040605051002020D02" pitchFamily="82" charset="0"/>
              </a:rPr>
              <a:t>, </a:t>
            </a:r>
            <a:r>
              <a:rPr lang="ru-RU" sz="1800" b="1" i="1" dirty="0" err="1">
                <a:latin typeface="Gabriola" panose="04040605051002020D02" pitchFamily="82" charset="0"/>
              </a:rPr>
              <a:t>металу</a:t>
            </a:r>
            <a:r>
              <a:rPr lang="ru-RU" sz="1800" b="1" i="1" dirty="0">
                <a:latin typeface="Gabriola" panose="04040605051002020D02" pitchFamily="82" charset="0"/>
              </a:rPr>
              <a:t>, та </a:t>
            </a:r>
            <a:r>
              <a:rPr lang="ru-RU" sz="1800" b="1" i="1" dirty="0" err="1">
                <a:latin typeface="Gabriola" panose="04040605051002020D02" pitchFamily="82" charset="0"/>
              </a:rPr>
              <a:t>вкрита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дерев’яним</a:t>
            </a:r>
            <a:r>
              <a:rPr lang="ru-RU" sz="1800" b="1" i="1" dirty="0">
                <a:latin typeface="Gabriola" panose="04040605051002020D02" pitchFamily="82" charset="0"/>
              </a:rPr>
              <a:t> гонтом-</a:t>
            </a:r>
            <a:r>
              <a:rPr lang="ru-RU" sz="1800" b="1" i="1" dirty="0" err="1">
                <a:latin typeface="Gabriola" panose="04040605051002020D02" pitchFamily="82" charset="0"/>
              </a:rPr>
              <a:t>шинглею</a:t>
            </a:r>
            <a:r>
              <a:rPr lang="ru-RU" sz="1800" b="1" i="1" dirty="0">
                <a:latin typeface="Gabriola" panose="04040605051002020D02" pitchFamily="82" charset="0"/>
              </a:rPr>
              <a:t>. В </a:t>
            </a:r>
            <a:r>
              <a:rPr lang="ru-RU" sz="1800" b="1" i="1" dirty="0" err="1">
                <a:latin typeface="Gabriola" panose="04040605051002020D02" pitchFamily="82" charset="0"/>
              </a:rPr>
              <a:t>середині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млина</a:t>
            </a:r>
            <a:r>
              <a:rPr lang="ru-RU" sz="1800" b="1" i="1" dirty="0">
                <a:latin typeface="Gabriola" panose="04040605051002020D02" pitchFamily="82" charset="0"/>
              </a:rPr>
              <a:t>, 2 </a:t>
            </a:r>
            <a:r>
              <a:rPr lang="ru-RU" sz="1800" b="1" i="1" dirty="0" err="1">
                <a:latin typeface="Gabriola" panose="04040605051002020D02" pitchFamily="82" charset="0"/>
              </a:rPr>
              <a:t>старовинні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жорна</a:t>
            </a:r>
            <a:r>
              <a:rPr lang="ru-RU" sz="1800" b="1" i="1" dirty="0">
                <a:latin typeface="Gabriola" panose="04040605051002020D02" pitchFamily="82" charset="0"/>
              </a:rPr>
              <a:t>, вагою </a:t>
            </a:r>
            <a:r>
              <a:rPr lang="ru-RU" sz="1800" b="1" i="1" dirty="0" err="1">
                <a:latin typeface="Gabriola" panose="04040605051002020D02" pitchFamily="82" charset="0"/>
              </a:rPr>
              <a:t>близько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півтони</a:t>
            </a:r>
            <a:r>
              <a:rPr lang="ru-RU" sz="1800" b="1" i="1" dirty="0">
                <a:latin typeface="Gabriola" panose="04040605051002020D02" pitchFamily="82" charset="0"/>
              </a:rPr>
              <a:t> та </a:t>
            </a:r>
            <a:r>
              <a:rPr lang="ru-RU" sz="1800" b="1" i="1" dirty="0" err="1">
                <a:latin typeface="Gabriola" panose="04040605051002020D02" pitchFamily="82" charset="0"/>
              </a:rPr>
              <a:t>австрійський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хойрігер</a:t>
            </a:r>
            <a:r>
              <a:rPr lang="ru-RU" sz="1800" b="1" i="1" dirty="0">
                <a:latin typeface="Gabriola" panose="04040605051002020D02" pitchFamily="82" charset="0"/>
              </a:rPr>
              <a:t>. </a:t>
            </a:r>
            <a:r>
              <a:rPr lang="ru-RU" sz="1800" b="1" i="1" dirty="0" err="1">
                <a:latin typeface="Gabriola" panose="04040605051002020D02" pitchFamily="82" charset="0"/>
              </a:rPr>
              <a:t>Ззовні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жорна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обертає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двометрове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дерев’яне</a:t>
            </a:r>
            <a:r>
              <a:rPr lang="ru-RU" sz="1800" b="1" i="1" dirty="0">
                <a:latin typeface="Gabriola" panose="04040605051002020D02" pitchFamily="82" charset="0"/>
              </a:rPr>
              <a:t> колесо, </a:t>
            </a:r>
            <a:r>
              <a:rPr lang="ru-RU" sz="1800" b="1" i="1" dirty="0" err="1">
                <a:latin typeface="Gabriola" panose="04040605051002020D02" pitchFamily="82" charset="0"/>
              </a:rPr>
              <a:t>що</a:t>
            </a:r>
            <a:r>
              <a:rPr lang="ru-RU" sz="1800" b="1" i="1" dirty="0">
                <a:latin typeface="Gabriola" panose="04040605051002020D02" pitchFamily="82" charset="0"/>
              </a:rPr>
              <a:t> </a:t>
            </a:r>
            <a:r>
              <a:rPr lang="ru-RU" sz="1800" b="1" i="1" dirty="0" err="1">
                <a:latin typeface="Gabriola" panose="04040605051002020D02" pitchFamily="82" charset="0"/>
              </a:rPr>
              <a:t>виготовлено</a:t>
            </a:r>
            <a:r>
              <a:rPr lang="ru-RU" sz="1800" b="1" i="1" dirty="0">
                <a:latin typeface="Gabriola" panose="04040605051002020D02" pitchFamily="82" charset="0"/>
              </a:rPr>
              <a:t> з </a:t>
            </a:r>
            <a:r>
              <a:rPr lang="ru-RU" sz="1800" b="1" i="1" dirty="0" err="1">
                <a:latin typeface="Gabriola" panose="04040605051002020D02" pitchFamily="82" charset="0"/>
              </a:rPr>
              <a:t>жовтого</a:t>
            </a:r>
            <a:r>
              <a:rPr lang="ru-RU" sz="1800" b="1" i="1" dirty="0">
                <a:latin typeface="Gabriola" panose="04040605051002020D02" pitchFamily="82" charset="0"/>
              </a:rPr>
              <a:t> дерева – </a:t>
            </a:r>
            <a:r>
              <a:rPr lang="ru-RU" sz="1800" b="1" i="1" dirty="0" err="1">
                <a:latin typeface="Gabriola" panose="04040605051002020D02" pitchFamily="82" charset="0"/>
              </a:rPr>
              <a:t>акації</a:t>
            </a:r>
            <a:r>
              <a:rPr lang="ru-RU" sz="1800" b="1" i="1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0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8064896" cy="5767536"/>
          </a:xfrm>
        </p:spPr>
        <p:txBody>
          <a:bodyPr/>
          <a:lstStyle/>
          <a:p>
            <a:pPr fontAlgn="base"/>
            <a:r>
              <a:rPr lang="ru-RU" sz="1600" b="1" i="1" dirty="0" err="1">
                <a:latin typeface="Gabriola" panose="04040605051002020D02" pitchFamily="82" charset="0"/>
              </a:rPr>
              <a:t>Вікна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ковані</a:t>
            </a:r>
            <a:r>
              <a:rPr lang="ru-RU" sz="1600" b="1" i="1" dirty="0">
                <a:latin typeface="Gabriola" panose="04040605051002020D02" pitchFamily="82" charset="0"/>
              </a:rPr>
              <a:t> з </a:t>
            </a:r>
            <a:r>
              <a:rPr lang="ru-RU" sz="1600" b="1" i="1" dirty="0" err="1">
                <a:latin typeface="Gabriola" panose="04040605051002020D02" pitchFamily="82" charset="0"/>
              </a:rPr>
              <a:t>металу</a:t>
            </a:r>
            <a:r>
              <a:rPr lang="ru-RU" sz="1600" b="1" i="1" dirty="0">
                <a:latin typeface="Gabriola" panose="04040605051002020D02" pitchFamily="82" charset="0"/>
              </a:rPr>
              <a:t>, а над центральною </a:t>
            </a:r>
            <a:r>
              <a:rPr lang="ru-RU" sz="1600" b="1" i="1" dirty="0" err="1">
                <a:latin typeface="Gabriola" panose="04040605051002020D02" pitchFamily="82" charset="0"/>
              </a:rPr>
              <a:t>вітриною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вікна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знаходиться</a:t>
            </a:r>
            <a:r>
              <a:rPr lang="ru-RU" sz="1600" b="1" i="1" dirty="0">
                <a:latin typeface="Gabriola" panose="04040605051002020D02" pitchFamily="82" charset="0"/>
              </a:rPr>
              <a:t> бюст Св. Яна </a:t>
            </a:r>
            <a:r>
              <a:rPr lang="ru-RU" sz="1600" b="1" i="1" dirty="0" err="1">
                <a:latin typeface="Gabriola" panose="04040605051002020D02" pitchFamily="82" charset="0"/>
              </a:rPr>
              <a:t>Непомуцького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що</a:t>
            </a:r>
            <a:r>
              <a:rPr lang="ru-RU" sz="1600" b="1" i="1" dirty="0">
                <a:latin typeface="Gabriola" panose="04040605051002020D02" pitchFamily="82" charset="0"/>
              </a:rPr>
              <a:t> є покровителем </a:t>
            </a:r>
            <a:r>
              <a:rPr lang="ru-RU" sz="1600" b="1" i="1" dirty="0" err="1">
                <a:latin typeface="Gabriola" panose="04040605051002020D02" pitchFamily="82" charset="0"/>
              </a:rPr>
              <a:t>млинарів</a:t>
            </a:r>
            <a:r>
              <a:rPr lang="ru-RU" sz="1600" b="1" i="1" dirty="0">
                <a:latin typeface="Gabriola" panose="04040605051002020D02" pitchFamily="82" charset="0"/>
              </a:rPr>
              <a:t>. </a:t>
            </a:r>
            <a:r>
              <a:rPr lang="ru-RU" sz="1600" b="1" i="1" dirty="0" err="1">
                <a:latin typeface="Gabriola" panose="04040605051002020D02" pitchFamily="82" charset="0"/>
              </a:rPr>
              <a:t>Відвідувачі</a:t>
            </a:r>
            <a:r>
              <a:rPr lang="ru-RU" sz="1600" b="1" i="1" dirty="0">
                <a:latin typeface="Gabriola" panose="04040605051002020D02" pitchFamily="82" charset="0"/>
              </a:rPr>
              <a:t> парку у </a:t>
            </a:r>
            <a:r>
              <a:rPr lang="ru-RU" sz="1600" b="1" i="1" dirty="0" err="1">
                <a:latin typeface="Gabriola" panose="04040605051002020D02" pitchFamily="82" charset="0"/>
              </a:rPr>
              <a:t>приміщенні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млина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можуть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скуштувати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традиційні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шутемені</a:t>
            </a:r>
            <a:r>
              <a:rPr lang="ru-RU" sz="1600" b="1" i="1" dirty="0">
                <a:latin typeface="Gabriola" panose="04040605051002020D02" pitchFamily="82" charset="0"/>
              </a:rPr>
              <a:t> та </a:t>
            </a:r>
            <a:r>
              <a:rPr lang="ru-RU" sz="1600" b="1" i="1" dirty="0" err="1">
                <a:latin typeface="Gabriola" panose="04040605051002020D02" pitchFamily="82" charset="0"/>
              </a:rPr>
              <a:t>ординарні</a:t>
            </a:r>
            <a:r>
              <a:rPr lang="ru-RU" sz="1600" b="1" i="1" dirty="0">
                <a:latin typeface="Gabriola" panose="04040605051002020D02" pitchFamily="82" charset="0"/>
              </a:rPr>
              <a:t> вина </a:t>
            </a:r>
            <a:r>
              <a:rPr lang="ru-RU" sz="1600" b="1" i="1" dirty="0" err="1">
                <a:latin typeface="Gabriola" panose="04040605051002020D02" pitchFamily="82" charset="0"/>
              </a:rPr>
              <a:t>виготовлені</a:t>
            </a:r>
            <a:r>
              <a:rPr lang="ru-RU" sz="1600" b="1" i="1" dirty="0">
                <a:latin typeface="Gabriola" panose="04040605051002020D02" pitchFamily="82" charset="0"/>
              </a:rPr>
              <a:t> з </a:t>
            </a:r>
            <a:r>
              <a:rPr lang="ru-RU" sz="1600" b="1" i="1" dirty="0" err="1">
                <a:latin typeface="Gabriola" panose="04040605051002020D02" pitchFamily="82" charset="0"/>
              </a:rPr>
              <a:t>австрійських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сортів</a:t>
            </a:r>
            <a:r>
              <a:rPr lang="ru-RU" sz="1600" b="1" i="1" dirty="0">
                <a:latin typeface="Gabriola" panose="04040605051002020D02" pitchFamily="82" charset="0"/>
              </a:rPr>
              <a:t> винограду.</a:t>
            </a:r>
          </a:p>
          <a:p>
            <a:pPr fontAlgn="base"/>
            <a:r>
              <a:rPr lang="ru-RU" sz="1600" b="1" i="1" dirty="0" err="1">
                <a:latin typeface="Gabriola" panose="04040605051002020D02" pitchFamily="82" charset="0"/>
              </a:rPr>
              <a:t>Після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млина</a:t>
            </a:r>
            <a:r>
              <a:rPr lang="ru-RU" sz="1600" b="1" i="1" dirty="0">
                <a:latin typeface="Gabriola" panose="04040605051002020D02" pitchFamily="82" charset="0"/>
              </a:rPr>
              <a:t>, дорога, </a:t>
            </a:r>
            <a:r>
              <a:rPr lang="ru-RU" sz="1600" b="1" i="1" dirty="0" err="1">
                <a:latin typeface="Gabriola" panose="04040605051002020D02" pitchFamily="82" charset="0"/>
              </a:rPr>
              <a:t>повз</a:t>
            </a:r>
            <a:r>
              <a:rPr lang="ru-RU" sz="1600" b="1" i="1" dirty="0">
                <a:latin typeface="Gabriola" panose="04040605051002020D02" pitchFamily="82" charset="0"/>
              </a:rPr>
              <a:t> поляну </a:t>
            </a:r>
            <a:r>
              <a:rPr lang="ru-RU" sz="1600" b="1" i="1" dirty="0" err="1">
                <a:latin typeface="Gabriola" panose="04040605051002020D02" pitchFamily="82" charset="0"/>
              </a:rPr>
              <a:t>опришків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веде</a:t>
            </a:r>
            <a:r>
              <a:rPr lang="ru-RU" sz="1600" b="1" i="1" dirty="0">
                <a:latin typeface="Gabriola" panose="04040605051002020D02" pitchFamily="82" charset="0"/>
              </a:rPr>
              <a:t> до </a:t>
            </a:r>
            <a:r>
              <a:rPr lang="ru-RU" sz="1600" b="1" i="1" dirty="0" err="1">
                <a:latin typeface="Gabriola" panose="04040605051002020D02" pitchFamily="82" charset="0"/>
              </a:rPr>
              <a:t>старовинної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копальні</a:t>
            </a:r>
            <a:r>
              <a:rPr lang="ru-RU" sz="1600" b="1" i="1" dirty="0">
                <a:latin typeface="Gabriola" panose="04040605051002020D02" pitchFamily="82" charset="0"/>
              </a:rPr>
              <a:t> золота ХІХ ст., де кожного </a:t>
            </a:r>
            <a:r>
              <a:rPr lang="ru-RU" sz="1600" b="1" i="1" dirty="0" err="1">
                <a:latin typeface="Gabriola" panose="04040605051002020D02" pitchFamily="82" charset="0"/>
              </a:rPr>
              <a:t>травня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відбувається</a:t>
            </a:r>
            <a:r>
              <a:rPr lang="ru-RU" sz="1600" b="1" i="1" dirty="0">
                <a:latin typeface="Gabriola" panose="04040605051002020D02" pitchFamily="82" charset="0"/>
              </a:rPr>
              <a:t> свято </a:t>
            </a:r>
            <a:r>
              <a:rPr lang="ru-RU" sz="1600" b="1" i="1" dirty="0" err="1">
                <a:latin typeface="Gabriola" panose="04040605051002020D02" pitchFamily="82" charset="0"/>
              </a:rPr>
              <a:t>золотошукачів</a:t>
            </a:r>
            <a:r>
              <a:rPr lang="ru-RU" sz="1600" b="1" i="1" dirty="0">
                <a:latin typeface="Gabriola" panose="04040605051002020D02" pitchFamily="82" charset="0"/>
              </a:rPr>
              <a:t>, а </a:t>
            </a:r>
            <a:r>
              <a:rPr lang="ru-RU" sz="1600" b="1" i="1" dirty="0" err="1">
                <a:latin typeface="Gabriola" panose="04040605051002020D02" pitchFamily="82" charset="0"/>
              </a:rPr>
              <a:t>мандруючи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околицями</a:t>
            </a:r>
            <a:r>
              <a:rPr lang="ru-RU" sz="1600" b="1" i="1" dirty="0">
                <a:latin typeface="Gabriola" panose="04040605051002020D02" pitchFamily="82" charset="0"/>
              </a:rPr>
              <a:t> озера </a:t>
            </a:r>
            <a:r>
              <a:rPr lang="ru-RU" sz="1600" b="1" i="1" dirty="0" err="1">
                <a:latin typeface="Gabriola" panose="04040605051002020D02" pitchFamily="82" charset="0"/>
              </a:rPr>
              <a:t>далі</a:t>
            </a:r>
            <a:r>
              <a:rPr lang="ru-RU" sz="1600" b="1" i="1" dirty="0">
                <a:latin typeface="Gabriola" panose="04040605051002020D02" pitchFamily="82" charset="0"/>
              </a:rPr>
              <a:t>, з правого боку у </a:t>
            </a:r>
            <a:r>
              <a:rPr lang="ru-RU" sz="1600" b="1" i="1" dirty="0" err="1">
                <a:latin typeface="Gabriola" panose="04040605051002020D02" pitchFamily="82" charset="0"/>
              </a:rPr>
              <a:t>лісі</a:t>
            </a:r>
            <a:r>
              <a:rPr lang="ru-RU" sz="1600" b="1" i="1" dirty="0">
                <a:latin typeface="Gabriola" panose="04040605051002020D02" pitchFamily="82" charset="0"/>
              </a:rPr>
              <a:t> за </a:t>
            </a:r>
            <a:r>
              <a:rPr lang="ru-RU" sz="1600" b="1" i="1" dirty="0" err="1">
                <a:latin typeface="Gabriola" panose="04040605051002020D02" pitchFamily="82" charset="0"/>
              </a:rPr>
              <a:t>швидким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гірським</a:t>
            </a:r>
            <a:r>
              <a:rPr lang="ru-RU" sz="1600" b="1" i="1" dirty="0">
                <a:latin typeface="Gabriola" panose="04040605051002020D02" pitchFamily="82" charset="0"/>
              </a:rPr>
              <a:t> потоком </a:t>
            </a:r>
            <a:r>
              <a:rPr lang="ru-RU" sz="1600" b="1" i="1" dirty="0" err="1">
                <a:latin typeface="Gabriola" panose="04040605051002020D02" pitchFamily="82" charset="0"/>
              </a:rPr>
              <a:t>можна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помітити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джерело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назване</a:t>
            </a:r>
            <a:r>
              <a:rPr lang="ru-RU" sz="1600" b="1" i="1" dirty="0">
                <a:latin typeface="Gabriola" panose="04040605051002020D02" pitchFamily="82" charset="0"/>
              </a:rPr>
              <a:t> на честь </a:t>
            </a:r>
            <a:r>
              <a:rPr lang="ru-RU" sz="1600" b="1" i="1" dirty="0" err="1">
                <a:latin typeface="Gabriola" panose="04040605051002020D02" pitchFamily="82" charset="0"/>
              </a:rPr>
              <a:t>імператора</a:t>
            </a:r>
            <a:r>
              <a:rPr lang="ru-RU" sz="1600" b="1" i="1" dirty="0">
                <a:latin typeface="Gabriola" panose="04040605051002020D02" pitchFamily="82" charset="0"/>
              </a:rPr>
              <a:t> Франца </a:t>
            </a:r>
            <a:r>
              <a:rPr lang="ru-RU" sz="1600" b="1" i="1" dirty="0" err="1">
                <a:latin typeface="Gabriola" panose="04040605051002020D02" pitchFamily="82" charset="0"/>
              </a:rPr>
              <a:t>Йосипа</a:t>
            </a:r>
            <a:r>
              <a:rPr lang="ru-RU" sz="1600" b="1" i="1" dirty="0">
                <a:latin typeface="Gabriola" panose="04040605051002020D02" pitchFamily="82" charset="0"/>
              </a:rPr>
              <a:t> Габсбурга. </a:t>
            </a:r>
            <a:r>
              <a:rPr lang="ru-RU" sz="1600" b="1" i="1" dirty="0" err="1">
                <a:latin typeface="Gabriola" panose="04040605051002020D02" pitchFamily="82" charset="0"/>
              </a:rPr>
              <a:t>Якщо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подивитись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далі</a:t>
            </a:r>
            <a:r>
              <a:rPr lang="ru-RU" sz="1600" b="1" i="1" dirty="0">
                <a:latin typeface="Gabriola" panose="04040605051002020D02" pitchFamily="82" charset="0"/>
              </a:rPr>
              <a:t> у </a:t>
            </a:r>
            <a:r>
              <a:rPr lang="ru-RU" sz="1600" b="1" i="1" dirty="0" err="1">
                <a:latin typeface="Gabriola" panose="04040605051002020D02" pitchFamily="82" charset="0"/>
              </a:rPr>
              <a:t>ліс</a:t>
            </a:r>
            <a:r>
              <a:rPr lang="ru-RU" sz="1600" b="1" i="1" dirty="0">
                <a:latin typeface="Gabriola" panose="04040605051002020D02" pitchFamily="82" charset="0"/>
              </a:rPr>
              <a:t>, то </a:t>
            </a:r>
            <a:r>
              <a:rPr lang="ru-RU" sz="1600" b="1" i="1" dirty="0" err="1">
                <a:latin typeface="Gabriola" panose="04040605051002020D02" pitchFamily="82" charset="0"/>
              </a:rPr>
              <a:t>можна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побачити</a:t>
            </a:r>
            <a:r>
              <a:rPr lang="ru-RU" sz="1600" b="1" i="1" dirty="0">
                <a:latin typeface="Gabriola" panose="04040605051002020D02" pitchFamily="82" charset="0"/>
              </a:rPr>
              <a:t> скульптуру покровителя </a:t>
            </a:r>
            <a:r>
              <a:rPr lang="ru-RU" sz="1600" b="1" i="1" dirty="0" err="1">
                <a:latin typeface="Gabriola" panose="04040605051002020D02" pitchFamily="82" charset="0"/>
              </a:rPr>
              <a:t>мисливців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Св.Губертуса</a:t>
            </a:r>
            <a:r>
              <a:rPr lang="ru-RU" sz="1600" b="1" i="1" dirty="0">
                <a:latin typeface="Gabriola" panose="04040605051002020D02" pitchFamily="82" charset="0"/>
              </a:rPr>
              <a:t>, </a:t>
            </a:r>
            <a:r>
              <a:rPr lang="ru-RU" sz="1600" b="1" i="1" dirty="0" err="1">
                <a:latin typeface="Gabriola" panose="04040605051002020D02" pitchFamily="82" charset="0"/>
              </a:rPr>
              <a:t>саме</a:t>
            </a:r>
            <a:r>
              <a:rPr lang="ru-RU" sz="1600" b="1" i="1" dirty="0">
                <a:latin typeface="Gabriola" panose="04040605051002020D02" pitchFamily="82" charset="0"/>
              </a:rPr>
              <a:t> на </a:t>
            </a:r>
            <a:r>
              <a:rPr lang="ru-RU" sz="1600" b="1" i="1" dirty="0" err="1">
                <a:latin typeface="Gabriola" panose="04040605051002020D02" pitchFamily="82" charset="0"/>
              </a:rPr>
              <a:t>цій</a:t>
            </a:r>
            <a:r>
              <a:rPr lang="ru-RU" sz="1600" b="1" i="1" dirty="0">
                <a:latin typeface="Gabriola" panose="04040605051002020D02" pitchFamily="82" charset="0"/>
              </a:rPr>
              <a:t> </a:t>
            </a:r>
            <a:r>
              <a:rPr lang="ru-RU" sz="1600" b="1" i="1" dirty="0" err="1">
                <a:latin typeface="Gabriola" panose="04040605051002020D02" pitchFamily="82" charset="0"/>
              </a:rPr>
              <a:t>горі</a:t>
            </a:r>
            <a:r>
              <a:rPr lang="ru-RU" sz="1600" b="1" i="1" dirty="0">
                <a:latin typeface="Gabriola" panose="04040605051002020D02" pitchFamily="82" charset="0"/>
              </a:rPr>
              <a:t> та в </a:t>
            </a:r>
            <a:r>
              <a:rPr lang="ru-RU" sz="1600" b="1" i="1" dirty="0" err="1">
                <a:latin typeface="Gabriola" panose="04040605051002020D02" pitchFamily="82" charset="0"/>
              </a:rPr>
              <a:t>околицях</a:t>
            </a:r>
            <a:r>
              <a:rPr lang="ru-RU" sz="1600" b="1" i="1" dirty="0">
                <a:latin typeface="Gabriola" panose="04040605051002020D02" pitchFamily="82" charset="0"/>
              </a:rPr>
              <a:t>, у </a:t>
            </a:r>
            <a:r>
              <a:rPr lang="ru-RU" sz="1600" b="1" i="1" dirty="0" err="1">
                <a:latin typeface="Gabriola" panose="04040605051002020D02" pitchFamily="82" charset="0"/>
              </a:rPr>
              <a:t>вересні</a:t>
            </a:r>
            <a:r>
              <a:rPr lang="ru-RU" sz="1600" b="1" i="1" dirty="0">
                <a:latin typeface="Gabriola" panose="04040605051002020D02" pitchFamily="82" charset="0"/>
              </a:rPr>
              <a:t> проходить свято </a:t>
            </a:r>
            <a:r>
              <a:rPr lang="ru-RU" sz="1600" b="1" i="1" dirty="0" err="1">
                <a:latin typeface="Gabriola" panose="04040605051002020D02" pitchFamily="82" charset="0"/>
              </a:rPr>
              <a:t>мисливців</a:t>
            </a:r>
            <a:r>
              <a:rPr lang="ru-RU" sz="1600" b="1" i="1" dirty="0">
                <a:latin typeface="Gabriola" panose="04040605051002020D02" pitchFamily="82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37976"/>
            <a:ext cx="2889763" cy="4334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4" y="2780928"/>
            <a:ext cx="5343972" cy="35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ПАРК ШЕНБОРНА </vt:lpstr>
      <vt:lpstr>ТЕРИТОРІЯ ПАРКУ</vt:lpstr>
      <vt:lpstr>Презентация PowerPoint</vt:lpstr>
      <vt:lpstr>    БРАМА ПАРКУ</vt:lpstr>
      <vt:lpstr>ОЗЕРО ТУР</vt:lpstr>
      <vt:lpstr>Презентация PowerPoint</vt:lpstr>
      <vt:lpstr>Презентация PowerPoint</vt:lpstr>
      <vt:lpstr>КАМ’ЯНИЙ МЛИН СВЯТОГО ЯНА</vt:lpstr>
      <vt:lpstr>Презентация PowerPoint</vt:lpstr>
      <vt:lpstr>МІСТ ЧОТИРЬОХ ЄВАНГЕЛІСТІВ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Nastya</cp:lastModifiedBy>
  <cp:revision>8</cp:revision>
  <dcterms:created xsi:type="dcterms:W3CDTF">2015-02-09T13:44:32Z</dcterms:created>
  <dcterms:modified xsi:type="dcterms:W3CDTF">2015-02-09T20:12:22Z</dcterms:modified>
</cp:coreProperties>
</file>