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0AEA39-F6E5-43E3-9DF0-D2974A3F3D2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20580E-D92D-4827-A07D-49775BA15E3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148" y="1500174"/>
            <a:ext cx="8993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Памятки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Історії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культури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4572008"/>
            <a:ext cx="2706190" cy="1938992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Виконала:</a:t>
            </a:r>
          </a:p>
          <a:p>
            <a:pPr algn="ctr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Учениця</a:t>
            </a:r>
          </a:p>
          <a:p>
            <a:pPr algn="ctr"/>
            <a:r>
              <a:rPr lang="uk-UA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 класу</a:t>
            </a:r>
          </a:p>
          <a:p>
            <a:pPr algn="ctr"/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Міралієва.М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8"/>
            <a:ext cx="7902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Київські золоті ворота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214554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</a:t>
            </a:r>
            <a:r>
              <a:rPr lang="en-US" dirty="0" smtClean="0"/>
              <a:t>I </a:t>
            </a:r>
            <a:r>
              <a:rPr lang="ru-RU" dirty="0" smtClean="0"/>
              <a:t>по</a:t>
            </a:r>
            <a:r>
              <a:rPr lang="en-US" dirty="0" smtClean="0"/>
              <a:t> XVIII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uk-UA" dirty="0" smtClean="0"/>
              <a:t> </a:t>
            </a:r>
            <a:r>
              <a:rPr lang="uk-UA" dirty="0" err="1" smtClean="0"/>
              <a:t>визначяли</a:t>
            </a:r>
            <a:r>
              <a:rPr lang="uk-UA" dirty="0" smtClean="0"/>
              <a:t> межу міста і були його </a:t>
            </a:r>
            <a:r>
              <a:rPr lang="uk-UA" dirty="0" err="1" smtClean="0"/>
              <a:t>обличчам</a:t>
            </a:r>
            <a:r>
              <a:rPr lang="uk-UA" dirty="0" smtClean="0"/>
              <a:t>  і знаком. Саме Золоті Ворота зустрічали  гостей та біля них оголошували  про вторгнення ворогів. При князеві Ярославі Мудрому  столицю Київської держави обнесли міською стіною і в ній побудували троє воріт : Південні, </a:t>
            </a:r>
            <a:r>
              <a:rPr lang="uk-UA" dirty="0" err="1" smtClean="0"/>
              <a:t>Ледські</a:t>
            </a:r>
            <a:r>
              <a:rPr lang="uk-UA" dirty="0"/>
              <a:t> </a:t>
            </a:r>
            <a:r>
              <a:rPr lang="uk-UA" dirty="0" smtClean="0"/>
              <a:t>і </a:t>
            </a:r>
            <a:r>
              <a:rPr lang="uk-UA" dirty="0" err="1" smtClean="0"/>
              <a:t>ЛевівськіПівдені</a:t>
            </a:r>
            <a:r>
              <a:rPr lang="uk-UA" dirty="0" smtClean="0"/>
              <a:t> побудували одночасно з Софійським собором і хоча вони територіально і не були </a:t>
            </a:r>
            <a:r>
              <a:rPr lang="ru-RU" dirty="0" smtClean="0"/>
              <a:t> </a:t>
            </a:r>
            <a:r>
              <a:rPr lang="ru-RU" dirty="0" err="1" smtClean="0"/>
              <a:t>найзручнишим</a:t>
            </a:r>
            <a:r>
              <a:rPr lang="ru-RU" dirty="0" smtClean="0"/>
              <a:t> в</a:t>
            </a:r>
            <a:r>
              <a:rPr lang="en-US" dirty="0" smtClean="0"/>
              <a:t>’ </a:t>
            </a:r>
            <a:r>
              <a:rPr lang="ru-RU" dirty="0" err="1" smtClean="0"/>
              <a:t>їздом</a:t>
            </a:r>
            <a:r>
              <a:rPr lang="uk-UA" dirty="0" smtClean="0"/>
              <a:t>, саме П</a:t>
            </a:r>
            <a:r>
              <a:rPr lang="uk-UA" dirty="0"/>
              <a:t>і</a:t>
            </a:r>
            <a:r>
              <a:rPr lang="uk-UA" dirty="0" smtClean="0"/>
              <a:t>вденним </a:t>
            </a:r>
            <a:r>
              <a:rPr lang="ru-RU" dirty="0"/>
              <a:t> </a:t>
            </a:r>
            <a:r>
              <a:rPr lang="ru-RU" dirty="0" err="1" smtClean="0"/>
              <a:t>комірам</a:t>
            </a:r>
            <a:r>
              <a:rPr lang="ru-RU" dirty="0" smtClean="0"/>
              <a:t> </a:t>
            </a:r>
            <a:r>
              <a:rPr lang="ru-RU" dirty="0" err="1" smtClean="0"/>
              <a:t>випала</a:t>
            </a:r>
            <a:r>
              <a:rPr lang="ru-RU" dirty="0" smtClean="0"/>
              <a:t> честь стати </a:t>
            </a:r>
            <a:r>
              <a:rPr lang="ru-RU" dirty="0" err="1" smtClean="0"/>
              <a:t>головними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Великими, а коли прямо над </a:t>
            </a:r>
            <a:r>
              <a:rPr lang="ru-RU" dirty="0" err="1" smtClean="0"/>
              <a:t>комірами</a:t>
            </a:r>
            <a:r>
              <a:rPr lang="ru-RU" dirty="0" smtClean="0"/>
              <a:t> </a:t>
            </a:r>
            <a:r>
              <a:rPr lang="ru-RU" dirty="0" err="1" smtClean="0"/>
              <a:t>збудували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 </a:t>
            </a:r>
            <a:r>
              <a:rPr lang="ru-RU" dirty="0" err="1" smtClean="0"/>
              <a:t>Благовіщення</a:t>
            </a:r>
            <a:r>
              <a:rPr lang="ru-RU" dirty="0" smtClean="0"/>
              <a:t> стали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 smtClean="0"/>
              <a:t>Золотими</a:t>
            </a:r>
            <a:r>
              <a:rPr lang="ru-RU" dirty="0" smtClean="0"/>
              <a:t> </a:t>
            </a:r>
            <a:r>
              <a:rPr lang="ru-RU" dirty="0" err="1" smtClean="0"/>
              <a:t>із-за</a:t>
            </a:r>
            <a:r>
              <a:rPr lang="ru-RU" dirty="0" smtClean="0"/>
              <a:t> </a:t>
            </a:r>
            <a:r>
              <a:rPr lang="ru-RU" dirty="0" err="1" smtClean="0"/>
              <a:t>позолочених</a:t>
            </a:r>
            <a:r>
              <a:rPr lang="ru-RU" dirty="0" smtClean="0"/>
              <a:t> </a:t>
            </a:r>
            <a:r>
              <a:rPr lang="ru-RU" dirty="0" err="1" smtClean="0"/>
              <a:t>купонів</a:t>
            </a:r>
            <a:r>
              <a:rPr lang="ru-RU" dirty="0" smtClean="0"/>
              <a:t> церкви.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297967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3398">
            <a:off x="135904" y="3617115"/>
            <a:ext cx="4548196" cy="3027799"/>
          </a:xfrm>
          <a:prstGeom prst="rect">
            <a:avLst/>
          </a:prstGeom>
        </p:spPr>
      </p:pic>
      <p:pic>
        <p:nvPicPr>
          <p:cNvPr id="9" name="Рисунок 8" descr="1352979660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934" y="442810"/>
            <a:ext cx="4691072" cy="3518304"/>
          </a:xfrm>
          <a:prstGeom prst="rect">
            <a:avLst/>
          </a:prstGeom>
        </p:spPr>
      </p:pic>
      <p:pic>
        <p:nvPicPr>
          <p:cNvPr id="10" name="Рисунок 9" descr="1352979670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78988">
            <a:off x="4251092" y="487372"/>
            <a:ext cx="4691072" cy="3592021"/>
          </a:xfrm>
          <a:prstGeom prst="rect">
            <a:avLst/>
          </a:prstGeom>
        </p:spPr>
      </p:pic>
      <p:pic>
        <p:nvPicPr>
          <p:cNvPr id="11" name="Рисунок 10" descr="1352979704_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3178">
            <a:off x="350034" y="398824"/>
            <a:ext cx="3190874" cy="2393156"/>
          </a:xfrm>
          <a:prstGeom prst="rect">
            <a:avLst/>
          </a:prstGeom>
        </p:spPr>
      </p:pic>
      <p:pic>
        <p:nvPicPr>
          <p:cNvPr id="12" name="Рисунок 11" descr="1353609219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13178">
            <a:off x="500034" y="571480"/>
            <a:ext cx="3190874" cy="2899137"/>
          </a:xfrm>
          <a:prstGeom prst="rect">
            <a:avLst/>
          </a:prstGeom>
        </p:spPr>
      </p:pic>
      <p:pic>
        <p:nvPicPr>
          <p:cNvPr id="13" name="Рисунок 12" descr="1352979660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5247">
            <a:off x="4950195" y="3805539"/>
            <a:ext cx="3976692" cy="2982519"/>
          </a:xfrm>
          <a:prstGeom prst="rect">
            <a:avLst/>
          </a:prstGeom>
        </p:spPr>
      </p:pic>
      <p:pic>
        <p:nvPicPr>
          <p:cNvPr id="14" name="Рисунок 13" descr="1352979704_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9439">
            <a:off x="2071670" y="2143116"/>
            <a:ext cx="3167061" cy="23752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14290"/>
            <a:ext cx="657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Софіївський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собор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643050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Київський </a:t>
            </a:r>
            <a:r>
              <a:rPr lang="uk-UA" dirty="0" err="1" smtClean="0"/>
              <a:t>Софіївський</a:t>
            </a:r>
            <a:r>
              <a:rPr lang="uk-UA" dirty="0" smtClean="0"/>
              <a:t> собор закладений  1037 року великим князем київським Ярославом Мудрим, Зберіг до наших  днів не </a:t>
            </a:r>
            <a:r>
              <a:rPr lang="uk-UA" dirty="0" err="1" smtClean="0"/>
              <a:t>лишее</a:t>
            </a:r>
            <a:r>
              <a:rPr lang="uk-UA" dirty="0" smtClean="0"/>
              <a:t> </a:t>
            </a:r>
            <a:r>
              <a:rPr lang="uk-UA" dirty="0" err="1" smtClean="0"/>
              <a:t>багацтво</a:t>
            </a:r>
            <a:r>
              <a:rPr lang="uk-UA" dirty="0" smtClean="0"/>
              <a:t> стародавньої архітектури, але й живописне оздоблення </a:t>
            </a:r>
            <a:r>
              <a:rPr lang="uk-UA" dirty="0" smtClean="0"/>
              <a:t>Х</a:t>
            </a:r>
            <a:r>
              <a:rPr lang="en-US" dirty="0" smtClean="0"/>
              <a:t>I </a:t>
            </a:r>
            <a:r>
              <a:rPr lang="uk-UA" dirty="0" smtClean="0"/>
              <a:t> століття. У </a:t>
            </a:r>
            <a:r>
              <a:rPr lang="uk-UA" dirty="0" err="1" smtClean="0"/>
              <a:t>Софіївському</a:t>
            </a:r>
            <a:r>
              <a:rPr lang="uk-UA" dirty="0" smtClean="0"/>
              <a:t> соборі </a:t>
            </a:r>
            <a:r>
              <a:rPr lang="uk-UA" dirty="0"/>
              <a:t>г</a:t>
            </a:r>
            <a:r>
              <a:rPr lang="uk-UA" dirty="0" smtClean="0"/>
              <a:t>армонійно поєднуються два види  монументального живопису – мозаїки та фрески. Мозаїки виділяють головні частини </a:t>
            </a:r>
            <a:r>
              <a:rPr lang="uk-UA" dirty="0" err="1" smtClean="0"/>
              <a:t>інтер</a:t>
            </a:r>
            <a:r>
              <a:rPr lang="en-US" dirty="0" smtClean="0"/>
              <a:t>‘</a:t>
            </a:r>
            <a:r>
              <a:rPr lang="uk-UA" dirty="0" err="1" smtClean="0"/>
              <a:t>єру</a:t>
            </a:r>
            <a:r>
              <a:rPr lang="uk-UA" dirty="0" smtClean="0"/>
              <a:t>, </a:t>
            </a:r>
            <a:r>
              <a:rPr lang="ru-RU" dirty="0" err="1" smtClean="0"/>
              <a:t>Софіївського</a:t>
            </a:r>
            <a:r>
              <a:rPr lang="ru-RU" dirty="0" smtClean="0"/>
              <a:t> собору – </a:t>
            </a:r>
            <a:r>
              <a:rPr lang="ru-RU" dirty="0" err="1" smtClean="0"/>
              <a:t>Центральний</a:t>
            </a:r>
            <a:r>
              <a:rPr lang="ru-RU" dirty="0" smtClean="0"/>
              <a:t> купол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вівтар</a:t>
            </a:r>
            <a:r>
              <a:rPr lang="ru-RU" dirty="0" smtClean="0"/>
              <a:t> .</a:t>
            </a:r>
          </a:p>
          <a:p>
            <a:r>
              <a:rPr lang="uk-UA" dirty="0" smtClean="0"/>
              <a:t>Обидві башти із сходами  та відкриті галереї, що оточували </a:t>
            </a:r>
            <a:r>
              <a:rPr lang="uk-UA" dirty="0" err="1" smtClean="0"/>
              <a:t>Софіївський</a:t>
            </a:r>
            <a:r>
              <a:rPr lang="uk-UA" dirty="0" smtClean="0"/>
              <a:t> собор у </a:t>
            </a:r>
            <a:r>
              <a:rPr lang="uk-UA" dirty="0" err="1" smtClean="0"/>
              <a:t>Криєві</a:t>
            </a:r>
            <a:r>
              <a:rPr lang="uk-UA" dirty="0" smtClean="0"/>
              <a:t>, у давнину були прикрашені  фресками.</a:t>
            </a:r>
          </a:p>
          <a:p>
            <a:r>
              <a:rPr lang="uk-UA" dirty="0" smtClean="0"/>
              <a:t>До сьогодні збереглось 260 квадратних метрів мозаїк  та близько </a:t>
            </a:r>
            <a:r>
              <a:rPr lang="uk-UA" dirty="0" err="1" smtClean="0"/>
              <a:t>трох</a:t>
            </a:r>
            <a:r>
              <a:rPr lang="uk-UA" dirty="0" smtClean="0"/>
              <a:t> тисяч квадратних метрів фрескового розпису </a:t>
            </a:r>
            <a:r>
              <a:rPr lang="uk-UA" dirty="0" smtClean="0"/>
              <a:t>Х</a:t>
            </a:r>
            <a:r>
              <a:rPr lang="en-US" dirty="0" smtClean="0"/>
              <a:t>I </a:t>
            </a:r>
            <a:r>
              <a:rPr lang="uk-UA" dirty="0" smtClean="0"/>
              <a:t> </a:t>
            </a:r>
            <a:r>
              <a:rPr lang="uk-UA" dirty="0" err="1" smtClean="0"/>
              <a:t>соліття</a:t>
            </a:r>
            <a:r>
              <a:rPr lang="uk-UA" dirty="0" smtClean="0"/>
              <a:t> 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phia_kievsk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3260">
            <a:off x="529365" y="370948"/>
            <a:ext cx="6124902" cy="4235571"/>
          </a:xfrm>
          <a:prstGeom prst="rect">
            <a:avLst/>
          </a:prstGeom>
        </p:spPr>
      </p:pic>
      <p:pic>
        <p:nvPicPr>
          <p:cNvPr id="5" name="Рисунок 4" descr="sofiyskiy_sobor_50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81300"/>
            <a:ext cx="38100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539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Києво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печерська лавра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643050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Успенська </a:t>
            </a:r>
            <a:r>
              <a:rPr lang="uk-UA" dirty="0" err="1" smtClean="0"/>
              <a:t>Києво</a:t>
            </a:r>
            <a:r>
              <a:rPr lang="uk-UA" dirty="0" smtClean="0"/>
              <a:t> – Печерська лавра одна з найбільших православних святинь України визначна </a:t>
            </a:r>
            <a:r>
              <a:rPr lang="uk-UA" dirty="0" err="1" smtClean="0"/>
              <a:t>памятка</a:t>
            </a:r>
            <a:r>
              <a:rPr lang="uk-UA" dirty="0" smtClean="0"/>
              <a:t>  історії та архітектури, а також діючій монастир Української православної церкви, Московського патріархату зі статусом лаври </a:t>
            </a:r>
          </a:p>
          <a:p>
            <a:endParaRPr lang="uk-UA" dirty="0"/>
          </a:p>
          <a:p>
            <a:r>
              <a:rPr lang="uk-UA" dirty="0" smtClean="0"/>
              <a:t>У теперішній час  </a:t>
            </a:r>
            <a:r>
              <a:rPr lang="uk-UA" dirty="0" err="1" smtClean="0"/>
              <a:t>памятка</a:t>
            </a:r>
            <a:r>
              <a:rPr lang="uk-UA" dirty="0" smtClean="0"/>
              <a:t> перебуває під юрисдикцією національного заповідника, державних музеїв і Української православної церкви Московського патріархату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69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4872008"/>
          </a:xfrm>
          <a:prstGeom prst="rect">
            <a:avLst/>
          </a:prstGeom>
        </p:spPr>
      </p:pic>
      <p:pic>
        <p:nvPicPr>
          <p:cNvPr id="5" name="Рисунок 4" descr="002698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0" y="150000"/>
            <a:ext cx="4422000" cy="4872008"/>
          </a:xfrm>
          <a:prstGeom prst="rect">
            <a:avLst/>
          </a:prstGeom>
        </p:spPr>
      </p:pic>
      <p:pic>
        <p:nvPicPr>
          <p:cNvPr id="6" name="Рисунок 5" descr="011236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00" y="300000"/>
            <a:ext cx="4486314" cy="4872008"/>
          </a:xfrm>
          <a:prstGeom prst="rect">
            <a:avLst/>
          </a:prstGeom>
        </p:spPr>
      </p:pic>
      <p:pic>
        <p:nvPicPr>
          <p:cNvPr id="10" name="Рисунок 9" descr="00269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3827">
            <a:off x="5719757" y="2144847"/>
            <a:ext cx="3453460" cy="4604613"/>
          </a:xfrm>
          <a:prstGeom prst="rect">
            <a:avLst/>
          </a:prstGeom>
        </p:spPr>
      </p:pic>
      <p:pic>
        <p:nvPicPr>
          <p:cNvPr id="11" name="Рисунок 10" descr="002698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73827">
            <a:off x="3417805" y="2516302"/>
            <a:ext cx="2794677" cy="4098077"/>
          </a:xfrm>
          <a:prstGeom prst="rect">
            <a:avLst/>
          </a:prstGeom>
        </p:spPr>
      </p:pic>
      <p:pic>
        <p:nvPicPr>
          <p:cNvPr id="12" name="Рисунок 11" descr="011236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403533">
            <a:off x="5964362" y="78498"/>
            <a:ext cx="2857502" cy="3810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8007" y="2967335"/>
            <a:ext cx="5356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264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11</cp:revision>
  <dcterms:created xsi:type="dcterms:W3CDTF">2014-02-09T13:13:41Z</dcterms:created>
  <dcterms:modified xsi:type="dcterms:W3CDTF">2014-02-09T15:01:25Z</dcterms:modified>
</cp:coreProperties>
</file>