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06666"/>
    <a:srgbClr val="54381C"/>
    <a:srgbClr val="A50021"/>
    <a:srgbClr val="FFFFA3"/>
    <a:srgbClr val="33333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70" d="100"/>
          <a:sy n="70" d="100"/>
        </p:scale>
        <p:origin x="131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C964B-EFF1-4675-AD8E-0950D571AB7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42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FC4BD-8F65-48F5-A509-5E18B5DECF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143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CBFC1-E563-449A-8D12-3711A323A06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061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6E4E7-5A64-41D2-9C37-3B06AB4DB8D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82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D8BFD-605C-480A-B457-FCB127138D0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40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35DE2-49F5-4D5E-AB32-74BE6E5A323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092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BF87E-95A2-4891-B810-AB1A67DF50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72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11F539-EFEA-4458-BE6F-3784262DF29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88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56B19-6501-4F85-B8DB-12DFF4B1084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8970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2A531-CA5E-4B6B-B1AD-E3005250F17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791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04E6D-C618-43A1-8511-A15DF7B0F28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42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A2D4985-16A0-481E-B8CB-51CF4C0691E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539750" y="5229225"/>
            <a:ext cx="5472113" cy="647700"/>
          </a:xfrm>
        </p:spPr>
        <p:txBody>
          <a:bodyPr anchor="ctr"/>
          <a:lstStyle/>
          <a:p>
            <a:pPr eaLnBrk="1" hangingPunct="1"/>
            <a:r>
              <a:rPr lang="uk-UA" sz="5400" b="1" smtClean="0">
                <a:solidFill>
                  <a:srgbClr val="333333"/>
                </a:solidFill>
              </a:rPr>
              <a:t>Демократія</a:t>
            </a:r>
            <a:endParaRPr lang="es-ES" sz="5400" b="1" smtClean="0">
              <a:solidFill>
                <a:srgbClr val="333333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692150"/>
            <a:ext cx="3057525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демократії</a:t>
            </a:r>
            <a:endParaRPr lang="ru-RU" sz="4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628775"/>
            <a:ext cx="7426325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u="sng" smtClean="0"/>
              <a:t>Демократія</a:t>
            </a:r>
            <a:r>
              <a:rPr lang="ru-RU" sz="2800" smtClean="0"/>
              <a:t> — це одна з основних форм політичної самоорганізації суспільства. Комплекс інституцій й організацій, структура і функціонування яких грунтуються на ліберально-демократичних світоглядних і ціннісних постулатах, нормах, установках, становить політичну систему демократії.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4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/>
      <p:bldP spid="1443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85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Суть демократії</a:t>
            </a: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538" y="1268413"/>
            <a:ext cx="706755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600" smtClean="0"/>
              <a:t>Суть демократії полягає в тому, що народ є носієм державної влади. </a:t>
            </a:r>
          </a:p>
          <a:p>
            <a:pPr marL="0" indent="0" eaLnBrk="1" hangingPunct="1">
              <a:buFontTx/>
              <a:buNone/>
            </a:pPr>
            <a:r>
              <a:rPr lang="ru-RU" sz="2600" smtClean="0"/>
              <a:t>Отже, демократія — це реальна можливість народу впливати на ситуацію в державі шляхом не тільки всеукраїнського, але й місцевих референдумів і вирішувати на цих референдумах найбільш важливі питання. Народовладдя є вираженням демократії, яка реалізує себе у пануючому в країні політичному режимі, а також у формі правління, здійснюваного державою.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 демократії</a:t>
            </a: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0550" y="1138238"/>
            <a:ext cx="7643813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smtClean="0"/>
              <a:t>Слово «демократія» вживається в різному значенні:</a:t>
            </a:r>
            <a:endParaRPr lang="ru-RU" sz="700" smtClean="0"/>
          </a:p>
          <a:p>
            <a:pPr marL="0" indent="0" eaLnBrk="1" hangingPunct="1">
              <a:buFontTx/>
              <a:buNone/>
            </a:pPr>
            <a:r>
              <a:rPr lang="ru-RU" sz="2800" smtClean="0"/>
              <a:t>• як форма держави;</a:t>
            </a:r>
          </a:p>
          <a:p>
            <a:pPr marL="0" indent="0" eaLnBrk="1" hangingPunct="1">
              <a:buFontTx/>
              <a:buNone/>
            </a:pPr>
            <a:r>
              <a:rPr lang="ru-RU" sz="2800" smtClean="0"/>
              <a:t>• як політичний режим;</a:t>
            </a:r>
          </a:p>
          <a:p>
            <a:pPr marL="0" indent="0" eaLnBrk="1" hangingPunct="1">
              <a:buFontTx/>
              <a:buNone/>
            </a:pPr>
            <a:r>
              <a:rPr lang="ru-RU" sz="2800" smtClean="0"/>
              <a:t>• як принцип організації та діяльності державних органів і громадських організацій.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6075" t="34090"/>
          <a:stretch/>
        </p:blipFill>
        <p:spPr>
          <a:xfrm>
            <a:off x="827088" y="4835525"/>
            <a:ext cx="4824412" cy="1905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 демократії</a:t>
            </a: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088" y="1196975"/>
            <a:ext cx="5699125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uk-UA" sz="2800" dirty="0" smtClean="0"/>
              <a:t>При демократії забезпечується:</a:t>
            </a:r>
          </a:p>
          <a:p>
            <a:pPr eaLnBrk="1" hangingPunct="1">
              <a:defRPr/>
            </a:pPr>
            <a:r>
              <a:rPr lang="ru-RU" sz="2800" dirty="0" err="1" smtClean="0"/>
              <a:t>рівна</a:t>
            </a:r>
            <a:r>
              <a:rPr lang="ru-RU" sz="2800" dirty="0" smtClean="0"/>
              <a:t> участь </a:t>
            </a:r>
            <a:r>
              <a:rPr lang="ru-RU" sz="2800" dirty="0" err="1" smtClean="0"/>
              <a:t>усіх</a:t>
            </a:r>
            <a:r>
              <a:rPr lang="ru-RU" sz="2800" dirty="0" smtClean="0"/>
              <a:t> і кожного в </a:t>
            </a:r>
            <a:r>
              <a:rPr lang="ru-RU" sz="2800" dirty="0" err="1" smtClean="0"/>
              <a:t>управлінні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державними</a:t>
            </a:r>
            <a:r>
              <a:rPr lang="ru-RU" sz="2800" dirty="0" smtClean="0"/>
              <a:t> і </a:t>
            </a:r>
            <a:r>
              <a:rPr lang="ru-RU" sz="2800" dirty="0" err="1" smtClean="0"/>
              <a:t>суспільними</a:t>
            </a:r>
            <a:r>
              <a:rPr lang="ru-RU" sz="2800" dirty="0" smtClean="0"/>
              <a:t> справами;</a:t>
            </a:r>
          </a:p>
          <a:p>
            <a:pPr eaLnBrk="1" hangingPunct="1">
              <a:defRPr/>
            </a:pPr>
            <a:r>
              <a:rPr lang="ru-RU" sz="2800" dirty="0" err="1" smtClean="0"/>
              <a:t>виборність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органів</a:t>
            </a:r>
            <a:r>
              <a:rPr lang="ru-RU" sz="2800" dirty="0" smtClean="0"/>
              <a:t> </a:t>
            </a:r>
            <a:r>
              <a:rPr lang="ru-RU" sz="2800" dirty="0" err="1" smtClean="0"/>
              <a:t>держави</a:t>
            </a:r>
            <a:r>
              <a:rPr lang="ru-RU" sz="2800" dirty="0" smtClean="0"/>
              <a:t> і </a:t>
            </a:r>
            <a:r>
              <a:rPr lang="ru-RU" sz="2800" dirty="0" err="1" smtClean="0"/>
              <a:t>законність</a:t>
            </a:r>
            <a:r>
              <a:rPr lang="ru-RU" sz="2800" dirty="0" smtClean="0"/>
              <a:t> у </a:t>
            </a:r>
            <a:r>
              <a:rPr lang="ru-RU" sz="2800" dirty="0" err="1" smtClean="0"/>
              <a:t>функціонуванні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всіх</a:t>
            </a:r>
            <a:r>
              <a:rPr lang="ru-RU" sz="2800" dirty="0" smtClean="0"/>
              <a:t> </a:t>
            </a:r>
            <a:r>
              <a:rPr lang="ru-RU" sz="2800" dirty="0" err="1" smtClean="0"/>
              <a:t>суб'єктів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політичної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системи</a:t>
            </a:r>
            <a:r>
              <a:rPr lang="ru-RU" sz="2800" dirty="0" smtClean="0"/>
              <a:t> </a:t>
            </a:r>
            <a:r>
              <a:rPr lang="ru-RU" sz="2800" dirty="0" err="1" smtClean="0"/>
              <a:t>суспільства</a:t>
            </a:r>
            <a:r>
              <a:rPr lang="ru-RU" sz="2800" dirty="0" smtClean="0"/>
              <a:t>;</a:t>
            </a:r>
          </a:p>
          <a:p>
            <a:pPr eaLnBrk="1" hangingPunct="1">
              <a:defRPr/>
            </a:pPr>
            <a:r>
              <a:rPr lang="ru-RU" sz="2800" dirty="0" err="1" smtClean="0"/>
              <a:t>забезпечення</a:t>
            </a:r>
            <a:r>
              <a:rPr lang="ru-RU" sz="2800" dirty="0" smtClean="0"/>
              <a:t> прав і свобод </a:t>
            </a:r>
            <a:r>
              <a:rPr lang="ru-RU" sz="2800" dirty="0" err="1" smtClean="0"/>
              <a:t>людини</a:t>
            </a:r>
            <a:r>
              <a:rPr lang="ru-RU" sz="2800" dirty="0" smtClean="0"/>
              <a:t> і </a:t>
            </a:r>
            <a:r>
              <a:rPr lang="ru-RU" sz="2800" dirty="0" err="1" smtClean="0"/>
              <a:t>меншості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відповідно</a:t>
            </a:r>
            <a:r>
              <a:rPr lang="ru-RU" sz="2800" dirty="0" smtClean="0"/>
              <a:t> до </a:t>
            </a:r>
            <a:r>
              <a:rPr lang="ru-RU" sz="2800" dirty="0" err="1" smtClean="0"/>
              <a:t>міжнародних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стандартів</a:t>
            </a:r>
            <a:r>
              <a:rPr lang="ru-RU" sz="2800" dirty="0" smtClean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0100" y="1196975"/>
            <a:ext cx="3282950" cy="2487613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Основні риси демократії</a:t>
            </a: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052513"/>
            <a:ext cx="7272338" cy="5614987"/>
          </a:xfrm>
        </p:spPr>
        <p:txBody>
          <a:bodyPr/>
          <a:lstStyle/>
          <a:p>
            <a:pPr eaLnBrk="1" hangingPunct="1"/>
            <a:r>
              <a:rPr lang="ru-RU" sz="2800" smtClean="0"/>
              <a:t>верховенство права як загальній мірі свободи і рівності в суспільстві;</a:t>
            </a:r>
          </a:p>
          <a:p>
            <a:pPr eaLnBrk="1" hangingPunct="1"/>
            <a:r>
              <a:rPr lang="ru-RU" sz="2800" smtClean="0"/>
              <a:t>принцип розподілу державної влади на законодавчу, виконавчу і судову, які стримують і корегують одна одну;</a:t>
            </a:r>
          </a:p>
          <a:p>
            <a:pPr eaLnBrk="1" hangingPunct="1"/>
            <a:r>
              <a:rPr lang="ru-RU" sz="2800" smtClean="0"/>
              <a:t>принцип політичного плюралізму, одним із виявів якого є багатопартійність;</a:t>
            </a:r>
          </a:p>
          <a:p>
            <a:pPr eaLnBrk="1" hangingPunct="1"/>
            <a:r>
              <a:rPr lang="ru-RU" sz="2800" smtClean="0"/>
              <a:t>принцип виборності представницьких органів державної влади і колегіальності в роботі державного апарату;</a:t>
            </a:r>
          </a:p>
          <a:p>
            <a:pPr eaLnBrk="1" hangingPunct="1"/>
            <a:r>
              <a:rPr lang="ru-RU" sz="2800" smtClean="0"/>
              <a:t>розвиток місцевого самоврядування.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138" y="-6350"/>
            <a:ext cx="8229600" cy="842963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Засади демократії</a:t>
            </a:r>
            <a:endParaRPr lang="ru-RU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836613"/>
            <a:ext cx="8229600" cy="6121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smtClean="0"/>
              <a:t>Демократичну державу визначають такі засади:</a:t>
            </a:r>
          </a:p>
          <a:p>
            <a:pPr marL="0" indent="0" eaLnBrk="1" hangingPunct="1">
              <a:buFontTx/>
              <a:buAutoNum type="arabicPeriod"/>
            </a:pPr>
            <a:r>
              <a:rPr lang="ru-RU" sz="2800" smtClean="0"/>
              <a:t>Національний суверенітет;</a:t>
            </a:r>
          </a:p>
          <a:p>
            <a:pPr marL="0" indent="0" eaLnBrk="1" hangingPunct="1">
              <a:buFontTx/>
              <a:buAutoNum type="arabicPeriod"/>
            </a:pPr>
            <a:r>
              <a:rPr lang="ru-RU" sz="2800" smtClean="0"/>
              <a:t>Влада більшості і права меншості;</a:t>
            </a:r>
          </a:p>
          <a:p>
            <a:pPr marL="0" indent="0" eaLnBrk="1" hangingPunct="1">
              <a:buFontTx/>
              <a:buAutoNum type="arabicPeriod"/>
            </a:pPr>
            <a:r>
              <a:rPr lang="ru-RU" sz="2800" smtClean="0"/>
              <a:t>Гарантія основних прав людини;</a:t>
            </a:r>
          </a:p>
          <a:p>
            <a:pPr marL="0" indent="0" eaLnBrk="1" hangingPunct="1">
              <a:buFontTx/>
              <a:buAutoNum type="arabicPeriod"/>
            </a:pPr>
            <a:r>
              <a:rPr lang="ru-RU" sz="2800" smtClean="0"/>
              <a:t>Вільні та справедливі вибори;</a:t>
            </a:r>
          </a:p>
          <a:p>
            <a:pPr marL="0" indent="0" eaLnBrk="1" hangingPunct="1">
              <a:buFontTx/>
              <a:buAutoNum type="arabicPeriod"/>
            </a:pPr>
            <a:r>
              <a:rPr lang="ru-RU" sz="2800" smtClean="0"/>
              <a:t>Рівність усіх перед законом;</a:t>
            </a:r>
          </a:p>
          <a:p>
            <a:pPr marL="0" indent="0" eaLnBrk="1" hangingPunct="1">
              <a:buFontTx/>
              <a:buAutoNum type="arabicPeriod"/>
            </a:pPr>
            <a:r>
              <a:rPr lang="ru-RU" sz="2800" smtClean="0"/>
              <a:t>Справедливе правосуддя;</a:t>
            </a:r>
          </a:p>
          <a:p>
            <a:pPr marL="0" indent="0" eaLnBrk="1" hangingPunct="1">
              <a:buFontTx/>
              <a:buAutoNum type="arabicPeriod"/>
            </a:pPr>
            <a:r>
              <a:rPr lang="ru-RU" sz="2800" smtClean="0"/>
              <a:t>Конституційні обмеження влади уряду;</a:t>
            </a:r>
          </a:p>
          <a:p>
            <a:pPr marL="0" indent="0" eaLnBrk="1" hangingPunct="1">
              <a:buFontTx/>
              <a:buAutoNum type="arabicPeriod"/>
            </a:pPr>
            <a:r>
              <a:rPr lang="ru-RU" sz="2800" smtClean="0"/>
              <a:t>Соціальний, економічний і політичний плюралізм;</a:t>
            </a:r>
          </a:p>
          <a:p>
            <a:pPr marL="0" indent="0" eaLnBrk="1" hangingPunct="1">
              <a:buFontTx/>
              <a:buAutoNum type="arabicPeriod"/>
            </a:pPr>
            <a:r>
              <a:rPr lang="ru-RU" sz="2800" smtClean="0"/>
              <a:t>Принципи толерантності, співпраці і компромісу.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9486</TotalTime>
  <Words>301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Diseño predeterminado</vt:lpstr>
      <vt:lpstr>Демократія</vt:lpstr>
      <vt:lpstr>Поняття демократії</vt:lpstr>
      <vt:lpstr>Суть демократії</vt:lpstr>
      <vt:lpstr>Визначення демократії</vt:lpstr>
      <vt:lpstr>Функції демократії</vt:lpstr>
      <vt:lpstr>Основні риси демократії</vt:lpstr>
      <vt:lpstr>Засади демократії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ПК</cp:lastModifiedBy>
  <cp:revision>842</cp:revision>
  <dcterms:created xsi:type="dcterms:W3CDTF">2010-05-23T14:28:12Z</dcterms:created>
  <dcterms:modified xsi:type="dcterms:W3CDTF">2015-02-03T20:01:57Z</dcterms:modified>
</cp:coreProperties>
</file>