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enovo\Downloads\&#1079;&#1085;&#1072;&#1084;&#1077;&#1085;&#1080;&#1090;&#1086;&#1089;&#1090;&#1110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wnloads\&#1082;&#1091;&#1085;&#1110;&#1089;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wnloads\tv24%20(5)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wnloads\tv24%20(4)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wnloads\tv24%20(3)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wnloads\tv24%20(2)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ownloads\tv24%20(1)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3%D0%BE%D0%BB%D0%BB%D1%96%D0%B2%D1%83%D0%B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enovo\Downloads\The%20Squaw%20Man%201931%20(Preview%20Clip)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Кінематограф США</a:t>
            </a:r>
            <a:endParaRPr lang="uk-U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1786210"/>
          </a:xfrm>
        </p:spPr>
        <p:txBody>
          <a:bodyPr anchor="t">
            <a:normAutofit fontScale="90000"/>
          </a:bodyPr>
          <a:lstStyle/>
          <a:p>
            <a:r>
              <a:rPr lang="ru-RU" sz="2000" dirty="0" smtClean="0"/>
              <a:t>Через 9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з'явилися</a:t>
            </a:r>
            <a:r>
              <a:rPr lang="ru-RU" sz="2000" dirty="0" smtClean="0"/>
              <a:t>  </a:t>
            </a:r>
            <a:r>
              <a:rPr lang="ru-RU" sz="2000" dirty="0" smtClean="0"/>
              <a:t>«</a:t>
            </a:r>
            <a:r>
              <a:rPr lang="ru-RU" sz="2000" dirty="0" err="1" smtClean="0"/>
              <a:t>Нікелодеони</a:t>
            </a:r>
            <a:r>
              <a:rPr lang="ru-RU" sz="2000" dirty="0" smtClean="0"/>
              <a:t>»</a:t>
            </a:r>
            <a:r>
              <a:rPr lang="ru-RU" sz="2000" dirty="0" smtClean="0"/>
              <a:t> — вид </a:t>
            </a:r>
            <a:r>
              <a:rPr lang="ru-RU" sz="2000" dirty="0" err="1" smtClean="0"/>
              <a:t>дешевих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кінотеатрів</a:t>
            </a:r>
            <a:r>
              <a:rPr lang="ru-RU" sz="2000" dirty="0" smtClean="0"/>
              <a:t> у США початку 20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вхід</a:t>
            </a:r>
            <a:r>
              <a:rPr lang="ru-RU" sz="2000" dirty="0" smtClean="0"/>
              <a:t> до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коштував</a:t>
            </a:r>
            <a:r>
              <a:rPr lang="ru-RU" sz="2000" dirty="0" smtClean="0"/>
              <a:t> 5 </a:t>
            </a:r>
            <a:r>
              <a:rPr lang="ru-RU" sz="2000" dirty="0" err="1" smtClean="0"/>
              <a:t>центів</a:t>
            </a:r>
            <a:r>
              <a:rPr lang="ru-RU" sz="2000" dirty="0" smtClean="0"/>
              <a:t>. З </a:t>
            </a:r>
            <a:r>
              <a:rPr lang="ru-RU" sz="2000" dirty="0" err="1" smtClean="0"/>
              <a:t>кожним</a:t>
            </a:r>
            <a:r>
              <a:rPr lang="ru-RU" sz="2000" dirty="0" smtClean="0"/>
              <a:t> роком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театрів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збільшувалася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 1908 року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.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ж, нова </a:t>
            </a:r>
            <a:r>
              <a:rPr lang="ru-RU" sz="2000" dirty="0" err="1" smtClean="0"/>
              <a:t>розвага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користувалася</a:t>
            </a:r>
            <a:r>
              <a:rPr lang="ru-RU" sz="2000" dirty="0" smtClean="0"/>
              <a:t> великим </a:t>
            </a:r>
            <a:r>
              <a:rPr lang="ru-RU" sz="2000" dirty="0" err="1" smtClean="0"/>
              <a:t>успіхом</a:t>
            </a:r>
            <a:r>
              <a:rPr lang="ru-RU" sz="2000" dirty="0" smtClean="0"/>
              <a:t> у </a:t>
            </a:r>
            <a:r>
              <a:rPr lang="ru-RU" sz="2000" dirty="0" err="1" smtClean="0"/>
              <a:t>глядачів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Загострення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конкуренції</a:t>
            </a:r>
            <a:r>
              <a:rPr lang="ru-RU" sz="2000" dirty="0" smtClean="0"/>
              <a:t> приводило до краху </a:t>
            </a:r>
            <a:r>
              <a:rPr lang="ru-RU" sz="2000" dirty="0" err="1" smtClean="0"/>
              <a:t>дрібнішіх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студій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2530" name="Picture 2" descr="http://www.a-bazouki.com/Songs/Song%20Index/images/Nickelod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162142" cy="4239741"/>
          </a:xfrm>
          <a:prstGeom prst="rect">
            <a:avLst/>
          </a:prstGeom>
          <a:noFill/>
        </p:spPr>
      </p:pic>
      <p:pic>
        <p:nvPicPr>
          <p:cNvPr id="22532" name="Picture 4" descr="http://www.moviemoviesite.com/images/Locations/nickelod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276872"/>
            <a:ext cx="4366964" cy="42481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1570186"/>
          </a:xfrm>
        </p:spPr>
        <p:txBody>
          <a:bodyPr anchor="t">
            <a:normAutofit fontScale="90000"/>
          </a:bodyPr>
          <a:lstStyle/>
          <a:p>
            <a:r>
              <a:rPr lang="ru-RU" sz="2700" dirty="0" smtClean="0"/>
              <a:t>Стали </a:t>
            </a:r>
            <a:r>
              <a:rPr lang="ru-RU" sz="2700" dirty="0" err="1" smtClean="0"/>
              <a:t>з'являтися</a:t>
            </a:r>
            <a:r>
              <a:rPr lang="ru-RU" sz="2700" dirty="0" smtClean="0"/>
              <a:t> </a:t>
            </a:r>
            <a:r>
              <a:rPr lang="ru-RU" sz="2700" dirty="0" err="1" smtClean="0"/>
              <a:t>великі</a:t>
            </a:r>
            <a:r>
              <a:rPr lang="ru-RU" sz="2700" dirty="0" smtClean="0"/>
              <a:t> </a:t>
            </a:r>
            <a:r>
              <a:rPr lang="ru-RU" sz="2700" dirty="0" err="1" smtClean="0"/>
              <a:t>об'єднання</a:t>
            </a:r>
            <a:r>
              <a:rPr lang="ru-RU" sz="2700" dirty="0" smtClean="0"/>
              <a:t> — так </a:t>
            </a:r>
            <a:r>
              <a:rPr lang="ru-RU" sz="2700" dirty="0" err="1" smtClean="0"/>
              <a:t>звані</a:t>
            </a:r>
            <a:r>
              <a:rPr lang="ru-RU" sz="2700" dirty="0" smtClean="0"/>
              <a:t> </a:t>
            </a:r>
            <a:r>
              <a:rPr lang="ru-RU" sz="2700" dirty="0" err="1" smtClean="0"/>
              <a:t>кінотрести</a:t>
            </a:r>
            <a:r>
              <a:rPr lang="ru-RU" sz="2700" dirty="0" smtClean="0"/>
              <a:t>. </a:t>
            </a:r>
            <a:r>
              <a:rPr lang="ru-RU" sz="2700" dirty="0" err="1" smtClean="0"/>
              <a:t>Ті</a:t>
            </a:r>
            <a:r>
              <a:rPr lang="ru-RU" sz="2700" dirty="0" smtClean="0"/>
              <a:t> у свою </a:t>
            </a:r>
            <a:r>
              <a:rPr lang="ru-RU" sz="2700" dirty="0" err="1" smtClean="0"/>
              <a:t>чергу</a:t>
            </a:r>
            <a:r>
              <a:rPr lang="ru-RU" sz="2700" dirty="0" smtClean="0"/>
              <a:t> стали </a:t>
            </a:r>
            <a:r>
              <a:rPr lang="ru-RU" sz="2700" dirty="0" err="1" smtClean="0"/>
              <a:t>об'єднуватися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прокатними</a:t>
            </a:r>
            <a:r>
              <a:rPr lang="ru-RU" sz="2700" dirty="0" smtClean="0"/>
              <a:t> </a:t>
            </a:r>
            <a:r>
              <a:rPr lang="ru-RU" sz="2700" dirty="0" err="1" smtClean="0"/>
              <a:t>фірмами</a:t>
            </a:r>
            <a:r>
              <a:rPr lang="ru-RU" sz="2700" dirty="0" smtClean="0"/>
              <a:t>. </a:t>
            </a:r>
            <a:r>
              <a:rPr lang="ru-RU" sz="2700" dirty="0" err="1" smtClean="0"/>
              <a:t>Наприклад</a:t>
            </a:r>
            <a:r>
              <a:rPr lang="ru-RU" sz="2700" dirty="0" smtClean="0"/>
              <a:t>: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 smtClean="0"/>
              <a:t>	В</a:t>
            </a:r>
            <a:r>
              <a:rPr lang="ru-RU" sz="2700" dirty="0" smtClean="0"/>
              <a:t> </a:t>
            </a:r>
            <a:r>
              <a:rPr lang="ru-RU" sz="2700" dirty="0" smtClean="0"/>
              <a:t>1912 «</a:t>
            </a:r>
            <a:r>
              <a:rPr lang="ru-RU" sz="2700" dirty="0" err="1" smtClean="0"/>
              <a:t>Парамаунт</a:t>
            </a:r>
            <a:r>
              <a:rPr lang="ru-RU" sz="2700" dirty="0" smtClean="0"/>
              <a:t>» (</a:t>
            </a:r>
            <a:r>
              <a:rPr lang="ru-RU" sz="2700" dirty="0" err="1" smtClean="0"/>
              <a:t>назва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 </a:t>
            </a:r>
            <a:r>
              <a:rPr lang="ru-RU" sz="2700" dirty="0" smtClean="0"/>
              <a:t>1927)</a:t>
            </a:r>
            <a:br>
              <a:rPr lang="ru-RU" sz="27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dirty="0"/>
          </a:p>
        </p:txBody>
      </p:sp>
      <p:pic>
        <p:nvPicPr>
          <p:cNvPr id="23554" name="Picture 2" descr="http://www.mnightfans.com/wp-content/uploads/2010/06/Para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2578298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В </a:t>
            </a:r>
            <a:r>
              <a:rPr lang="ru-RU" dirty="0" smtClean="0"/>
              <a:t>1919</a:t>
            </a:r>
            <a:r>
              <a:rPr lang="ru-RU" dirty="0" smtClean="0"/>
              <a:t>  </a:t>
            </a:r>
            <a:r>
              <a:rPr lang="ru-RU" dirty="0" smtClean="0"/>
              <a:t>«</a:t>
            </a:r>
            <a:r>
              <a:rPr lang="ru-RU" dirty="0" err="1" smtClean="0"/>
              <a:t>Юнайтед</a:t>
            </a:r>
            <a:r>
              <a:rPr lang="ru-RU" dirty="0" smtClean="0"/>
              <a:t> </a:t>
            </a:r>
            <a:r>
              <a:rPr lang="ru-RU" dirty="0" err="1" smtClean="0"/>
              <a:t>Артістс</a:t>
            </a:r>
            <a:r>
              <a:rPr lang="ru-RU" dirty="0" smtClean="0"/>
              <a:t>»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Мері</a:t>
            </a:r>
            <a:r>
              <a:rPr lang="ru-RU" dirty="0" smtClean="0"/>
              <a:t> </a:t>
            </a:r>
            <a:r>
              <a:rPr lang="ru-RU" dirty="0" err="1" smtClean="0"/>
              <a:t>Пікфорд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Дуглас </a:t>
            </a:r>
            <a:r>
              <a:rPr lang="ru-RU" dirty="0" err="1" smtClean="0"/>
              <a:t>Фербенкс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Чарлі</a:t>
            </a:r>
            <a:r>
              <a:rPr lang="ru-RU" dirty="0" smtClean="0"/>
              <a:t> </a:t>
            </a:r>
            <a:r>
              <a:rPr lang="ru-RU" dirty="0" err="1" smtClean="0"/>
              <a:t>Чаплін</a:t>
            </a:r>
            <a:r>
              <a:rPr lang="ru-RU" dirty="0" smtClean="0"/>
              <a:t> та </a:t>
            </a:r>
            <a:r>
              <a:rPr lang="ru-RU" dirty="0" err="1" smtClean="0"/>
              <a:t>Девід</a:t>
            </a:r>
            <a:r>
              <a:rPr lang="ru-RU" dirty="0" smtClean="0"/>
              <a:t> </a:t>
            </a:r>
            <a:r>
              <a:rPr lang="ru-RU" dirty="0" err="1" smtClean="0"/>
              <a:t>Гріффіт</a:t>
            </a:r>
            <a:r>
              <a:rPr lang="ru-RU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4578" name="Picture 2" descr="http://www-tc.pbs.org/wgbh/amex/pickford/gallery/images/g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482"/>
            <a:ext cx="6768752" cy="50855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В </a:t>
            </a:r>
            <a:r>
              <a:rPr lang="ru-RU" dirty="0" smtClean="0"/>
              <a:t>1924</a:t>
            </a:r>
            <a:r>
              <a:rPr lang="ru-RU" dirty="0" smtClean="0"/>
              <a:t> </a:t>
            </a:r>
            <a:r>
              <a:rPr lang="ru-RU" dirty="0" smtClean="0"/>
              <a:t> «</a:t>
            </a:r>
            <a:r>
              <a:rPr lang="ru-RU" dirty="0" err="1" smtClean="0"/>
              <a:t>Метро-Голден-Маєр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5602" name="Picture 2" descr="http://outnow.ch/Media/Movies/Bilder/1992/LoveField/dvd.ws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22185" cy="47937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/>
              <a:t>В </a:t>
            </a:r>
            <a:r>
              <a:rPr lang="ru-RU" dirty="0" smtClean="0"/>
              <a:t>1925</a:t>
            </a:r>
            <a:r>
              <a:rPr lang="ru-RU" dirty="0" smtClean="0"/>
              <a:t> </a:t>
            </a:r>
            <a:r>
              <a:rPr lang="ru-RU" dirty="0" smtClean="0"/>
              <a:t> «</a:t>
            </a:r>
            <a:r>
              <a:rPr lang="ru-RU" dirty="0" err="1" smtClean="0"/>
              <a:t>Ворнер</a:t>
            </a:r>
            <a:r>
              <a:rPr lang="ru-RU" dirty="0" smtClean="0"/>
              <a:t> </a:t>
            </a:r>
            <a:r>
              <a:rPr lang="ru-RU" dirty="0" err="1" smtClean="0"/>
              <a:t>бразерс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6626" name="Picture 2" descr="http://www.pinnokio.gr/Uploads/Articles/H-ISTORIA-PISW-APO-10-GNWSTA-KINHMATOGRAFIKA-LOGOTYPA/ArticleImage_60151-jpg.xpng?p=60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272808" cy="55394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3298378"/>
          </a:xfrm>
        </p:spPr>
        <p:txBody>
          <a:bodyPr anchor="t">
            <a:normAutofit/>
          </a:bodyPr>
          <a:lstStyle/>
          <a:p>
            <a:r>
              <a:rPr lang="ru-RU" sz="1800" dirty="0" err="1" smtClean="0"/>
              <a:t>Сучасний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у </a:t>
            </a:r>
            <a:r>
              <a:rPr lang="ru-RU" sz="1800" dirty="0" err="1" smtClean="0"/>
              <a:t>голлівудському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кіно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розпочався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кінці</a:t>
            </a:r>
            <a:r>
              <a:rPr lang="ru-RU" sz="1800" dirty="0" smtClean="0"/>
              <a:t> </a:t>
            </a:r>
            <a:r>
              <a:rPr lang="ru-RU" sz="1800" dirty="0" smtClean="0"/>
              <a:t>1960-х</a:t>
            </a:r>
            <a:r>
              <a:rPr lang="ru-RU" sz="1800" dirty="0" smtClean="0"/>
              <a:t> 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розвалом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студійної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. </a:t>
            </a:r>
            <a:r>
              <a:rPr lang="ru-RU" sz="1800" dirty="0" err="1" smtClean="0"/>
              <a:t>Інтерес</a:t>
            </a:r>
            <a:r>
              <a:rPr lang="ru-RU" sz="1800" dirty="0" smtClean="0"/>
              <a:t> до </a:t>
            </a:r>
            <a:r>
              <a:rPr lang="ru-RU" sz="1800" dirty="0" err="1" smtClean="0"/>
              <a:t>традиційних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шаблонним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студійним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фільмів</a:t>
            </a:r>
            <a:r>
              <a:rPr lang="ru-RU" sz="1800" dirty="0" smtClean="0"/>
              <a:t> за </a:t>
            </a:r>
            <a:r>
              <a:rPr lang="ru-RU" sz="1800" dirty="0" err="1" smtClean="0"/>
              <a:t>участю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зірок</a:t>
            </a:r>
            <a:r>
              <a:rPr lang="ru-RU" sz="1800" dirty="0" smtClean="0"/>
              <a:t> </a:t>
            </a:r>
            <a:r>
              <a:rPr lang="ru-RU" sz="1800" dirty="0" err="1" smtClean="0"/>
              <a:t>неухильно</a:t>
            </a:r>
            <a:r>
              <a:rPr lang="ru-RU" sz="1800" dirty="0" smtClean="0"/>
              <a:t> падав,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хто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великі</a:t>
            </a:r>
            <a:r>
              <a:rPr lang="ru-RU" sz="1800" dirty="0" smtClean="0"/>
              <a:t> </a:t>
            </a:r>
            <a:r>
              <a:rPr lang="ru-RU" sz="1800" dirty="0" err="1" smtClean="0"/>
              <a:t>кіностудії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поставлені</a:t>
            </a:r>
            <a:r>
              <a:rPr lang="ru-RU" sz="1800" dirty="0" smtClean="0"/>
              <a:t> на межу </a:t>
            </a:r>
            <a:r>
              <a:rPr lang="ru-RU" sz="1800" dirty="0" err="1" smtClean="0"/>
              <a:t>розорення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Студійні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боси</a:t>
            </a:r>
            <a:r>
              <a:rPr lang="ru-RU" sz="1800" dirty="0" smtClean="0"/>
              <a:t> </a:t>
            </a:r>
            <a:r>
              <a:rPr lang="ru-RU" sz="1800" dirty="0" err="1" smtClean="0"/>
              <a:t>дивувалися</a:t>
            </a:r>
            <a:r>
              <a:rPr lang="ru-RU" sz="1800" dirty="0" smtClean="0"/>
              <a:t> про те, яке </a:t>
            </a:r>
            <a:r>
              <a:rPr lang="ru-RU" sz="1800" dirty="0" err="1" smtClean="0"/>
              <a:t>кіно</a:t>
            </a:r>
            <a:r>
              <a:rPr lang="ru-RU" sz="1800" dirty="0" smtClean="0"/>
              <a:t> </a:t>
            </a:r>
            <a:r>
              <a:rPr lang="ru-RU" sz="1800" dirty="0" err="1" smtClean="0"/>
              <a:t>хоче</a:t>
            </a:r>
            <a:r>
              <a:rPr lang="ru-RU" sz="1800" dirty="0" smtClean="0"/>
              <a:t> </a:t>
            </a:r>
            <a:r>
              <a:rPr lang="ru-RU" sz="1800" dirty="0" err="1" smtClean="0"/>
              <a:t>бачити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глядач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експерименти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режисерів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даний</a:t>
            </a:r>
            <a:r>
              <a:rPr lang="ru-RU" sz="1800" dirty="0" smtClean="0"/>
              <a:t> шанс </a:t>
            </a:r>
            <a:r>
              <a:rPr lang="ru-RU" sz="1800" dirty="0" err="1" smtClean="0"/>
              <a:t>продемонструвати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здібності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виявилися</a:t>
            </a:r>
            <a:r>
              <a:rPr lang="ru-RU" sz="1800" dirty="0" smtClean="0"/>
              <a:t> </a:t>
            </a:r>
            <a:r>
              <a:rPr lang="ru-RU" sz="1800" dirty="0" smtClean="0"/>
              <a:t>Джордж </a:t>
            </a:r>
            <a:r>
              <a:rPr lang="ru-RU" sz="1800" dirty="0" err="1" smtClean="0"/>
              <a:t>Лукас</a:t>
            </a:r>
            <a:r>
              <a:rPr lang="ru-RU" sz="1800" dirty="0" smtClean="0"/>
              <a:t>,</a:t>
            </a:r>
            <a:r>
              <a:rPr lang="ru-RU" sz="1800" dirty="0" smtClean="0"/>
              <a:t> </a:t>
            </a:r>
            <a:r>
              <a:rPr lang="ru-RU" sz="1800" dirty="0" err="1" smtClean="0"/>
              <a:t>Стівен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Спілберг</a:t>
            </a:r>
            <a:r>
              <a:rPr lang="ru-RU" sz="1800" dirty="0" smtClean="0"/>
              <a:t>,</a:t>
            </a:r>
            <a:r>
              <a:rPr lang="ru-RU" sz="1800" dirty="0" smtClean="0"/>
              <a:t> </a:t>
            </a:r>
            <a:r>
              <a:rPr lang="ru-RU" sz="1800" dirty="0" err="1" smtClean="0"/>
              <a:t>Мартін</a:t>
            </a:r>
            <a:r>
              <a:rPr lang="ru-RU" sz="1800" dirty="0" smtClean="0"/>
              <a:t> Скорсезе,</a:t>
            </a:r>
            <a:r>
              <a:rPr lang="ru-RU" sz="1800" dirty="0" smtClean="0"/>
              <a:t> </a:t>
            </a:r>
            <a:r>
              <a:rPr lang="ru-RU" sz="1800" dirty="0" err="1" smtClean="0"/>
              <a:t>Френсіс</a:t>
            </a:r>
            <a:r>
              <a:rPr lang="ru-RU" sz="1800" dirty="0" smtClean="0"/>
              <a:t> Форд </a:t>
            </a:r>
            <a:r>
              <a:rPr lang="ru-RU" sz="1800" dirty="0" err="1" smtClean="0"/>
              <a:t>Коппола</a:t>
            </a:r>
            <a:r>
              <a:rPr lang="ru-RU" sz="1800" dirty="0" smtClean="0"/>
              <a:t>,</a:t>
            </a:r>
            <a:r>
              <a:rPr lang="ru-RU" sz="1800" dirty="0" smtClean="0"/>
              <a:t> </a:t>
            </a:r>
            <a:r>
              <a:rPr lang="ru-RU" sz="1800" dirty="0" smtClean="0"/>
              <a:t>Брайан де Пальма.</a:t>
            </a:r>
            <a:endParaRPr lang="uk-UA" sz="1800" dirty="0"/>
          </a:p>
        </p:txBody>
      </p:sp>
      <p:pic>
        <p:nvPicPr>
          <p:cNvPr id="27650" name="Picture 2" descr="http://imstars.aufeminin.com/stars/fan/george-lucas/george-lucas-20070424-245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1669685" cy="2520280"/>
          </a:xfrm>
          <a:prstGeom prst="rect">
            <a:avLst/>
          </a:prstGeom>
          <a:noFill/>
        </p:spPr>
      </p:pic>
      <p:pic>
        <p:nvPicPr>
          <p:cNvPr id="27652" name="Picture 4" descr="http://cdn.yenisafak.net/site/ex/spielberg1bd28ab41bd1a048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12976"/>
            <a:ext cx="1605132" cy="2520280"/>
          </a:xfrm>
          <a:prstGeom prst="rect">
            <a:avLst/>
          </a:prstGeom>
          <a:noFill/>
        </p:spPr>
      </p:pic>
      <p:pic>
        <p:nvPicPr>
          <p:cNvPr id="27654" name="Picture 6" descr="http://www.cosmomovieawards.com/directors/images/scorse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1747004" cy="2520280"/>
          </a:xfrm>
          <a:prstGeom prst="rect">
            <a:avLst/>
          </a:prstGeom>
          <a:noFill/>
        </p:spPr>
      </p:pic>
      <p:pic>
        <p:nvPicPr>
          <p:cNvPr id="27656" name="Picture 8" descr="http://www.amic.ru/images/gallery_03-2012/640.555_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1656184" cy="2520280"/>
          </a:xfrm>
          <a:prstGeom prst="rect">
            <a:avLst/>
          </a:prstGeom>
          <a:noFill/>
        </p:spPr>
      </p:pic>
      <p:pic>
        <p:nvPicPr>
          <p:cNvPr id="27658" name="Picture 10" descr="http://im6-tub-ua.yandex.net/i?id=64071983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212976"/>
            <a:ext cx="1800200" cy="25236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2000" dirty="0" smtClean="0"/>
              <a:t>І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сформувала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кінематограф</a:t>
            </a:r>
            <a:r>
              <a:rPr lang="ru-RU" sz="2000" dirty="0" smtClean="0"/>
              <a:t> в тому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увійшов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 </a:t>
            </a:r>
            <a:r>
              <a:rPr lang="ru-RU" sz="2000" dirty="0" smtClean="0"/>
              <a:t>ХХІ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1960-х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початку </a:t>
            </a:r>
            <a:r>
              <a:rPr lang="ru-RU" sz="2000" dirty="0" smtClean="0"/>
              <a:t>1970-х</a:t>
            </a:r>
            <a:r>
              <a:rPr lang="ru-RU" sz="2000" dirty="0" smtClean="0"/>
              <a:t> </a:t>
            </a:r>
            <a:r>
              <a:rPr lang="ru-RU" sz="2000" dirty="0" err="1" smtClean="0"/>
              <a:t>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успіх</a:t>
            </a:r>
            <a:r>
              <a:rPr lang="ru-RU" sz="2000" dirty="0" smtClean="0"/>
              <a:t>,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через них </a:t>
            </a:r>
            <a:r>
              <a:rPr lang="ru-RU" sz="2000" dirty="0" err="1" smtClean="0"/>
              <a:t>виникло</a:t>
            </a:r>
            <a:r>
              <a:rPr lang="ru-RU" sz="2000" dirty="0" smtClean="0"/>
              <a:t> слово  </a:t>
            </a:r>
            <a:r>
              <a:rPr lang="ru-RU" sz="2000" dirty="0" smtClean="0"/>
              <a:t>«</a:t>
            </a:r>
            <a:r>
              <a:rPr lang="ru-RU" sz="2000" dirty="0" err="1" smtClean="0"/>
              <a:t>блокбастер</a:t>
            </a:r>
            <a:r>
              <a:rPr lang="ru-RU" sz="2000" dirty="0" smtClean="0"/>
              <a:t>». </a:t>
            </a:r>
            <a:r>
              <a:rPr lang="ru-RU" sz="2000" dirty="0" err="1" smtClean="0"/>
              <a:t>Керівники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студій</a:t>
            </a:r>
            <a:r>
              <a:rPr lang="ru-RU" sz="2000" dirty="0" smtClean="0"/>
              <a:t> стали </a:t>
            </a:r>
            <a:r>
              <a:rPr lang="ru-RU" sz="2000" dirty="0" err="1" smtClean="0"/>
              <a:t>довіряти</a:t>
            </a:r>
            <a:r>
              <a:rPr lang="ru-RU" sz="2000" dirty="0" smtClean="0"/>
              <a:t> молодим </a:t>
            </a:r>
            <a:r>
              <a:rPr lang="ru-RU" sz="2000" dirty="0" err="1" smtClean="0"/>
              <a:t>режисерам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запрошувати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зйомок</a:t>
            </a:r>
            <a:r>
              <a:rPr lang="ru-RU" sz="2000" dirty="0" smtClean="0"/>
              <a:t> стало модно,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вони, </a:t>
            </a:r>
            <a:r>
              <a:rPr lang="ru-RU" sz="2000" dirty="0" err="1" smtClean="0"/>
              <a:t>вийшовши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кіношкіл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маленьких </a:t>
            </a:r>
            <a:r>
              <a:rPr lang="ru-RU" sz="2000" dirty="0" err="1" smtClean="0"/>
              <a:t>студій</a:t>
            </a:r>
            <a:r>
              <a:rPr lang="ru-RU" sz="2000" dirty="0" smtClean="0"/>
              <a:t>, </a:t>
            </a:r>
            <a:r>
              <a:rPr lang="ru-RU" sz="2000" dirty="0" err="1" smtClean="0"/>
              <a:t>вміли</a:t>
            </a:r>
            <a:r>
              <a:rPr lang="ru-RU" sz="2000" dirty="0" smtClean="0"/>
              <a:t> </a:t>
            </a:r>
            <a:r>
              <a:rPr lang="ru-RU" sz="2000" dirty="0" err="1" smtClean="0"/>
              <a:t>укладатися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бюджети</a:t>
            </a:r>
            <a:r>
              <a:rPr lang="ru-RU" sz="2000" dirty="0" smtClean="0"/>
              <a:t>. </a:t>
            </a:r>
            <a:r>
              <a:rPr lang="ru-RU" sz="2000" dirty="0" err="1" smtClean="0"/>
              <a:t>Потужна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хвиля</a:t>
            </a:r>
            <a:r>
              <a:rPr lang="ru-RU" sz="2000" dirty="0" smtClean="0"/>
              <a:t> нового, </a:t>
            </a:r>
            <a:r>
              <a:rPr lang="ru-RU" sz="2000" dirty="0" err="1" smtClean="0"/>
              <a:t>незвичайного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відвертого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1970-х </a:t>
            </a:r>
            <a:r>
              <a:rPr lang="ru-RU" sz="2000" dirty="0" err="1" smtClean="0"/>
              <a:t>захопила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глядачів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голлівудському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почалася</a:t>
            </a:r>
            <a:r>
              <a:rPr lang="ru-RU" sz="2000" dirty="0" smtClean="0"/>
              <a:t> нова </a:t>
            </a:r>
            <a:r>
              <a:rPr lang="ru-RU" sz="2000" dirty="0" err="1" smtClean="0"/>
              <a:t>епоха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Голлівудський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кінематограф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виступає</a:t>
            </a:r>
            <a:r>
              <a:rPr lang="ru-RU" sz="2000" dirty="0" smtClean="0"/>
              <a:t> </a:t>
            </a:r>
            <a:r>
              <a:rPr lang="ru-RU" sz="2000" dirty="0" err="1" smtClean="0"/>
              <a:t>ідеологічним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знаряддям</a:t>
            </a:r>
            <a:r>
              <a:rPr lang="ru-RU" sz="2000" dirty="0" smtClean="0"/>
              <a:t>, таким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символом </a:t>
            </a:r>
            <a:r>
              <a:rPr lang="ru-RU" sz="2000" dirty="0" err="1" smtClean="0"/>
              <a:t>сучасної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засобом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іміджу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світовій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арені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6250706"/>
          </a:xfrm>
        </p:spPr>
        <p:txBody>
          <a:bodyPr anchor="t">
            <a:normAutofit fontScale="90000"/>
          </a:bodyPr>
          <a:lstStyle/>
          <a:p>
            <a:r>
              <a:rPr lang="ru-RU" b="1" dirty="0" err="1" smtClean="0"/>
              <a:t>Інститут</a:t>
            </a:r>
            <a:r>
              <a:rPr lang="ru-RU" b="1" dirty="0" smtClean="0"/>
              <a:t> </a:t>
            </a:r>
            <a:r>
              <a:rPr lang="ru-RU" b="1" dirty="0" err="1" smtClean="0"/>
              <a:t>зірок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2200" dirty="0" err="1" smtClean="0"/>
              <a:t>Інститут</a:t>
            </a:r>
            <a:r>
              <a:rPr lang="ru-RU" sz="2200" dirty="0" smtClean="0"/>
              <a:t> </a:t>
            </a:r>
            <a:r>
              <a:rPr lang="ru-RU" sz="2200" dirty="0" err="1" smtClean="0"/>
              <a:t>зірок</a:t>
            </a:r>
            <a:r>
              <a:rPr lang="ru-RU" sz="2200" dirty="0" smtClean="0"/>
              <a:t> у </a:t>
            </a:r>
            <a:r>
              <a:rPr lang="ru-RU" sz="2200" dirty="0" err="1" smtClean="0"/>
              <a:t>голлівудському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</a:t>
            </a:r>
            <a:r>
              <a:rPr lang="ru-RU" sz="2200" dirty="0" smtClean="0"/>
              <a:t> почав </a:t>
            </a:r>
            <a:r>
              <a:rPr lang="ru-RU" sz="2200" dirty="0" err="1" smtClean="0"/>
              <a:t>виникати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ще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приблизно</a:t>
            </a:r>
            <a:r>
              <a:rPr lang="ru-RU" sz="2200" dirty="0" smtClean="0"/>
              <a:t> в </a:t>
            </a:r>
            <a:r>
              <a:rPr lang="ru-RU" sz="2200" dirty="0" smtClean="0"/>
              <a:t>1920-х</a:t>
            </a:r>
            <a:r>
              <a:rPr lang="ru-RU" sz="2200" dirty="0" smtClean="0"/>
              <a:t> роках, </a:t>
            </a:r>
            <a:r>
              <a:rPr lang="ru-RU" sz="2200" dirty="0" err="1" smtClean="0"/>
              <a:t>сформувався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протягом</a:t>
            </a:r>
            <a:r>
              <a:rPr lang="ru-RU" sz="2200" dirty="0" smtClean="0"/>
              <a:t> </a:t>
            </a:r>
            <a:r>
              <a:rPr lang="ru-RU" sz="2200" dirty="0" smtClean="0"/>
              <a:t>1930-х</a:t>
            </a:r>
            <a:r>
              <a:rPr lang="ru-RU" sz="2200" dirty="0" smtClean="0"/>
              <a:t> </a:t>
            </a:r>
            <a:r>
              <a:rPr lang="ru-RU" sz="2200" dirty="0" err="1" smtClean="0"/>
              <a:t>і</a:t>
            </a:r>
            <a:r>
              <a:rPr lang="ru-RU" sz="2200" dirty="0" smtClean="0"/>
              <a:t> досягнув </a:t>
            </a:r>
            <a:r>
              <a:rPr lang="ru-RU" sz="2200" dirty="0" err="1" smtClean="0"/>
              <a:t>розквіту</a:t>
            </a:r>
            <a:r>
              <a:rPr lang="ru-RU" sz="2200" dirty="0" smtClean="0"/>
              <a:t> в </a:t>
            </a:r>
            <a:r>
              <a:rPr lang="ru-RU" sz="2200" dirty="0" smtClean="0"/>
              <a:t>1940-х</a:t>
            </a:r>
            <a:r>
              <a:rPr lang="ru-RU" sz="2200" dirty="0" smtClean="0"/>
              <a:t> та </a:t>
            </a:r>
            <a:r>
              <a:rPr lang="ru-RU" sz="2200" dirty="0" smtClean="0"/>
              <a:t>1950-х. </a:t>
            </a:r>
            <a:r>
              <a:rPr lang="ru-RU" sz="2200" dirty="0" err="1" smtClean="0"/>
              <a:t>Зірки</a:t>
            </a:r>
            <a:r>
              <a:rPr lang="ru-RU" sz="2200" dirty="0" smtClean="0"/>
              <a:t> </a:t>
            </a:r>
            <a:r>
              <a:rPr lang="ru-RU" sz="2200" dirty="0" err="1" smtClean="0"/>
              <a:t>здавалися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глядачам</a:t>
            </a:r>
            <a:r>
              <a:rPr lang="ru-RU" sz="2200" dirty="0" smtClean="0"/>
              <a:t> небожителями, </a:t>
            </a:r>
            <a:r>
              <a:rPr lang="ru-RU" sz="2200" dirty="0" err="1" smtClean="0"/>
              <a:t>майбутніх</a:t>
            </a:r>
            <a:r>
              <a:rPr lang="ru-RU" sz="2200" dirty="0" smtClean="0"/>
              <a:t> </a:t>
            </a:r>
            <a:r>
              <a:rPr lang="ru-RU" sz="2200" dirty="0" err="1" smtClean="0"/>
              <a:t>зірок</a:t>
            </a:r>
            <a:r>
              <a:rPr lang="ru-RU" sz="2200" dirty="0" smtClean="0"/>
              <a:t> </a:t>
            </a:r>
            <a:r>
              <a:rPr lang="ru-RU" sz="2200" dirty="0" err="1" smtClean="0"/>
              <a:t>спеціально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готували</a:t>
            </a:r>
            <a:r>
              <a:rPr lang="ru-RU" sz="2200" dirty="0" smtClean="0"/>
              <a:t> на курсах при </a:t>
            </a:r>
            <a:r>
              <a:rPr lang="ru-RU" sz="2200" dirty="0" err="1" smtClean="0"/>
              <a:t>кіностудіях</a:t>
            </a:r>
            <a:r>
              <a:rPr lang="ru-RU" sz="2200" dirty="0" smtClean="0"/>
              <a:t>. </a:t>
            </a:r>
            <a:r>
              <a:rPr lang="ru-RU" sz="2200" dirty="0" err="1" smtClean="0"/>
              <a:t>Величезна</a:t>
            </a:r>
            <a:r>
              <a:rPr lang="ru-RU" sz="2200" dirty="0" smtClean="0"/>
              <a:t> </a:t>
            </a:r>
            <a:r>
              <a:rPr lang="ru-RU" sz="2200" dirty="0" err="1" smtClean="0"/>
              <a:t>піар-індустрія</a:t>
            </a:r>
            <a:r>
              <a:rPr lang="ru-RU" sz="2200" dirty="0" smtClean="0"/>
              <a:t> при великих </a:t>
            </a:r>
            <a:r>
              <a:rPr lang="ru-RU" sz="2200" dirty="0" err="1" smtClean="0"/>
              <a:t>кіностудіях</a:t>
            </a:r>
            <a:r>
              <a:rPr lang="ru-RU" sz="2200" dirty="0" smtClean="0"/>
              <a:t> </a:t>
            </a:r>
            <a:r>
              <a:rPr lang="ru-RU" sz="2200" dirty="0" err="1" smtClean="0"/>
              <a:t>спеціально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працювала</a:t>
            </a:r>
            <a:r>
              <a:rPr lang="ru-RU" sz="2200" dirty="0" smtClean="0"/>
              <a:t> над </a:t>
            </a:r>
            <a:r>
              <a:rPr lang="ru-RU" sz="2200" dirty="0" err="1" smtClean="0"/>
              <a:t>створенням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підтримкою</a:t>
            </a:r>
            <a:r>
              <a:rPr lang="ru-RU" sz="2200" dirty="0" smtClean="0"/>
              <a:t> </a:t>
            </a:r>
            <a:r>
              <a:rPr lang="ru-RU" sz="2200" dirty="0" err="1" smtClean="0"/>
              <a:t>іміджу</a:t>
            </a:r>
            <a:r>
              <a:rPr lang="ru-RU" sz="2200" dirty="0" smtClean="0"/>
              <a:t> </a:t>
            </a:r>
            <a:r>
              <a:rPr lang="ru-RU" sz="2200" dirty="0" err="1" smtClean="0"/>
              <a:t>зірок</a:t>
            </a:r>
            <a:r>
              <a:rPr lang="ru-RU" sz="2200" dirty="0" smtClean="0"/>
              <a:t>. </a:t>
            </a:r>
            <a:r>
              <a:rPr lang="ru-RU" sz="2200" dirty="0" err="1" smtClean="0"/>
              <a:t>Жовта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преса</a:t>
            </a:r>
            <a:r>
              <a:rPr lang="ru-RU" sz="2200" dirty="0" smtClean="0"/>
              <a:t> </a:t>
            </a:r>
            <a:r>
              <a:rPr lang="ru-RU" sz="2200" dirty="0" err="1" smtClean="0"/>
              <a:t>пильно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стежила</a:t>
            </a:r>
            <a:r>
              <a:rPr lang="ru-RU" sz="2200" dirty="0" smtClean="0"/>
              <a:t> за </a:t>
            </a:r>
            <a:r>
              <a:rPr lang="ru-RU" sz="2200" dirty="0" err="1" smtClean="0"/>
              <a:t>кожним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кроком</a:t>
            </a:r>
            <a:r>
              <a:rPr lang="ru-RU" sz="2200" dirty="0" smtClean="0"/>
              <a:t> </a:t>
            </a:r>
            <a:r>
              <a:rPr lang="ru-RU" sz="2200" dirty="0" err="1" smtClean="0"/>
              <a:t>зірок</a:t>
            </a:r>
            <a:r>
              <a:rPr lang="ru-RU" sz="2200" dirty="0" smtClean="0"/>
              <a:t>, </a:t>
            </a:r>
            <a:r>
              <a:rPr lang="ru-RU" sz="2200" dirty="0" err="1" smtClean="0"/>
              <a:t>розповідаючи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всі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події</a:t>
            </a:r>
            <a:r>
              <a:rPr lang="ru-RU" sz="2200" dirty="0" smtClean="0"/>
              <a:t> в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ексцентричних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витівки</a:t>
            </a:r>
            <a:r>
              <a:rPr lang="ru-RU" sz="2200" dirty="0" smtClean="0"/>
              <a:t> самих </a:t>
            </a:r>
            <a:r>
              <a:rPr lang="ru-RU" sz="2200" dirty="0" err="1" smtClean="0"/>
              <a:t>зірок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таким чином </a:t>
            </a:r>
            <a:r>
              <a:rPr lang="ru-RU" sz="2200" dirty="0" err="1" smtClean="0"/>
              <a:t>перевіряли</a:t>
            </a:r>
            <a:r>
              <a:rPr lang="ru-RU" sz="2200" dirty="0" smtClean="0"/>
              <a:t> </a:t>
            </a:r>
            <a:r>
              <a:rPr lang="ru-RU" sz="2200" dirty="0" err="1" smtClean="0"/>
              <a:t>межі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своєї</a:t>
            </a:r>
            <a:r>
              <a:rPr lang="ru-RU" sz="2200" dirty="0" smtClean="0"/>
              <a:t> </a:t>
            </a:r>
            <a:r>
              <a:rPr lang="ru-RU" sz="2200" dirty="0" err="1" smtClean="0"/>
              <a:t>популярності</a:t>
            </a:r>
            <a:r>
              <a:rPr lang="ru-RU" sz="2200" dirty="0" smtClean="0"/>
              <a:t>.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в 1970-х роках, </a:t>
            </a:r>
            <a:r>
              <a:rPr lang="ru-RU" sz="2200" dirty="0" err="1" smtClean="0"/>
              <a:t>з</a:t>
            </a:r>
            <a:r>
              <a:rPr lang="ru-RU" sz="2200" dirty="0" smtClean="0"/>
              <a:t> крахом </a:t>
            </a:r>
            <a:r>
              <a:rPr lang="ru-RU" sz="2200" dirty="0" err="1" smtClean="0"/>
              <a:t>студійної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зародженням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сучасного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голлівудського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кінематографа</a:t>
            </a:r>
            <a:r>
              <a:rPr lang="ru-RU" sz="2200" dirty="0" smtClean="0"/>
              <a:t>, </a:t>
            </a:r>
            <a:r>
              <a:rPr lang="ru-RU" sz="2200" dirty="0" err="1" smtClean="0"/>
              <a:t>інтерес</a:t>
            </a:r>
            <a:r>
              <a:rPr lang="ru-RU" sz="2200" dirty="0" smtClean="0"/>
              <a:t> до </a:t>
            </a:r>
            <a:r>
              <a:rPr lang="ru-RU" sz="2200" dirty="0" err="1" smtClean="0"/>
              <a:t>зірок</a:t>
            </a:r>
            <a:r>
              <a:rPr lang="ru-RU" sz="2200" dirty="0" smtClean="0"/>
              <a:t> почав </a:t>
            </a:r>
            <a:r>
              <a:rPr lang="ru-RU" sz="2200" dirty="0" err="1" smtClean="0"/>
              <a:t>набувати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інший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відтінок</a:t>
            </a:r>
            <a:r>
              <a:rPr lang="ru-RU" sz="2200" dirty="0" smtClean="0"/>
              <a:t>: </a:t>
            </a:r>
            <a:r>
              <a:rPr lang="ru-RU" sz="2200" dirty="0" err="1" smtClean="0"/>
              <a:t>зірки</a:t>
            </a:r>
            <a:r>
              <a:rPr lang="ru-RU" sz="2200" dirty="0" smtClean="0"/>
              <a:t> стали </a:t>
            </a:r>
            <a:r>
              <a:rPr lang="ru-RU" sz="2200" dirty="0" err="1" smtClean="0"/>
              <a:t>ближче</a:t>
            </a:r>
            <a:r>
              <a:rPr lang="ru-RU" sz="2200" dirty="0" smtClean="0"/>
              <a:t>, вони </a:t>
            </a:r>
            <a:r>
              <a:rPr lang="ru-RU" sz="2200" dirty="0" err="1" smtClean="0"/>
              <a:t>вже</a:t>
            </a:r>
            <a:r>
              <a:rPr lang="ru-RU" sz="2200" dirty="0" smtClean="0"/>
              <a:t> не </a:t>
            </a:r>
            <a:r>
              <a:rPr lang="ru-RU" sz="2200" dirty="0" err="1" smtClean="0"/>
              <a:t>здавалися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недосяжними</a:t>
            </a:r>
            <a:r>
              <a:rPr lang="ru-RU" sz="2200" dirty="0" smtClean="0"/>
              <a:t>. </a:t>
            </a:r>
            <a:r>
              <a:rPr lang="ru-RU" sz="2200" dirty="0" smtClean="0"/>
              <a:t>З другого боку, </a:t>
            </a:r>
            <a:r>
              <a:rPr lang="ru-RU" sz="2200" dirty="0" err="1" smtClean="0"/>
              <a:t>зірки</a:t>
            </a:r>
            <a:r>
              <a:rPr lang="ru-RU" sz="2200" dirty="0" smtClean="0"/>
              <a:t> ставали </a:t>
            </a:r>
            <a:r>
              <a:rPr lang="ru-RU" sz="2200" dirty="0" err="1" smtClean="0"/>
              <a:t>набагато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самостійнішими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, </a:t>
            </a:r>
            <a:r>
              <a:rPr lang="ru-RU" sz="2200" dirty="0" err="1" smtClean="0"/>
              <a:t>врешті-решт</a:t>
            </a:r>
            <a:r>
              <a:rPr lang="ru-RU" sz="2200" dirty="0" smtClean="0"/>
              <a:t>, до </a:t>
            </a:r>
            <a:r>
              <a:rPr lang="ru-RU" sz="2200" dirty="0" smtClean="0"/>
              <a:t>1980-м</a:t>
            </a:r>
            <a:r>
              <a:rPr lang="ru-RU" sz="2200" dirty="0" smtClean="0"/>
              <a:t> </a:t>
            </a:r>
            <a:r>
              <a:rPr lang="ru-RU" sz="2200" dirty="0" err="1" smtClean="0"/>
              <a:t>років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повністю</a:t>
            </a:r>
            <a:r>
              <a:rPr lang="ru-RU" sz="2200" dirty="0" smtClean="0"/>
              <a:t> </a:t>
            </a:r>
            <a:r>
              <a:rPr lang="ru-RU" sz="2200" dirty="0" err="1" smtClean="0"/>
              <a:t>звільнилися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контролю </a:t>
            </a:r>
            <a:r>
              <a:rPr lang="ru-RU" sz="2200" dirty="0" err="1" smtClean="0"/>
              <a:t>кіностудій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стали </a:t>
            </a:r>
            <a:r>
              <a:rPr lang="ru-RU" sz="2200" dirty="0" err="1" smtClean="0"/>
              <a:t>самі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свій</a:t>
            </a:r>
            <a:r>
              <a:rPr lang="ru-RU" sz="2200" dirty="0" smtClean="0"/>
              <a:t> </a:t>
            </a:r>
            <a:r>
              <a:rPr lang="ru-RU" sz="2200" dirty="0" err="1" smtClean="0"/>
              <a:t>імідж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навіть</a:t>
            </a:r>
            <a:r>
              <a:rPr lang="ru-RU" sz="2200" dirty="0" smtClean="0"/>
              <a:t> </a:t>
            </a:r>
            <a:r>
              <a:rPr lang="ru-RU" sz="2200" dirty="0" err="1" smtClean="0"/>
              <a:t>самі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вибирати</a:t>
            </a:r>
            <a:r>
              <a:rPr lang="ru-RU" sz="2200" dirty="0" smtClean="0"/>
              <a:t> репертуар </a:t>
            </a:r>
            <a:r>
              <a:rPr lang="ru-RU" sz="2200" dirty="0" err="1" smtClean="0"/>
              <a:t>фільмів</a:t>
            </a:r>
            <a:r>
              <a:rPr lang="ru-RU" sz="2200" dirty="0" smtClean="0"/>
              <a:t>, в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будуть</a:t>
            </a:r>
            <a:r>
              <a:rPr lang="ru-RU" sz="2200" dirty="0" smtClean="0"/>
              <a:t> </a:t>
            </a:r>
            <a:r>
              <a:rPr lang="ru-RU" sz="2200" dirty="0" err="1" smtClean="0"/>
              <a:t>грати</a:t>
            </a:r>
            <a:r>
              <a:rPr lang="ru-RU" sz="2200" dirty="0" smtClean="0"/>
              <a:t>.</a:t>
            </a:r>
            <a:r>
              <a:rPr lang="ru-RU" sz="2200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3730426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А до1990-х</a:t>
            </a:r>
            <a:r>
              <a:rPr lang="ru-RU" sz="2000" dirty="0" smtClean="0"/>
              <a:t> 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зірок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досягла</a:t>
            </a:r>
            <a:r>
              <a:rPr lang="ru-RU" sz="2000" dirty="0" smtClean="0"/>
              <a:t> такого масштабу,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перебільшенням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в </a:t>
            </a:r>
            <a:r>
              <a:rPr lang="ru-RU" sz="2000" dirty="0" err="1" smtClean="0"/>
              <a:t>чому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самі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диктують</a:t>
            </a:r>
            <a:r>
              <a:rPr lang="ru-RU" sz="2000" dirty="0" smtClean="0"/>
              <a:t> стиль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кінематографа</a:t>
            </a:r>
            <a:r>
              <a:rPr lang="ru-RU" sz="2000" dirty="0" smtClean="0"/>
              <a:t>, </a:t>
            </a:r>
            <a:r>
              <a:rPr lang="ru-RU" sz="2000" dirty="0" err="1" smtClean="0"/>
              <a:t>вибираючи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поява</a:t>
            </a:r>
            <a:r>
              <a:rPr lang="ru-RU" sz="2000" dirty="0" smtClean="0"/>
              <a:t> у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відразу</a:t>
            </a:r>
            <a:r>
              <a:rPr lang="ru-RU" sz="2000" dirty="0" smtClean="0"/>
              <a:t> приносить </a:t>
            </a:r>
            <a:r>
              <a:rPr lang="ru-RU" sz="2000" dirty="0" err="1" smtClean="0"/>
              <a:t>фільмів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збори</a:t>
            </a:r>
            <a:r>
              <a:rPr lang="ru-RU" sz="2000" dirty="0" smtClean="0"/>
              <a:t>. Таким чином </a:t>
            </a:r>
            <a:r>
              <a:rPr lang="ru-RU" sz="2000" dirty="0" err="1" smtClean="0"/>
              <a:t>ситуація</a:t>
            </a:r>
            <a:r>
              <a:rPr lang="ru-RU" sz="2000" dirty="0" smtClean="0"/>
              <a:t> кардинально </a:t>
            </a:r>
            <a:r>
              <a:rPr lang="ru-RU" sz="2000" dirty="0" err="1" smtClean="0"/>
              <a:t>змінилася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порівнянні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dirty="0" smtClean="0"/>
              <a:t>1940-ми</a:t>
            </a:r>
            <a:r>
              <a:rPr lang="ru-RU" sz="2000" dirty="0" smtClean="0"/>
              <a:t> роками: </a:t>
            </a:r>
            <a:r>
              <a:rPr lang="ru-RU" sz="2000" dirty="0" err="1" smtClean="0"/>
              <a:t>кіностудії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зірок</a:t>
            </a:r>
            <a:r>
              <a:rPr lang="ru-RU" sz="2000" dirty="0" smtClean="0"/>
              <a:t>, а </a:t>
            </a:r>
            <a:r>
              <a:rPr lang="ru-RU" sz="2000" dirty="0" err="1" smtClean="0"/>
              <a:t>зірки</a:t>
            </a:r>
            <a:r>
              <a:rPr lang="ru-RU" sz="2000" dirty="0" smtClean="0"/>
              <a:t>, </a:t>
            </a:r>
            <a:r>
              <a:rPr lang="ru-RU" sz="2000" dirty="0" err="1" smtClean="0"/>
              <a:t>гонорари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позахмарних</a:t>
            </a:r>
            <a:r>
              <a:rPr lang="ru-RU" sz="2000" dirty="0" smtClean="0"/>
              <a:t> вершин, </a:t>
            </a:r>
            <a:r>
              <a:rPr lang="ru-RU" sz="2000" dirty="0" err="1" smtClean="0"/>
              <a:t>вибираючи</a:t>
            </a:r>
            <a:r>
              <a:rPr lang="ru-RU" sz="2000" dirty="0" smtClean="0"/>
              <a:t> той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зйомки</a:t>
            </a:r>
            <a:r>
              <a:rPr lang="ru-RU" sz="2000" dirty="0" smtClean="0"/>
              <a:t>, як раз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жанрів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Golden Age of Hollyw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6178698"/>
          </a:xfrm>
        </p:spPr>
        <p:txBody>
          <a:bodyPr anchor="t">
            <a:normAutofit/>
          </a:bodyPr>
          <a:lstStyle/>
          <a:p>
            <a:r>
              <a:rPr lang="ru-RU" sz="2000" b="1" dirty="0" err="1" smtClean="0"/>
              <a:t>Кінематограф</a:t>
            </a:r>
            <a:r>
              <a:rPr lang="ru-RU" sz="2000" b="1" dirty="0" smtClean="0"/>
              <a:t> США</a:t>
            </a:r>
            <a:r>
              <a:rPr lang="ru-RU" sz="2000" dirty="0" smtClean="0"/>
              <a:t> —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позначають</a:t>
            </a:r>
            <a:r>
              <a:rPr lang="ru-RU" sz="2000" dirty="0" smtClean="0"/>
              <a:t> </a:t>
            </a:r>
            <a:r>
              <a:rPr lang="ru-RU" sz="2000" dirty="0" err="1" smtClean="0"/>
              <a:t>кіноіндустрію</a:t>
            </a:r>
            <a:r>
              <a:rPr lang="ru-RU" sz="2000" dirty="0" smtClean="0"/>
              <a:t> </a:t>
            </a:r>
            <a:r>
              <a:rPr lang="ru-RU" sz="2000" dirty="0" smtClean="0"/>
              <a:t>США, </a:t>
            </a:r>
            <a:r>
              <a:rPr lang="ru-RU" sz="2000" dirty="0" err="1" smtClean="0"/>
              <a:t>найбільшу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зосереджену</a:t>
            </a:r>
            <a:r>
              <a:rPr lang="ru-RU" sz="2000" dirty="0" smtClean="0"/>
              <a:t>, </a:t>
            </a:r>
            <a:r>
              <a:rPr lang="ru-RU" sz="2000" dirty="0" err="1" smtClean="0"/>
              <a:t>головним</a:t>
            </a:r>
            <a:r>
              <a:rPr lang="ru-RU" sz="2000" dirty="0" smtClean="0"/>
              <a:t> чином, в </a:t>
            </a:r>
            <a:r>
              <a:rPr lang="ru-RU" sz="2000" dirty="0" err="1" smtClean="0"/>
              <a:t>околицях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містечка</a:t>
            </a:r>
            <a:r>
              <a:rPr lang="ru-RU" sz="2000" dirty="0" smtClean="0"/>
              <a:t> </a:t>
            </a:r>
            <a:r>
              <a:rPr lang="ru-RU" sz="2000" dirty="0" err="1" smtClean="0"/>
              <a:t>Голлівуд</a:t>
            </a:r>
            <a:r>
              <a:rPr lang="ru-RU" sz="2000" dirty="0" smtClean="0"/>
              <a:t> (</a:t>
            </a:r>
            <a:r>
              <a:rPr lang="ru-RU" sz="2000" dirty="0" err="1" smtClean="0"/>
              <a:t>поблизу</a:t>
            </a:r>
            <a:r>
              <a:rPr lang="ru-RU" sz="2000" dirty="0" smtClean="0"/>
              <a:t> </a:t>
            </a:r>
            <a:r>
              <a:rPr lang="ru-RU" sz="2000" dirty="0" smtClean="0"/>
              <a:t>Лос-Анджелеса, </a:t>
            </a:r>
            <a:r>
              <a:rPr lang="ru-RU" sz="2000" dirty="0" smtClean="0"/>
              <a:t>штат </a:t>
            </a:r>
            <a:r>
              <a:rPr lang="ru-RU" sz="2000" dirty="0" err="1" smtClean="0"/>
              <a:t>Каліфорнія</a:t>
            </a:r>
            <a:r>
              <a:rPr lang="ru-RU" sz="2000" dirty="0" smtClean="0"/>
              <a:t>), </a:t>
            </a:r>
            <a:r>
              <a:rPr lang="ru-RU" sz="2000" dirty="0" smtClean="0"/>
              <a:t>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офіси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знімальні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павільйони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кінокомпаній</a:t>
            </a:r>
            <a:r>
              <a:rPr lang="ru-RU" sz="2000" dirty="0" smtClean="0"/>
              <a:t> США. </a:t>
            </a:r>
            <a:r>
              <a:rPr lang="ru-RU" sz="2000" dirty="0" err="1" smtClean="0"/>
              <a:t>Індустрія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розвинена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 </a:t>
            </a:r>
            <a:r>
              <a:rPr lang="ru-RU" sz="2000" dirty="0" smtClean="0"/>
              <a:t>Нью-Йорк</a:t>
            </a:r>
            <a:r>
              <a:rPr lang="ru-RU" sz="2000" dirty="0" smtClean="0"/>
              <a:t> та у </a:t>
            </a:r>
            <a:r>
              <a:rPr lang="ru-RU" sz="2000" dirty="0" err="1" smtClean="0"/>
              <a:t>штаті</a:t>
            </a:r>
            <a:r>
              <a:rPr lang="ru-RU" sz="2000" dirty="0" smtClean="0"/>
              <a:t> </a:t>
            </a:r>
            <a:r>
              <a:rPr lang="ru-RU" sz="2000" dirty="0" smtClean="0"/>
              <a:t>Флорида.</a:t>
            </a:r>
            <a:endParaRPr lang="uk-UA" sz="2000" dirty="0"/>
          </a:p>
        </p:txBody>
      </p:sp>
      <p:pic>
        <p:nvPicPr>
          <p:cNvPr id="1026" name="Picture 2" descr="http://www.zastavki.com/pictures/640x480/2012/World_USA_Hollywood___California___USA_008928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5904656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34682"/>
          </a:xfrm>
        </p:spPr>
        <p:txBody>
          <a:bodyPr anchor="ctr">
            <a:normAutofit/>
          </a:bodyPr>
          <a:lstStyle/>
          <a:p>
            <a:r>
              <a:rPr lang="uk-UA" sz="5400" dirty="0" smtClean="0"/>
              <a:t>Українці в </a:t>
            </a:r>
            <a:r>
              <a:rPr lang="uk-UA" sz="5400" dirty="0" err="1" smtClean="0"/>
              <a:t>Голлівуді</a:t>
            </a:r>
            <a:endParaRPr lang="uk-UA" sz="5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знаменитості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7" y="152382"/>
            <a:ext cx="8568953" cy="642671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уні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20608" cy="63904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24 (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19" y="260648"/>
            <a:ext cx="8424597" cy="631844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24 (4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19" y="188640"/>
            <a:ext cx="8616619" cy="646246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24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520608" cy="63904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24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20608" cy="63904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24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20608" cy="63904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06690"/>
          </a:xfrm>
        </p:spPr>
        <p:txBody>
          <a:bodyPr anchor="t">
            <a:normAutofit/>
          </a:bodyPr>
          <a:lstStyle/>
          <a:p>
            <a:r>
              <a:rPr lang="ru-RU" sz="2000" dirty="0" err="1" smtClean="0"/>
              <a:t>Нерідко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«</a:t>
            </a:r>
            <a:r>
              <a:rPr lang="ru-RU" sz="2000" dirty="0" err="1" smtClean="0"/>
              <a:t>американський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кінематограф</a:t>
            </a:r>
            <a:r>
              <a:rPr lang="ru-RU" sz="2000" dirty="0" smtClean="0"/>
              <a:t>» </a:t>
            </a:r>
            <a:r>
              <a:rPr lang="ru-RU" sz="2000" dirty="0" err="1" smtClean="0"/>
              <a:t>і</a:t>
            </a:r>
            <a:r>
              <a:rPr lang="ru-RU" sz="2000" dirty="0" smtClean="0"/>
              <a:t> «</a:t>
            </a:r>
            <a:r>
              <a:rPr lang="ru-RU" sz="2000" dirty="0" err="1" smtClean="0"/>
              <a:t>Голлівуд</a:t>
            </a:r>
            <a:r>
              <a:rPr lang="ru-RU" sz="2000" dirty="0" smtClean="0"/>
              <a:t>» </a:t>
            </a:r>
            <a:r>
              <a:rPr lang="ru-RU" sz="2000" dirty="0" err="1" smtClean="0"/>
              <a:t>об'єднують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невірно</a:t>
            </a:r>
            <a:r>
              <a:rPr lang="ru-RU" sz="2000" dirty="0" smtClean="0"/>
              <a:t>. </a:t>
            </a:r>
            <a:r>
              <a:rPr lang="ru-RU" sz="2000" dirty="0" err="1" smtClean="0"/>
              <a:t>Американське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кіноіндустрія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Голлівуду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добре </a:t>
            </a:r>
            <a:r>
              <a:rPr lang="ru-RU" sz="2000" dirty="0" err="1" smtClean="0"/>
              <a:t>розвинена</a:t>
            </a:r>
            <a:r>
              <a:rPr lang="ru-RU" sz="2000" dirty="0" smtClean="0"/>
              <a:t> </a:t>
            </a:r>
            <a:r>
              <a:rPr lang="ru-RU" sz="2000" dirty="0" smtClean="0"/>
              <a:t>система </a:t>
            </a:r>
            <a:r>
              <a:rPr lang="ru-RU" sz="2000" dirty="0" err="1" smtClean="0"/>
              <a:t>незалежного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. </a:t>
            </a:r>
            <a:r>
              <a:rPr lang="ru-RU" sz="2000" dirty="0" err="1" smtClean="0"/>
              <a:t>Незалежне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кіновиробництво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підтримується</a:t>
            </a:r>
            <a:r>
              <a:rPr lang="ru-RU" sz="2000" dirty="0" smtClean="0"/>
              <a:t> великими </a:t>
            </a:r>
            <a:r>
              <a:rPr lang="ru-RU" sz="2000" dirty="0" err="1" smtClean="0"/>
              <a:t>кінокомпаніями</a:t>
            </a:r>
            <a:r>
              <a:rPr lang="ru-RU" sz="2000" dirty="0" smtClean="0"/>
              <a:t>. З одного боку,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бюджети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другого боку — </a:t>
            </a:r>
            <a:r>
              <a:rPr lang="ru-RU" sz="2000" dirty="0" err="1" smtClean="0"/>
              <a:t>менший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режисерів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кінокомпанії</a:t>
            </a:r>
            <a:r>
              <a:rPr lang="ru-RU" sz="2000" dirty="0" smtClean="0"/>
              <a:t> в першу </a:t>
            </a:r>
            <a:r>
              <a:rPr lang="ru-RU" sz="2000" dirty="0" err="1" smtClean="0"/>
              <a:t>чергу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кінофільмів</a:t>
            </a:r>
            <a:r>
              <a:rPr lang="ru-RU" sz="2000" dirty="0" smtClean="0"/>
              <a:t> як </a:t>
            </a:r>
            <a:r>
              <a:rPr lang="ru-RU" sz="2000" dirty="0" err="1" smtClean="0"/>
              <a:t>комерційну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розбіжності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комерційними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продюсерів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фільму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режисера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закінчуються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фільму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сумно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Найпоширеніше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вимога</a:t>
            </a:r>
            <a:r>
              <a:rPr lang="ru-RU" sz="2000" dirty="0" smtClean="0"/>
              <a:t>: </a:t>
            </a:r>
            <a:r>
              <a:rPr lang="ru-RU" sz="2000" dirty="0" err="1" smtClean="0"/>
              <a:t>вирізання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певних</a:t>
            </a:r>
            <a:r>
              <a:rPr lang="ru-RU" sz="2000" dirty="0" smtClean="0"/>
              <a:t> сцен,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у </a:t>
            </a:r>
            <a:r>
              <a:rPr lang="ru-RU" sz="2000" dirty="0" err="1" smtClean="0"/>
              <a:t>кінопрокаті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 не одержав </a:t>
            </a:r>
            <a:r>
              <a:rPr lang="ru-RU" sz="2000" dirty="0" err="1" smtClean="0"/>
              <a:t>надто</a:t>
            </a:r>
            <a:r>
              <a:rPr lang="ru-RU" sz="2000" dirty="0" smtClean="0"/>
              <a:t> «</a:t>
            </a:r>
            <a:r>
              <a:rPr lang="ru-RU" sz="2000" dirty="0" err="1" smtClean="0"/>
              <a:t>дорослого</a:t>
            </a:r>
            <a:r>
              <a:rPr lang="ru-RU" sz="2000" dirty="0" smtClean="0"/>
              <a:t>» рейтингу.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повна</a:t>
            </a:r>
            <a:r>
              <a:rPr lang="ru-RU" sz="2000" dirty="0" smtClean="0"/>
              <a:t> (</a:t>
            </a:r>
            <a:r>
              <a:rPr lang="ru-RU" sz="2000" dirty="0" err="1" smtClean="0"/>
              <a:t>режисерська</a:t>
            </a:r>
            <a:r>
              <a:rPr lang="ru-RU" sz="2000" dirty="0" smtClean="0"/>
              <a:t>) </a:t>
            </a:r>
            <a:r>
              <a:rPr lang="ru-RU" sz="2000" dirty="0" err="1" smtClean="0"/>
              <a:t>версія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випускається</a:t>
            </a:r>
            <a:r>
              <a:rPr lang="ru-RU" sz="2000" dirty="0" smtClean="0"/>
              <a:t> на </a:t>
            </a:r>
            <a:r>
              <a:rPr lang="en-US" sz="2000" dirty="0" smtClean="0"/>
              <a:t>DVD </a:t>
            </a:r>
            <a:r>
              <a:rPr lang="ru-RU" sz="2000" dirty="0" err="1" smtClean="0"/>
              <a:t>окремим</a:t>
            </a:r>
            <a:r>
              <a:rPr lang="ru-RU" sz="2000" dirty="0" smtClean="0"/>
              <a:t> </a:t>
            </a:r>
            <a:r>
              <a:rPr lang="ru-RU" sz="2000" dirty="0" err="1" smtClean="0"/>
              <a:t>тиражем</a:t>
            </a:r>
            <a:r>
              <a:rPr lang="ru-RU" sz="2000" dirty="0" smtClean="0"/>
              <a:t>. </a:t>
            </a:r>
            <a:endParaRPr lang="uk-UA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ru-RU" sz="2400" dirty="0" err="1" smtClean="0"/>
              <a:t>Незалежне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 США </a:t>
            </a:r>
            <a:r>
              <a:rPr lang="ru-RU" sz="2400" dirty="0" err="1" smtClean="0"/>
              <a:t>різнорідно</a:t>
            </a:r>
            <a:r>
              <a:rPr lang="ru-RU" sz="2400" dirty="0" smtClean="0"/>
              <a:t>: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культовий</a:t>
            </a:r>
            <a:r>
              <a:rPr lang="ru-RU" sz="2400" dirty="0" smtClean="0"/>
              <a:t>  «</a:t>
            </a:r>
            <a:r>
              <a:rPr lang="ru-RU" sz="2400" dirty="0" err="1" smtClean="0"/>
              <a:t>Безтурботний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їздець</a:t>
            </a:r>
            <a:r>
              <a:rPr lang="ru-RU" sz="2400" dirty="0" smtClean="0"/>
              <a:t>».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експерименти</a:t>
            </a:r>
            <a:r>
              <a:rPr lang="ru-RU" sz="2400" dirty="0" smtClean="0"/>
              <a:t> </a:t>
            </a:r>
            <a:r>
              <a:rPr lang="ru-RU" sz="2400" dirty="0" err="1" smtClean="0"/>
              <a:t>Енді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Воргола</a:t>
            </a:r>
            <a:r>
              <a:rPr lang="ru-RU" sz="2400" dirty="0" smtClean="0"/>
              <a:t>, та </a:t>
            </a:r>
            <a:r>
              <a:rPr lang="ru-RU" sz="2400" dirty="0" err="1" smtClean="0"/>
              <a:t>треш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вузького</a:t>
            </a:r>
            <a:r>
              <a:rPr lang="ru-RU" sz="2400" dirty="0" smtClean="0"/>
              <a:t> кола </a:t>
            </a:r>
            <a:r>
              <a:rPr lang="ru-RU" sz="2400" dirty="0" err="1" smtClean="0"/>
              <a:t>глядачів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5362" name="Picture 2" descr="http://images.vogue.it/imgs/galleries/peole-are-talking-about/ossessione-del-giorno/012853/out15553991-410716_0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3168352" cy="4622069"/>
          </a:xfrm>
          <a:prstGeom prst="rect">
            <a:avLst/>
          </a:prstGeom>
          <a:noFill/>
        </p:spPr>
      </p:pic>
      <p:pic>
        <p:nvPicPr>
          <p:cNvPr id="15364" name="Picture 4" descr="http://hd.se/multimedia/dynamic/00600/Andy_Warhol_600277v53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331236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6322714"/>
          </a:xfrm>
        </p:spPr>
        <p:txBody>
          <a:bodyPr anchor="t"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голлівудського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До </a:t>
            </a:r>
            <a:r>
              <a:rPr lang="ru-RU" sz="2200" dirty="0" smtClean="0"/>
              <a:t>початку 20 </a:t>
            </a:r>
            <a:r>
              <a:rPr lang="ru-RU" sz="2200" dirty="0" err="1" smtClean="0"/>
              <a:t>століття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існувало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десятків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дрібних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кіностудій</a:t>
            </a:r>
            <a:r>
              <a:rPr lang="ru-RU" sz="2200" dirty="0" smtClean="0"/>
              <a:t>, </a:t>
            </a:r>
            <a:r>
              <a:rPr lang="ru-RU" sz="2200" dirty="0" err="1" smtClean="0"/>
              <a:t>переважно</a:t>
            </a:r>
            <a:r>
              <a:rPr lang="ru-RU" sz="2200" dirty="0" smtClean="0"/>
              <a:t> в Нью-Йорку. Дорога </a:t>
            </a:r>
            <a:r>
              <a:rPr lang="ru-RU" sz="2200" dirty="0" err="1" smtClean="0"/>
              <a:t>оренда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приміщень</a:t>
            </a:r>
            <a:r>
              <a:rPr lang="ru-RU" sz="2200" dirty="0" smtClean="0"/>
              <a:t>, </a:t>
            </a:r>
            <a:r>
              <a:rPr lang="ru-RU" sz="2200" dirty="0" err="1" smtClean="0"/>
              <a:t>постійні</a:t>
            </a:r>
            <a:r>
              <a:rPr lang="ru-RU" sz="2200" dirty="0" smtClean="0"/>
              <a:t> </a:t>
            </a:r>
            <a:r>
              <a:rPr lang="ru-RU" sz="2200" dirty="0" err="1" smtClean="0"/>
              <a:t>судові</a:t>
            </a:r>
            <a:r>
              <a:rPr lang="ru-RU" sz="2200" dirty="0" smtClean="0"/>
              <a:t> позови, велика </a:t>
            </a:r>
            <a:r>
              <a:rPr lang="ru-RU" sz="2200" dirty="0" err="1" smtClean="0"/>
              <a:t>кількість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похмурих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дощових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днів</a:t>
            </a:r>
            <a:r>
              <a:rPr lang="ru-RU" sz="2200" dirty="0" smtClean="0"/>
              <a:t> </a:t>
            </a:r>
            <a:r>
              <a:rPr lang="ru-RU" sz="2200" dirty="0" err="1" smtClean="0"/>
              <a:t>заважали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кіновиробництву</a:t>
            </a:r>
            <a:r>
              <a:rPr lang="ru-RU" sz="2200" dirty="0" smtClean="0"/>
              <a:t>. І </a:t>
            </a:r>
            <a:r>
              <a:rPr lang="ru-RU" sz="2200" dirty="0" err="1" smtClean="0"/>
              <a:t>висвітлення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павільйонах</a:t>
            </a:r>
            <a:r>
              <a:rPr lang="ru-RU" sz="2200" dirty="0" smtClean="0"/>
              <a:t> через слабо </a:t>
            </a:r>
            <a:r>
              <a:rPr lang="ru-RU" sz="2200" dirty="0" err="1" smtClean="0"/>
              <a:t>розвинених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освітлювальних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засобів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малої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світлочутливості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кіноплівки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безпосередньо</a:t>
            </a:r>
            <a:r>
              <a:rPr lang="ru-RU" sz="2200" dirty="0" smtClean="0"/>
              <a:t> залежало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сонячного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світла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hlinkClick r:id="rId2" tooltip="Голлівуд"/>
              </a:rPr>
              <a:t> </a:t>
            </a:r>
            <a:r>
              <a:rPr lang="ru-RU" sz="2200" dirty="0" err="1" smtClean="0"/>
              <a:t>Голлівуд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отримало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назву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величезного</a:t>
            </a:r>
            <a:r>
              <a:rPr lang="ru-RU" sz="2200" dirty="0" smtClean="0"/>
              <a:t> </a:t>
            </a:r>
            <a:r>
              <a:rPr lang="ru-RU" sz="2200" dirty="0" smtClean="0"/>
              <a:t>ранчо,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знаходилося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місці</a:t>
            </a:r>
            <a:r>
              <a:rPr lang="ru-RU" sz="2200" dirty="0" smtClean="0"/>
              <a:t> в </a:t>
            </a:r>
            <a:r>
              <a:rPr lang="ru-RU" sz="2200" dirty="0" err="1" smtClean="0"/>
              <a:t>кінці</a:t>
            </a:r>
            <a:r>
              <a:rPr lang="ru-RU" sz="2200" dirty="0" smtClean="0"/>
              <a:t> </a:t>
            </a:r>
            <a:r>
              <a:rPr lang="ru-RU" sz="2200" dirty="0" smtClean="0"/>
              <a:t>19 </a:t>
            </a:r>
            <a:r>
              <a:rPr lang="ru-RU" sz="2200" dirty="0" err="1" smtClean="0"/>
              <a:t>століття</a:t>
            </a:r>
            <a:r>
              <a:rPr lang="ru-RU" sz="2200" dirty="0" smtClean="0"/>
              <a:t>, </a:t>
            </a:r>
            <a:r>
              <a:rPr lang="ru-RU" sz="2200" dirty="0" err="1" smtClean="0"/>
              <a:t>розташована</a:t>
            </a:r>
            <a:r>
              <a:rPr lang="ru-RU" sz="2200" dirty="0" smtClean="0"/>
              <a:t> в </a:t>
            </a:r>
            <a:r>
              <a:rPr lang="ru-RU" sz="2200" dirty="0" err="1" smtClean="0"/>
              <a:t>околицях</a:t>
            </a:r>
            <a:r>
              <a:rPr lang="ru-RU" sz="2200" dirty="0" smtClean="0"/>
              <a:t> глухого </a:t>
            </a:r>
            <a:r>
              <a:rPr lang="ru-RU" sz="2200" dirty="0" smtClean="0"/>
              <a:t>Лос-Анджелеса, </a:t>
            </a:r>
            <a:r>
              <a:rPr lang="ru-RU" sz="2200" dirty="0" err="1" smtClean="0"/>
              <a:t>володіла</a:t>
            </a:r>
            <a:r>
              <a:rPr lang="ru-RU" sz="2200" dirty="0" smtClean="0"/>
              <a:t> </a:t>
            </a:r>
            <a:r>
              <a:rPr lang="ru-RU" sz="2200" dirty="0" err="1" smtClean="0"/>
              <a:t>винятковими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кліматичними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географічними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особливостями</a:t>
            </a:r>
            <a:r>
              <a:rPr lang="ru-RU" sz="2200" dirty="0" smtClean="0"/>
              <a:t>: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300 </a:t>
            </a:r>
            <a:r>
              <a:rPr lang="ru-RU" sz="2200" dirty="0" err="1" smtClean="0"/>
              <a:t>сонячних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днів</a:t>
            </a:r>
            <a:r>
              <a:rPr lang="ru-RU" sz="2200" dirty="0" smtClean="0"/>
              <a:t> у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, </a:t>
            </a:r>
            <a:r>
              <a:rPr lang="ru-RU" sz="2200" dirty="0" err="1" smtClean="0"/>
              <a:t>поблизу</a:t>
            </a:r>
            <a:r>
              <a:rPr lang="ru-RU" sz="2200" dirty="0" smtClean="0"/>
              <a:t> </a:t>
            </a:r>
            <a:r>
              <a:rPr lang="ru-RU" sz="2200" dirty="0" err="1" smtClean="0"/>
              <a:t>гірські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масиви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величезні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простори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прерій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тихоокеанське</a:t>
            </a:r>
            <a:r>
              <a:rPr lang="ru-RU" sz="2200" dirty="0" smtClean="0"/>
              <a:t> </a:t>
            </a:r>
            <a:r>
              <a:rPr lang="ru-RU" sz="2200" dirty="0" err="1" smtClean="0"/>
              <a:t>узбережжя</a:t>
            </a:r>
            <a:r>
              <a:rPr lang="ru-RU" sz="2200" dirty="0" smtClean="0"/>
              <a:t>. </a:t>
            </a:r>
            <a:r>
              <a:rPr lang="ru-RU" sz="2200" dirty="0" err="1" smtClean="0"/>
              <a:t>Місто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боком могло </a:t>
            </a:r>
            <a:r>
              <a:rPr lang="ru-RU" sz="2200" dirty="0" err="1" smtClean="0"/>
              <a:t>поставляти</a:t>
            </a:r>
            <a:r>
              <a:rPr lang="ru-RU" sz="2200" dirty="0" smtClean="0"/>
              <a:t> </a:t>
            </a:r>
            <a:r>
              <a:rPr lang="ru-RU" sz="2200" dirty="0" err="1" smtClean="0"/>
              <a:t>будівельні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матеріали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робочі</a:t>
            </a:r>
            <a:r>
              <a:rPr lang="ru-RU" sz="2200" dirty="0" smtClean="0"/>
              <a:t> </a:t>
            </a:r>
            <a:r>
              <a:rPr lang="ru-RU" sz="2200" dirty="0" err="1" smtClean="0"/>
              <a:t>ресурси</a:t>
            </a:r>
            <a:r>
              <a:rPr lang="ru-RU" sz="2200" dirty="0" smtClean="0"/>
              <a:t>, а </a:t>
            </a:r>
            <a:r>
              <a:rPr lang="ru-RU" sz="2200" dirty="0" err="1" smtClean="0"/>
              <a:t>з</a:t>
            </a:r>
            <a:r>
              <a:rPr lang="ru-RU" sz="2200" dirty="0" smtClean="0"/>
              <a:t> часом стати центром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виробництва</a:t>
            </a:r>
            <a:r>
              <a:rPr lang="ru-RU" sz="2200" dirty="0" smtClean="0"/>
              <a:t> </a:t>
            </a:r>
            <a:r>
              <a:rPr lang="ru-RU" sz="2200" dirty="0" err="1" smtClean="0"/>
              <a:t>кіноустаткування</a:t>
            </a:r>
            <a:r>
              <a:rPr lang="ru-RU" sz="2200" dirty="0" smtClean="0"/>
              <a:t> </a:t>
            </a:r>
            <a:r>
              <a:rPr lang="ru-RU" sz="2200" dirty="0" err="1" smtClean="0"/>
              <a:t>і</a:t>
            </a:r>
            <a:r>
              <a:rPr lang="ru-RU" sz="2200" dirty="0" smtClean="0"/>
              <a:t> </a:t>
            </a:r>
            <a:r>
              <a:rPr lang="ru-RU" sz="2200" dirty="0" err="1" smtClean="0"/>
              <a:t>кіноматеріалів</a:t>
            </a:r>
            <a:r>
              <a:rPr lang="ru-RU" sz="2200" dirty="0" smtClean="0"/>
              <a:t> (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відбулося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подальшому</a:t>
            </a:r>
            <a:r>
              <a:rPr lang="ru-RU" sz="2200" dirty="0" smtClean="0"/>
              <a:t>).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6178698"/>
          </a:xfrm>
        </p:spPr>
        <p:txBody>
          <a:bodyPr anchor="t">
            <a:normAutofit/>
          </a:bodyPr>
          <a:lstStyle/>
          <a:p>
            <a:r>
              <a:rPr lang="ru-RU" sz="1800" dirty="0" err="1" smtClean="0"/>
              <a:t>Чуйно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реагувала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політичні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компанія</a:t>
            </a:r>
            <a:r>
              <a:rPr lang="ru-RU" sz="1800" dirty="0" smtClean="0"/>
              <a:t> </a:t>
            </a:r>
            <a:r>
              <a:rPr lang="ru-RU" sz="1800" dirty="0" smtClean="0"/>
              <a:t> «</a:t>
            </a:r>
            <a:r>
              <a:rPr lang="ru-RU" sz="1800" dirty="0" err="1" smtClean="0"/>
              <a:t>Вайтограф</a:t>
            </a:r>
            <a:r>
              <a:rPr lang="ru-RU" sz="1800" dirty="0" smtClean="0"/>
              <a:t>». У </a:t>
            </a:r>
            <a:r>
              <a:rPr lang="ru-RU" sz="1800" dirty="0" err="1" smtClean="0"/>
              <a:t>берегів</a:t>
            </a:r>
            <a:r>
              <a:rPr lang="ru-RU" sz="1800" dirty="0" smtClean="0"/>
              <a:t> Гавани в 1898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подія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послужила приводом для початку </a:t>
            </a:r>
            <a:r>
              <a:rPr lang="ru-RU" sz="1800" dirty="0" err="1" smtClean="0"/>
              <a:t>американо-іспанської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війни</a:t>
            </a:r>
            <a:r>
              <a:rPr lang="ru-RU" sz="1800" dirty="0" smtClean="0"/>
              <a:t>. За </a:t>
            </a:r>
            <a:r>
              <a:rPr lang="ru-RU" sz="1800" dirty="0" err="1" smtClean="0"/>
              <a:t>загадкових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обставин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підірваний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американський</a:t>
            </a:r>
            <a:r>
              <a:rPr lang="ru-RU" sz="1800" dirty="0" smtClean="0"/>
              <a:t> крейсер «Мен». У перший же день </a:t>
            </a:r>
            <a:r>
              <a:rPr lang="ru-RU" sz="1800" dirty="0" err="1" smtClean="0"/>
              <a:t>конфлікту</a:t>
            </a:r>
            <a:r>
              <a:rPr lang="ru-RU" sz="1800" dirty="0" smtClean="0"/>
              <a:t> С. </a:t>
            </a:r>
            <a:r>
              <a:rPr lang="ru-RU" sz="1800" dirty="0" err="1" smtClean="0"/>
              <a:t>Блектон</a:t>
            </a:r>
            <a:r>
              <a:rPr lang="ru-RU" sz="1800" dirty="0" smtClean="0"/>
              <a:t> </a:t>
            </a:r>
            <a:r>
              <a:rPr lang="ru-RU" sz="1800" dirty="0" err="1" smtClean="0"/>
              <a:t>зняв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випустив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назвою</a:t>
            </a:r>
            <a:r>
              <a:rPr lang="ru-RU" sz="1800" dirty="0" smtClean="0"/>
              <a:t> «</a:t>
            </a:r>
            <a:r>
              <a:rPr lang="ru-RU" sz="1800" dirty="0" err="1" smtClean="0"/>
              <a:t>Іспанський</a:t>
            </a:r>
            <a:r>
              <a:rPr lang="ru-RU" sz="1800" dirty="0" smtClean="0"/>
              <a:t> прапор </a:t>
            </a:r>
            <a:r>
              <a:rPr lang="ru-RU" sz="1800" dirty="0" err="1" smtClean="0"/>
              <a:t>зірваний</a:t>
            </a:r>
            <a:r>
              <a:rPr lang="ru-RU" sz="1800" dirty="0" smtClean="0"/>
              <a:t>». </a:t>
            </a:r>
            <a:r>
              <a:rPr lang="ru-RU" sz="1800" dirty="0" err="1" smtClean="0"/>
              <a:t>Сотні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копій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фільму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великим </a:t>
            </a:r>
            <a:r>
              <a:rPr lang="ru-RU" sz="1800" dirty="0" err="1" smtClean="0"/>
              <a:t>успіхом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розійшлися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</a:t>
            </a:r>
            <a:r>
              <a:rPr lang="ru-RU" sz="1800" dirty="0" err="1" smtClean="0"/>
              <a:t>декількох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днів</a:t>
            </a:r>
            <a:r>
              <a:rPr lang="ru-RU" sz="1800" dirty="0" smtClean="0"/>
              <a:t>. Таким чином,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на самому </a:t>
            </a:r>
            <a:r>
              <a:rPr lang="ru-RU" sz="1800" dirty="0" err="1" smtClean="0"/>
              <a:t>ранньому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етапі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кінематограф</a:t>
            </a:r>
            <a:r>
              <a:rPr lang="ru-RU" sz="1800" dirty="0" smtClean="0"/>
              <a:t> США </a:t>
            </a:r>
            <a:r>
              <a:rPr lang="ru-RU" sz="1800" dirty="0" err="1" smtClean="0"/>
              <a:t>відкрито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виявляв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ставлення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політичних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uk-UA" sz="1800" dirty="0"/>
          </a:p>
        </p:txBody>
      </p:sp>
      <p:pic>
        <p:nvPicPr>
          <p:cNvPr id="3" name="Рисунок 2" descr="vitagraphstud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21051"/>
            <a:ext cx="5400600" cy="403694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352928" cy="6250706"/>
          </a:xfrm>
        </p:spPr>
        <p:txBody>
          <a:bodyPr anchor="t">
            <a:normAutofit/>
          </a:bodyPr>
          <a:lstStyle/>
          <a:p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забудову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діставалися</a:t>
            </a:r>
            <a:r>
              <a:rPr lang="ru-RU" sz="2000" dirty="0" smtClean="0"/>
              <a:t> практично задарма,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Голівуді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будівельний</a:t>
            </a:r>
            <a:r>
              <a:rPr lang="ru-RU" sz="2000" dirty="0" smtClean="0"/>
              <a:t> бум. У </a:t>
            </a:r>
            <a:r>
              <a:rPr lang="ru-RU" sz="2000" dirty="0" smtClean="0"/>
              <a:t>1907</a:t>
            </a:r>
            <a:r>
              <a:rPr lang="ru-RU" sz="2000" dirty="0" smtClean="0"/>
              <a:t> </a:t>
            </a:r>
            <a:r>
              <a:rPr lang="ru-RU" sz="2000" dirty="0" err="1" smtClean="0"/>
              <a:t>кіновиробництво</a:t>
            </a:r>
            <a:r>
              <a:rPr lang="ru-RU" sz="2000" dirty="0" smtClean="0"/>
              <a:t> 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Лос-Анджелесі</a:t>
            </a:r>
            <a:r>
              <a:rPr lang="ru-RU" sz="2000" dirty="0" smtClean="0"/>
              <a:t>. У </a:t>
            </a:r>
            <a:r>
              <a:rPr lang="ru-RU" sz="2000" dirty="0" smtClean="0"/>
              <a:t>1913</a:t>
            </a:r>
            <a:r>
              <a:rPr lang="ru-RU" sz="2000" dirty="0" smtClean="0"/>
              <a:t> — в </a:t>
            </a:r>
            <a:r>
              <a:rPr lang="ru-RU" sz="2000" dirty="0" err="1" smtClean="0"/>
              <a:t>Голлівуді</a:t>
            </a:r>
            <a:r>
              <a:rPr lang="ru-RU" sz="2000" dirty="0" smtClean="0"/>
              <a:t>. Перший </a:t>
            </a:r>
            <a:r>
              <a:rPr lang="ru-RU" sz="2000" dirty="0" err="1" smtClean="0"/>
              <a:t>фільм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Голлівуду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 </a:t>
            </a:r>
            <a:r>
              <a:rPr lang="ru-RU" sz="2000" dirty="0" smtClean="0"/>
              <a:t>вестерном</a:t>
            </a:r>
            <a:r>
              <a:rPr lang="ru-RU" sz="2000" dirty="0" smtClean="0"/>
              <a:t> </a:t>
            </a:r>
            <a:r>
              <a:rPr lang="ru-RU" sz="2000" dirty="0" err="1" smtClean="0"/>
              <a:t>Сесіла</a:t>
            </a:r>
            <a:r>
              <a:rPr lang="ru-RU" sz="2000" dirty="0" smtClean="0"/>
              <a:t> Б. де </a:t>
            </a:r>
            <a:r>
              <a:rPr lang="ru-RU" sz="2000" dirty="0" err="1" smtClean="0"/>
              <a:t>Мілля</a:t>
            </a:r>
            <a:r>
              <a:rPr lang="ru-RU" sz="2000" dirty="0" smtClean="0"/>
              <a:t> «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індіанки</a:t>
            </a:r>
            <a:r>
              <a:rPr lang="ru-RU" sz="2000" dirty="0" smtClean="0"/>
              <a:t>»</a:t>
            </a:r>
            <a:endParaRPr lang="uk-UA" sz="2000" dirty="0"/>
          </a:p>
        </p:txBody>
      </p:sp>
      <p:pic>
        <p:nvPicPr>
          <p:cNvPr id="3" name="The Squaw Man 1931 (Preview Cli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997460"/>
            <a:ext cx="6480720" cy="486054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38338"/>
          </a:xfrm>
        </p:spPr>
        <p:txBody>
          <a:bodyPr anchor="t">
            <a:normAutofit fontScale="90000"/>
          </a:bodyPr>
          <a:lstStyle/>
          <a:p>
            <a:r>
              <a:rPr lang="ru-RU" sz="2000" dirty="0" smtClean="0"/>
              <a:t>До </a:t>
            </a:r>
            <a:r>
              <a:rPr lang="ru-RU" sz="2000" dirty="0" smtClean="0"/>
              <a:t>1920,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зростанню</a:t>
            </a:r>
            <a:r>
              <a:rPr lang="ru-RU" sz="2000" dirty="0" smtClean="0"/>
              <a:t> низки великих </a:t>
            </a:r>
            <a:r>
              <a:rPr lang="ru-RU" sz="2000" dirty="0" err="1" smtClean="0"/>
              <a:t>студій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кінозірок</a:t>
            </a:r>
            <a:r>
              <a:rPr lang="ru-RU" sz="2000" dirty="0" smtClean="0"/>
              <a:t>, тут </a:t>
            </a:r>
            <a:r>
              <a:rPr lang="ru-RU" sz="2000" dirty="0" err="1" smtClean="0"/>
              <a:t>знімалося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800 </a:t>
            </a:r>
            <a:r>
              <a:rPr lang="ru-RU" sz="2000" dirty="0" err="1" smtClean="0"/>
              <a:t>фільмів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щорічно</a:t>
            </a:r>
            <a:r>
              <a:rPr lang="ru-RU" sz="2000" dirty="0" smtClean="0"/>
              <a:t>, а сама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стала </a:t>
            </a:r>
            <a:r>
              <a:rPr lang="ru-RU" sz="2000" dirty="0" smtClean="0"/>
              <a:t>символом </a:t>
            </a:r>
            <a:r>
              <a:rPr lang="ru-RU" sz="2000" dirty="0" err="1" smtClean="0"/>
              <a:t>розкоші</a:t>
            </a:r>
            <a:r>
              <a:rPr lang="ru-RU" sz="2000" dirty="0" smtClean="0"/>
              <a:t>, </a:t>
            </a:r>
            <a:r>
              <a:rPr lang="ru-RU" sz="2000" dirty="0" err="1" smtClean="0"/>
              <a:t>солодкого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ілюзорної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якихось</a:t>
            </a:r>
            <a:r>
              <a:rPr lang="ru-RU" sz="2000" dirty="0" smtClean="0"/>
              <a:t> 15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скромне</a:t>
            </a:r>
            <a:r>
              <a:rPr lang="ru-RU" sz="2000" dirty="0" smtClean="0"/>
              <a:t> село </a:t>
            </a:r>
            <a:r>
              <a:rPr lang="ru-RU" sz="2000" dirty="0" err="1" smtClean="0"/>
              <a:t>перетворилася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столицю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кіноіндустрії</a:t>
            </a:r>
            <a:r>
              <a:rPr lang="ru-RU" sz="2000" dirty="0" smtClean="0"/>
              <a:t> Америки,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зосередилося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90% </a:t>
            </a:r>
            <a:r>
              <a:rPr lang="ru-RU" sz="2000" dirty="0" err="1" smtClean="0"/>
              <a:t>американських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кіностудій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uk-UA" sz="2000" dirty="0"/>
          </a:p>
        </p:txBody>
      </p:sp>
      <p:pic>
        <p:nvPicPr>
          <p:cNvPr id="17410" name="Picture 2" descr="http://img37.imageshack.us/img37/5100/4034648552d6e2f9f139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083381" cy="3240360"/>
          </a:xfrm>
          <a:prstGeom prst="rect">
            <a:avLst/>
          </a:prstGeom>
          <a:noFill/>
        </p:spPr>
      </p:pic>
      <p:pic>
        <p:nvPicPr>
          <p:cNvPr id="17412" name="Picture 4" descr="http://ic.pics.livejournal.com/vp19/11600353/1487873/148787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734771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1786210"/>
          </a:xfrm>
        </p:spPr>
        <p:txBody>
          <a:bodyPr anchor="t">
            <a:normAutofit fontScale="90000"/>
          </a:bodyPr>
          <a:lstStyle/>
          <a:p>
            <a:r>
              <a:rPr lang="ru-RU" sz="2000" dirty="0" err="1" smtClean="0"/>
              <a:t>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американського</a:t>
            </a:r>
            <a:r>
              <a:rPr lang="ru-RU" sz="2000" dirty="0" smtClean="0"/>
              <a:t> </a:t>
            </a:r>
            <a:r>
              <a:rPr lang="ru-RU" sz="2000" dirty="0" err="1" smtClean="0"/>
              <a:t>кінематографа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найпопулярнішого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сьогоднішній</a:t>
            </a:r>
            <a:r>
              <a:rPr lang="ru-RU" sz="2000" dirty="0" smtClean="0"/>
              <a:t> день, 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в 1892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коли </a:t>
            </a:r>
            <a:r>
              <a:rPr lang="ru-RU" sz="2000" dirty="0" smtClean="0"/>
              <a:t>Томас </a:t>
            </a:r>
            <a:r>
              <a:rPr lang="ru-RU" sz="2000" dirty="0" err="1" smtClean="0"/>
              <a:t>Едісон</a:t>
            </a:r>
            <a:r>
              <a:rPr lang="ru-RU" sz="2000" dirty="0" smtClean="0"/>
              <a:t> </a:t>
            </a:r>
            <a:r>
              <a:rPr lang="ru-RU" sz="2000" dirty="0" err="1" smtClean="0"/>
              <a:t>сконструював</a:t>
            </a:r>
            <a:r>
              <a:rPr lang="ru-RU" sz="2000" dirty="0" smtClean="0"/>
              <a:t> </a:t>
            </a:r>
            <a:r>
              <a:rPr lang="ru-RU" sz="2000" dirty="0" err="1" smtClean="0"/>
              <a:t>кінескоп</a:t>
            </a:r>
            <a:r>
              <a:rPr lang="ru-RU" sz="2000" dirty="0" smtClean="0"/>
              <a:t>. </a:t>
            </a:r>
            <a:r>
              <a:rPr lang="ru-RU" sz="2000" dirty="0" smtClean="0"/>
              <a:t>Перший </a:t>
            </a:r>
            <a:r>
              <a:rPr lang="ru-RU" sz="2000" dirty="0" err="1" smtClean="0"/>
              <a:t>публічний</a:t>
            </a:r>
            <a:r>
              <a:rPr lang="ru-RU" sz="2000" dirty="0" smtClean="0"/>
              <a:t> сеанс </a:t>
            </a:r>
            <a:r>
              <a:rPr lang="ru-RU" sz="2000" dirty="0" err="1" smtClean="0"/>
              <a:t>відбувся</a:t>
            </a:r>
            <a:r>
              <a:rPr lang="ru-RU" sz="2000" dirty="0" smtClean="0"/>
              <a:t> в </a:t>
            </a:r>
            <a:r>
              <a:rPr lang="ru-RU" sz="2000" dirty="0" smtClean="0"/>
              <a:t>Нью-Йорку</a:t>
            </a:r>
            <a:r>
              <a:rPr lang="ru-RU" sz="2000" dirty="0" smtClean="0"/>
              <a:t> в </a:t>
            </a:r>
            <a:r>
              <a:rPr lang="ru-RU" sz="2000" dirty="0" err="1" smtClean="0"/>
              <a:t>мюзик-холі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Байела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Костера. Сеанс </a:t>
            </a:r>
            <a:r>
              <a:rPr lang="ru-RU" sz="2000" dirty="0" err="1" smtClean="0"/>
              <a:t>складався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невеликих </a:t>
            </a:r>
            <a:r>
              <a:rPr lang="ru-RU" sz="2000" dirty="0" err="1" smtClean="0"/>
              <a:t>гумористичних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танцювальних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номерів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1506" name="Picture 2" descr="http://www.wpclipart.com/famous/inventors/Edison_Tho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672408" cy="4847084"/>
          </a:xfrm>
          <a:prstGeom prst="rect">
            <a:avLst/>
          </a:prstGeom>
          <a:noFill/>
        </p:spPr>
      </p:pic>
      <p:pic>
        <p:nvPicPr>
          <p:cNvPr id="21508" name="Picture 4" descr="http://news.o.pl/wp-content/i/2012/01/nakrec-sie-projektornia-g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600450" cy="4841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128</Words>
  <Application>Microsoft Office PowerPoint</Application>
  <PresentationFormat>Экран (4:3)</PresentationFormat>
  <Paragraphs>19</Paragraphs>
  <Slides>27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Кінематограф США</vt:lpstr>
      <vt:lpstr>Кінематограф США — цим терміном позначають кіноіндустрію США, найбільшу у світі, і зосереджену, головним чином, в околицях містечка Голлівуд (поблизу Лос-Анджелеса, штат Каліфорнія), в якому знаходяться офіси та знімальні павільйони найбільших кінокомпаній США. Індустрія кіно також добре розвинена у місті Нью-Йорк та у штаті Флорида.</vt:lpstr>
      <vt:lpstr>Нерідко поняття «американський кінематограф» і «Голлівуд» об'єднують, але це невірно. Американське кіно це не тільки величезна кіноіндустрія Голлівуду, але і добре розвинена система незалежного кіно. Незалежне кіновиробництво не підтримується великими кінокомпаніями. З одного боку, це означає менші бюджети, з другого боку — менший тиск на режисерів. Великі кінокомпанії в першу чергу організують виробництво кінофільмів як комерційну діяльність, тому розбіжності між комерційними інтересами продюсерів фільму й інтересами режисера іноді закінчуються для фільму сумно. Найпоширеніше вимога: вирізання певних сцен, щоб у кінопрокаті фільм не одержав надто «дорослого» рейтингу. Іноді повна (режисерська) версія випускається на DVD окремим тиражем. </vt:lpstr>
      <vt:lpstr>Незалежне кіно США різнорідно: це і культовий  «Безтурботний їздець». і творчі експерименти Енді Воргола, та треш для вузького кола глядачів.</vt:lpstr>
      <vt:lpstr>Історія голлівудського кіно  До початку 20 століття існувало кілька десятків дрібних кіностудій, переважно в Нью-Йорку. Дорога оренда приміщень, постійні судові позови, велика кількість похмурих і дощових днів заважали кіновиробництву. І висвітлення в павільйонах через слабо розвинених освітлювальних засобів і малої світлочутливості кіноплівки безпосередньо залежало від сонячного світла.   Голлівуд, що отримало назву від величезного ранчо, що знаходилося на його місці в кінці 19 століття, розташована в околицях глухого Лос-Анджелеса, володіла винятковими кліматичними та географічними особливостями: більше 300 сонячних днів у році, поблизу гірські масиви величезні простори прерій і тихоокеанське узбережжя. Місто під боком могло поставляти будівельні матеріали і робочі ресурси, а з часом стати центром з виробництва кіноустаткування і кіноматеріалів (що і відбулося в подальшому).      </vt:lpstr>
      <vt:lpstr>Чуйно реагувала на політичні події компанія  «Вайтограф». У берегів Гавани в 1898 році відбулася подія, що послужила приводом для початку американо-іспанської війни. За загадкових обставин був підірваний американський крейсер «Мен». У перший же день конфлікту С. Блектон зняв і випустив фільм під назвою «Іспанський прапор зірваний». Сотні копій фільму з великим успіхом розійшлися протягом декількох днів. Таким чином, вже на самому ранньому етапі свого розвитку кінематограф США відкрито виявляв своє ставлення до політичних подій. </vt:lpstr>
      <vt:lpstr>Землі під забудову діставалися практично задарма, і в Голівуді почався небачений будівельний бум. У 1907 кіновиробництво почалося в Лос-Анджелесі. У 1913 — в Голлівуді. Перший фільм, з якого почалася історія Голлівуду був вестерном Сесіла Б. де Мілля «Чоловік індіанки»</vt:lpstr>
      <vt:lpstr>До 1920, завдяки швидкому зростанню низки великих студій і виникненню системи кінозірок, тут знімалося близько 800 фільмів щорічно, а сама назва стала символом розкоші, солодкого життя та ілюзорної магії кіно.  Протягом якихось 15 років скромне село перетворилася на столицю кіноіндустрії Америки, оскільки в ньому зосередилося близько 90% американських кіностудій. </vt:lpstr>
      <vt:lpstr>Становлення американського кінематографа, найпопулярнішого на сьогоднішній день, почалося в 1892 році, коли Томас Едісон сконструював кінескоп. Перший публічний сеанс відбувся в Нью-Йорку в мюзик-холі Байела і Костера. Сеанс складався з невеликих гумористичних і танцювальних номерів.</vt:lpstr>
      <vt:lpstr>Через 9 років з'явилися  «Нікелодеони» — вид дешевих кінотеатрів у США початку 20 століття, вхід до яких коштував 5 центів. З кожним роком кількість театрів збільшувалася, і до 1908 року їх було вже більше трьох тисяч. Звичайно ж, нова розвага користувалася великим успіхом у глядачів. Загострення конкуренції приводило до краху дрібнішіх студій.</vt:lpstr>
      <vt:lpstr>Стали з'являтися великі об'єднання — так звані кінотрести. Ті у свою чергу стали об'єднуватися з прокатними фірмами. Наприклад:   В 1912 «Парамаунт» (назва з 1927)   </vt:lpstr>
      <vt:lpstr>В 1919  «Юнайтед Артістс» (Мері Пікфорд, Дуглас Фербенкс, Чарлі Чаплін та Девід Гріффіт) </vt:lpstr>
      <vt:lpstr>В 1924  «Метро-Голден-Маєр» </vt:lpstr>
      <vt:lpstr>В 1925  «Ворнер бразерс» </vt:lpstr>
      <vt:lpstr>Сучасний період у голлівудському кіно розпочався в кінці 1960-х років з розвалом студійної системи. Інтерес до традиційних, шаблонним студійним фільмів за участю зірок неухильно падав, і багато хто навіть великі кіностудії були поставлені на межу розорення. Студійні боси дивувалися про те, яке кіно хоче бачити глядач, і почалися експерименти.  Серед молодих режисерів, яким був даний шанс продемонструвати свої здібності, виявилися Джордж Лукас, Стівен Спілберг, Мартін Скорсезе, Френсіс Форд Коппола, Брайан де Пальма.</vt:lpstr>
      <vt:lpstr>І саме ця група режисерів сформувала сучасний кінематограф в тому вигляді, в якому він увійшов в ХХІ століття. Їхні фільми в кінці 1960-х і на початку 1970-х мали величезний успіх, саме через них виникло слово  «блокбастер». Керівники великих студій стали довіряти молодим режисерам, запрошувати їх для зйомок стало модно, тим більше що вони, вийшовши з кіношкіл і маленьких студій, вміли укладатися в дуже невеликі бюджети. Потужна хвиля нового, незвичайного, відвертого кіно 1970-х захопила глядачів і в голлівудському кіно почалася нова епоха.   Голлівудський кінематограф виступає ідеологічним знаряддям, таким собі символом сучасної Америки і засобом формування іміджу цієї держави на світовій арені.</vt:lpstr>
      <vt:lpstr>Інститут зірок  Інститут зірок у голлівудському кіно почав виникати ще приблизно в 1920-х роках, сформувався протягом 1930-х і досягнув розквіту в 1940-х та 1950-х. Зірки здавалися глядачам небожителями, майбутніх зірок спеціально готували на курсах при кіностудіях. Величезна піар-індустрія при великих кіностудіях спеціально працювала над створенням і підтримкою іміджу зірок. Жовта преса пильно стежила за кожним кроком зірок, розповідаючи про всі події в їх життя і про ексцентричних витівки самих зірок, які таким чином перевіряли межі своєї популярності. Лише в 1970-х роках, з крахом студійної системи та зародженням сучасного голлівудського кінематографа, інтерес до зірок почав набувати інший відтінок: зірки стали ближче, вони вже не здавалися недосяжними. З другого боку, зірки ставали набагато самостійнішими і, врешті-решт, до 1980-м років повністю звільнилися від контролю кіностудій і стали самі формувати свій імідж і навіть самі вибирати репертуар фільмів, в яких вони будуть грати.     </vt:lpstr>
      <vt:lpstr>А до1990-х років самостійність зірок досягла такого масштабу, що не було перебільшенням сказати, що багато в чому вони самі диктують стиль і напрям розвитку кінематографа, вибираючи ті чи інші фільми, поява у яких відразу приносить фільмів популярність і високі касові збори. Таким чином ситуація кардинально змінилася в порівнянні з 1940-ми роками: кіностудії лише пропонують матеріал для зірок, а зірки, гонорари яких досягли позахмарних вершин, вибираючи той чи інший фільм для зйомки, як раз і задають цим напрям розвитку цілих жанрів.</vt:lpstr>
      <vt:lpstr>Слайд 19</vt:lpstr>
      <vt:lpstr>Українці в Голлівуді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Кіноматограф США</dc:title>
  <dc:creator>lenovo</dc:creator>
  <cp:lastModifiedBy>lenovo</cp:lastModifiedBy>
  <cp:revision>11</cp:revision>
  <dcterms:created xsi:type="dcterms:W3CDTF">2014-05-07T20:25:29Z</dcterms:created>
  <dcterms:modified xsi:type="dcterms:W3CDTF">2014-05-07T22:16:55Z</dcterms:modified>
</cp:coreProperties>
</file>