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2" r:id="rId3"/>
    <p:sldId id="257" r:id="rId4"/>
    <p:sldId id="258" r:id="rId5"/>
    <p:sldId id="259" r:id="rId6"/>
    <p:sldId id="261" r:id="rId7"/>
    <p:sldId id="266" r:id="rId8"/>
    <p:sldId id="265" r:id="rId9"/>
    <p:sldId id="264" r:id="rId10"/>
    <p:sldId id="263" r:id="rId11"/>
    <p:sldId id="271" r:id="rId12"/>
    <p:sldId id="270" r:id="rId13"/>
    <p:sldId id="269" r:id="rId14"/>
    <p:sldId id="268" r:id="rId15"/>
    <p:sldId id="273" r:id="rId16"/>
    <p:sldId id="276" r:id="rId17"/>
    <p:sldId id="275" r:id="rId18"/>
    <p:sldId id="274" r:id="rId19"/>
    <p:sldId id="272" r:id="rId20"/>
    <p:sldId id="280" r:id="rId21"/>
    <p:sldId id="279" r:id="rId22"/>
    <p:sldId id="277" r:id="rId23"/>
    <p:sldId id="278" r:id="rId24"/>
    <p:sldId id="281" r:id="rId25"/>
    <p:sldId id="287" r:id="rId26"/>
    <p:sldId id="288" r:id="rId27"/>
    <p:sldId id="286" r:id="rId28"/>
    <p:sldId id="260" r:id="rId29"/>
    <p:sldId id="267" r:id="rId30"/>
    <p:sldId id="28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C8BD8-CCD8-4A59-9EA8-70EB490963B9}" type="datetimeFigureOut">
              <a:rPr lang="ru-RU" smtClean="0"/>
              <a:pPr/>
              <a:t>06.02.2012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EA2FA-093F-4D68-9330-090E9BC47FF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DEA2FA-093F-4D68-9330-090E9BC47FF4}" type="slidenum">
              <a:rPr lang="ru-RU" smtClean="0"/>
              <a:pPr/>
              <a:t>10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AFD3D1-2BF3-4314-9843-79E3C1CF7F53}" type="datetimeFigureOut">
              <a:rPr lang="ru-RU" smtClean="0"/>
              <a:pPr/>
              <a:t>06.02.2012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D3A0CCC-F8B4-4ADD-8B58-4170BCED4CD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FD3D1-2BF3-4314-9843-79E3C1CF7F53}" type="datetimeFigureOut">
              <a:rPr lang="ru-RU" smtClean="0"/>
              <a:pPr/>
              <a:t>06.02.2012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A0CCC-F8B4-4ADD-8B58-4170BCED4CD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24745"/>
            <a:ext cx="7772400" cy="2088231"/>
          </a:xfrm>
        </p:spPr>
        <p:txBody>
          <a:bodyPr>
            <a:normAutofit/>
          </a:bodyPr>
          <a:lstStyle/>
          <a:p>
            <a:r>
              <a:rPr lang="uk-UA" sz="9600" dirty="0" smtClean="0">
                <a:solidFill>
                  <a:srgbClr val="002060"/>
                </a:solidFill>
                <a:latin typeface="Century Gothic" pitchFamily="34" charset="0"/>
              </a:rPr>
              <a:t>“Готика”</a:t>
            </a:r>
            <a:endParaRPr lang="ru-RU" sz="9600" dirty="0">
              <a:solidFill>
                <a:srgbClr val="002060"/>
              </a:solidFill>
              <a:latin typeface="Century Gothic" pitchFamily="34" charset="0"/>
            </a:endParaRPr>
          </a:p>
        </p:txBody>
      </p:sp>
      <p:sp>
        <p:nvSpPr>
          <p:cNvPr id="3" name="Подзаголовок 2"/>
          <p:cNvSpPr>
            <a:spLocks noGrp="1"/>
          </p:cNvSpPr>
          <p:nvPr>
            <p:ph type="subTitle" idx="1"/>
          </p:nvPr>
        </p:nvSpPr>
        <p:spPr>
          <a:xfrm>
            <a:off x="1371600" y="3886200"/>
            <a:ext cx="6400800" cy="2279104"/>
          </a:xfrm>
        </p:spPr>
        <p:txBody>
          <a:bodyPr>
            <a:normAutofit lnSpcReduction="10000"/>
          </a:bodyPr>
          <a:lstStyle/>
          <a:p>
            <a:r>
              <a:rPr lang="uk-UA" b="1" dirty="0" smtClean="0">
                <a:solidFill>
                  <a:schemeClr val="accent6">
                    <a:lumMod val="50000"/>
                  </a:schemeClr>
                </a:solidFill>
                <a:latin typeface="Monotype Corsiva" pitchFamily="66" charset="0"/>
              </a:rPr>
              <a:t>Підготували </a:t>
            </a:r>
          </a:p>
          <a:p>
            <a:r>
              <a:rPr lang="uk-UA" b="1" dirty="0" smtClean="0">
                <a:solidFill>
                  <a:schemeClr val="accent6">
                    <a:lumMod val="50000"/>
                  </a:schemeClr>
                </a:solidFill>
                <a:latin typeface="Monotype Corsiva" pitchFamily="66" charset="0"/>
              </a:rPr>
              <a:t>Учениці 9-Б класу</a:t>
            </a:r>
          </a:p>
          <a:p>
            <a:r>
              <a:rPr lang="uk-UA" b="1" dirty="0" smtClean="0">
                <a:solidFill>
                  <a:schemeClr val="accent6">
                    <a:lumMod val="50000"/>
                  </a:schemeClr>
                </a:solidFill>
                <a:latin typeface="Monotype Corsiva" pitchFamily="66" charset="0"/>
              </a:rPr>
              <a:t>Брикова Ганна</a:t>
            </a:r>
            <a:r>
              <a:rPr lang="ru-RU" b="1" dirty="0" smtClean="0">
                <a:solidFill>
                  <a:schemeClr val="accent6">
                    <a:lumMod val="50000"/>
                  </a:schemeClr>
                </a:solidFill>
                <a:latin typeface="Monotype Corsiva" pitchFamily="66" charset="0"/>
              </a:rPr>
              <a:t> та</a:t>
            </a:r>
          </a:p>
          <a:p>
            <a:r>
              <a:rPr lang="uk-UA" b="1" dirty="0" smtClean="0">
                <a:solidFill>
                  <a:schemeClr val="accent6">
                    <a:lumMod val="50000"/>
                  </a:schemeClr>
                </a:solidFill>
                <a:latin typeface="Monotype Corsiva" pitchFamily="66" charset="0"/>
              </a:rPr>
              <a:t>Тодорова Катерина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to="" calcmode="lin" valueType="num">
                                      <p:cBhvr>
                                        <p:cTn id="20" dur="1" fill="hold"/>
                                        <p:tgtEl>
                                          <p:spTgt spid="3">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p:spPr>
        <p:txBody>
          <a:bodyPr>
            <a:normAutofit/>
          </a:bodyPr>
          <a:lstStyle/>
          <a:p>
            <a:r>
              <a:rPr lang="uk-UA" sz="4800" b="1" dirty="0" smtClean="0">
                <a:solidFill>
                  <a:schemeClr val="bg1"/>
                </a:solidFill>
              </a:rPr>
              <a:t>Приклади архітектурних споруд </a:t>
            </a:r>
            <a:endParaRPr lang="ru-RU" sz="4800" b="1" dirty="0">
              <a:solidFill>
                <a:schemeClr val="bg1"/>
              </a:solidFill>
            </a:endParaRPr>
          </a:p>
        </p:txBody>
      </p:sp>
      <p:pic>
        <p:nvPicPr>
          <p:cNvPr id="5" name="Содержимое 4" descr="gothic-style.jpg"/>
          <p:cNvPicPr>
            <a:picLocks noGrp="1" noChangeAspect="1"/>
          </p:cNvPicPr>
          <p:nvPr>
            <p:ph sz="half" idx="1"/>
          </p:nvPr>
        </p:nvPicPr>
        <p:blipFill>
          <a:blip r:embed="rId4" cstate="print"/>
          <a:stretch>
            <a:fillRect/>
          </a:stretch>
        </p:blipFill>
        <p:spPr>
          <a:xfrm>
            <a:off x="0" y="3365869"/>
            <a:ext cx="9144000" cy="3492131"/>
          </a:xfrm>
          <a:prstGeom prst="rect">
            <a:avLst/>
          </a:prstGeom>
          <a:ln>
            <a:noFill/>
          </a:ln>
          <a:effectLst>
            <a:softEdge rad="112500"/>
          </a:effectLst>
        </p:spPr>
      </p:pic>
      <p:sp>
        <p:nvSpPr>
          <p:cNvPr id="4" name="Содержимое 3"/>
          <p:cNvSpPr>
            <a:spLocks noGrp="1"/>
          </p:cNvSpPr>
          <p:nvPr>
            <p:ph sz="half" idx="2"/>
          </p:nvPr>
        </p:nvSpPr>
        <p:spPr>
          <a:xfrm>
            <a:off x="0" y="764704"/>
            <a:ext cx="9144000" cy="2736304"/>
          </a:xfrm>
        </p:spPr>
        <p:txBody>
          <a:bodyPr>
            <a:noAutofit/>
          </a:bodyPr>
          <a:lstStyle/>
          <a:p>
            <a:pPr algn="ctr">
              <a:buNone/>
            </a:pPr>
            <a:r>
              <a:rPr lang="uk-UA" sz="3200" dirty="0" smtClean="0">
                <a:solidFill>
                  <a:srgbClr val="FFFF00"/>
                </a:solidFill>
                <a:latin typeface="Monotype Corsiva" pitchFamily="66" charset="0"/>
              </a:rPr>
              <a:t>1. </a:t>
            </a:r>
            <a:r>
              <a:rPr lang="ru-RU" sz="3200" b="1" u="sng" dirty="0">
                <a:solidFill>
                  <a:schemeClr val="accent6">
                    <a:lumMod val="40000"/>
                    <a:lumOff val="60000"/>
                  </a:schemeClr>
                </a:solidFill>
                <a:latin typeface="Monotype Corsiva" pitchFamily="66" charset="0"/>
              </a:rPr>
              <a:t>С</a:t>
            </a:r>
            <a:r>
              <a:rPr lang="ru-RU" sz="3200" b="1" u="sng" dirty="0" smtClean="0">
                <a:solidFill>
                  <a:schemeClr val="accent6">
                    <a:lumMod val="40000"/>
                    <a:lumOff val="60000"/>
                  </a:schemeClr>
                </a:solidFill>
                <a:latin typeface="Monotype Corsiva" pitchFamily="66" charset="0"/>
              </a:rPr>
              <a:t>ередньовічний кафедральний собор </a:t>
            </a:r>
            <a:r>
              <a:rPr lang="ru-RU" sz="3200" dirty="0" smtClean="0">
                <a:solidFill>
                  <a:srgbClr val="FFFF00"/>
                </a:solidFill>
                <a:latin typeface="Monotype Corsiva" pitchFamily="66" charset="0"/>
              </a:rPr>
              <a:t>в древньому іспанському місті Саламанке, прославленому одним з перших університетів старої Європи. Датований XII століттям і туристи з трепетом благоговіння поглядають на древню споруду.</a:t>
            </a:r>
            <a:endParaRPr lang="ru-RU" sz="3200" dirty="0">
              <a:solidFill>
                <a:srgbClr val="FFFF00"/>
              </a:solidFill>
              <a:latin typeface="Monotype Corsiva" pitchFamily="66"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organnnyj-zal-stil-gotika.jpg"/>
          <p:cNvPicPr>
            <a:picLocks noGrp="1" noChangeAspect="1"/>
          </p:cNvPicPr>
          <p:nvPr>
            <p:ph sz="half" idx="1"/>
          </p:nvPr>
        </p:nvPicPr>
        <p:blipFill>
          <a:blip r:embed="rId3" cstate="print"/>
          <a:stretch>
            <a:fillRect/>
          </a:stretch>
        </p:blipFill>
        <p:spPr>
          <a:xfrm>
            <a:off x="0" y="0"/>
            <a:ext cx="4355976" cy="6858000"/>
          </a:xfrm>
        </p:spPr>
      </p:pic>
      <p:sp>
        <p:nvSpPr>
          <p:cNvPr id="4" name="Содержимое 3"/>
          <p:cNvSpPr>
            <a:spLocks noGrp="1"/>
          </p:cNvSpPr>
          <p:nvPr>
            <p:ph sz="half" idx="2"/>
          </p:nvPr>
        </p:nvSpPr>
        <p:spPr>
          <a:xfrm>
            <a:off x="4355976" y="0"/>
            <a:ext cx="4788024" cy="6858000"/>
          </a:xfrm>
        </p:spPr>
        <p:txBody>
          <a:bodyPr>
            <a:normAutofit fontScale="92500"/>
          </a:bodyPr>
          <a:lstStyle/>
          <a:p>
            <a:pPr algn="ctr">
              <a:buNone/>
            </a:pPr>
            <a:r>
              <a:rPr lang="uk-UA" sz="3900" b="1" dirty="0" smtClean="0">
                <a:solidFill>
                  <a:srgbClr val="002060"/>
                </a:solidFill>
                <a:latin typeface="Monotype Corsiva" pitchFamily="66" charset="0"/>
              </a:rPr>
              <a:t>2. </a:t>
            </a:r>
            <a:r>
              <a:rPr lang="uk-UA" sz="3700" b="1" u="sng" dirty="0" smtClean="0">
                <a:solidFill>
                  <a:schemeClr val="bg1"/>
                </a:solidFill>
                <a:latin typeface="Monotype Corsiva" pitchFamily="66" charset="0"/>
              </a:rPr>
              <a:t>Красноярський органний </a:t>
            </a:r>
            <a:r>
              <a:rPr lang="uk-UA" sz="3700" b="1" u="sng" dirty="0" smtClean="0">
                <a:solidFill>
                  <a:schemeClr val="bg1"/>
                </a:solidFill>
                <a:latin typeface="Monotype Corsiva" pitchFamily="66" charset="0"/>
              </a:rPr>
              <a:t>зал</a:t>
            </a:r>
            <a:endParaRPr lang="uk-UA" sz="3700" b="1" u="sng" dirty="0" smtClean="0">
              <a:solidFill>
                <a:schemeClr val="bg1"/>
              </a:solidFill>
              <a:latin typeface="Monotype Corsiva" pitchFamily="66" charset="0"/>
            </a:endParaRPr>
          </a:p>
          <a:p>
            <a:pPr>
              <a:buNone/>
            </a:pPr>
            <a:r>
              <a:rPr lang="ru-RU" sz="3700" b="1" dirty="0" smtClean="0">
                <a:solidFill>
                  <a:srgbClr val="002060"/>
                </a:solidFill>
                <a:latin typeface="Monotype Corsiva" pitchFamily="66" charset="0"/>
              </a:rPr>
              <a:t>    У 1922р. будівля храму була націоналізована, а потім віддано католицькій общині в оренду.</a:t>
            </a:r>
          </a:p>
          <a:p>
            <a:pPr>
              <a:buNone/>
            </a:pPr>
            <a:r>
              <a:rPr lang="ru-RU" sz="3700" b="1" dirty="0" smtClean="0">
                <a:solidFill>
                  <a:srgbClr val="002060"/>
                </a:solidFill>
                <a:latin typeface="Monotype Corsiva" pitchFamily="66" charset="0"/>
              </a:rPr>
              <a:t>    У 1982р. в храмі встановили орган. У будівлі був відкритий органний зал красноярської філармонії.</a:t>
            </a:r>
            <a:endParaRPr lang="ru-RU" sz="3700" b="1" dirty="0">
              <a:solidFill>
                <a:srgbClr val="002060"/>
              </a:solidFill>
              <a:latin typeface="Monotype Corsiva" pitchFamily="66"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to="" calcmode="lin" valueType="num">
                                      <p:cBhvr>
                                        <p:cTn id="15" dur="1" fill="hold"/>
                                        <p:tgtEl>
                                          <p:spTgt spid="4">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716016" cy="6858000"/>
          </a:xfrm>
        </p:spPr>
        <p:txBody>
          <a:bodyPr>
            <a:noAutofit/>
          </a:bodyPr>
          <a:lstStyle/>
          <a:p>
            <a:pPr>
              <a:buNone/>
            </a:pPr>
            <a:r>
              <a:rPr lang="ru-RU" sz="3350" b="1" dirty="0" smtClean="0">
                <a:solidFill>
                  <a:srgbClr val="002060"/>
                </a:solidFill>
                <a:latin typeface="Monotype Corsiva" pitchFamily="66" charset="0"/>
              </a:rPr>
              <a:t>3. </a:t>
            </a:r>
            <a:r>
              <a:rPr lang="ru-RU" sz="3350" b="1" u="sng" dirty="0" smtClean="0">
                <a:solidFill>
                  <a:schemeClr val="bg1"/>
                </a:solidFill>
                <a:latin typeface="Monotype Corsiva" pitchFamily="66" charset="0"/>
              </a:rPr>
              <a:t>Церква монастиря </a:t>
            </a:r>
            <a:r>
              <a:rPr lang="ru-RU" sz="3350" b="1" u="sng" dirty="0" smtClean="0">
                <a:solidFill>
                  <a:schemeClr val="bg1"/>
                </a:solidFill>
                <a:latin typeface="Monotype Corsiva" pitchFamily="66" charset="0"/>
              </a:rPr>
              <a:t>Сен-Дені (1130 </a:t>
            </a:r>
            <a:r>
              <a:rPr lang="ru-RU" sz="3350" b="1" u="sng" dirty="0" smtClean="0">
                <a:solidFill>
                  <a:schemeClr val="bg1"/>
                </a:solidFill>
                <a:latin typeface="Monotype Corsiva" pitchFamily="66" charset="0"/>
              </a:rPr>
              <a:t>р.) , </a:t>
            </a:r>
            <a:r>
              <a:rPr lang="ru-RU" sz="3350" b="1" dirty="0" smtClean="0">
                <a:solidFill>
                  <a:srgbClr val="002060"/>
                </a:solidFill>
                <a:latin typeface="Monotype Corsiva" pitchFamily="66" charset="0"/>
              </a:rPr>
              <a:t>створена за проектом абата Сугерія, вважається першою готичною архітектурною спорудою. При її споруді було прибрано багато опор і внутрішні стіни, і церкву придбала граціозніша подоба в порівнянні з романськими «фортецями бога».</a:t>
            </a:r>
            <a:endParaRPr lang="ru-RU" sz="3350" b="1" dirty="0">
              <a:solidFill>
                <a:srgbClr val="002060"/>
              </a:solidFill>
              <a:latin typeface="Monotype Corsiva" pitchFamily="66" charset="0"/>
            </a:endParaRPr>
          </a:p>
        </p:txBody>
      </p:sp>
      <p:pic>
        <p:nvPicPr>
          <p:cNvPr id="5" name="Содержимое 4" descr="56678997_210071_3041nothumb500.jpg"/>
          <p:cNvPicPr>
            <a:picLocks noGrp="1" noChangeAspect="1"/>
          </p:cNvPicPr>
          <p:nvPr>
            <p:ph sz="half" idx="2"/>
          </p:nvPr>
        </p:nvPicPr>
        <p:blipFill>
          <a:blip r:embed="rId3" cstate="print"/>
          <a:stretch>
            <a:fillRect/>
          </a:stretch>
        </p:blipFill>
        <p:spPr>
          <a:xfrm>
            <a:off x="4644009" y="0"/>
            <a:ext cx="4499992" cy="6858000"/>
          </a:xfrm>
          <a:prstGeom prst="rect">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4ab8d395-11ad-5b6d-c19f-5fafd0a5a135.jpeg"/>
          <p:cNvPicPr>
            <a:picLocks noGrp="1" noChangeAspect="1"/>
          </p:cNvPicPr>
          <p:nvPr>
            <p:ph sz="half" idx="1"/>
          </p:nvPr>
        </p:nvPicPr>
        <p:blipFill>
          <a:blip r:embed="rId3" cstate="print"/>
          <a:stretch>
            <a:fillRect/>
          </a:stretch>
        </p:blipFill>
        <p:spPr>
          <a:xfrm>
            <a:off x="1" y="0"/>
            <a:ext cx="4355976" cy="6858000"/>
          </a:xfrm>
          <a:prstGeom prst="rect">
            <a:avLst/>
          </a:prstGeom>
          <a:ln>
            <a:noFill/>
          </a:ln>
          <a:effectLst>
            <a:softEdge rad="112500"/>
          </a:effectLst>
        </p:spPr>
      </p:pic>
      <p:sp>
        <p:nvSpPr>
          <p:cNvPr id="4" name="Содержимое 3"/>
          <p:cNvSpPr>
            <a:spLocks noGrp="1"/>
          </p:cNvSpPr>
          <p:nvPr>
            <p:ph sz="half" idx="2"/>
          </p:nvPr>
        </p:nvSpPr>
        <p:spPr>
          <a:xfrm>
            <a:off x="4283968" y="116632"/>
            <a:ext cx="4860032" cy="6741368"/>
          </a:xfrm>
        </p:spPr>
        <p:txBody>
          <a:bodyPr>
            <a:noAutofit/>
          </a:bodyPr>
          <a:lstStyle/>
          <a:p>
            <a:pPr>
              <a:buNone/>
            </a:pPr>
            <a:r>
              <a:rPr lang="uk-UA" sz="4100" b="1" dirty="0" smtClean="0">
                <a:solidFill>
                  <a:srgbClr val="002060"/>
                </a:solidFill>
              </a:rPr>
              <a:t>4. </a:t>
            </a:r>
            <a:r>
              <a:rPr lang="ru-RU" sz="4100" b="1" u="sng" dirty="0" smtClean="0">
                <a:solidFill>
                  <a:schemeClr val="bg1"/>
                </a:solidFill>
                <a:latin typeface="Monotype Corsiva" pitchFamily="66" charset="0"/>
              </a:rPr>
              <a:t>Собор Св. Михайла</a:t>
            </a:r>
            <a:r>
              <a:rPr lang="ru-RU" sz="4100" b="1" dirty="0" smtClean="0">
                <a:solidFill>
                  <a:srgbClr val="002060"/>
                </a:solidFill>
                <a:latin typeface="Monotype Corsiva" pitchFamily="66" charset="0"/>
              </a:rPr>
              <a:t>- </a:t>
            </a:r>
            <a:r>
              <a:rPr lang="ru-RU" sz="4100" b="1" dirty="0" smtClean="0">
                <a:solidFill>
                  <a:srgbClr val="002060"/>
                </a:solidFill>
                <a:latin typeface="Monotype Corsiva" pitchFamily="66" charset="0"/>
              </a:rPr>
              <a:t>будувався</a:t>
            </a:r>
            <a:r>
              <a:rPr lang="en-US" sz="4100" b="1" dirty="0" smtClean="0">
                <a:solidFill>
                  <a:srgbClr val="002060"/>
                </a:solidFill>
                <a:latin typeface="Monotype Corsiva" pitchFamily="66" charset="0"/>
              </a:rPr>
              <a:t> </a:t>
            </a:r>
            <a:r>
              <a:rPr lang="ru-RU" sz="4100" b="1" dirty="0" smtClean="0">
                <a:solidFill>
                  <a:srgbClr val="002060"/>
                </a:solidFill>
                <a:latin typeface="Monotype Corsiva" pitchFamily="66" charset="0"/>
              </a:rPr>
              <a:t>у </a:t>
            </a:r>
            <a:r>
              <a:rPr lang="ru-RU" sz="4100" b="1" dirty="0" err="1" smtClean="0">
                <a:solidFill>
                  <a:srgbClr val="002060"/>
                </a:solidFill>
                <a:latin typeface="Monotype Corsiva" pitchFamily="66" charset="0"/>
              </a:rPr>
              <a:t>Брюсселі</a:t>
            </a:r>
            <a:r>
              <a:rPr lang="ru-RU" sz="4100" b="1" dirty="0" smtClean="0">
                <a:solidFill>
                  <a:srgbClr val="002060"/>
                </a:solidFill>
                <a:latin typeface="Monotype Corsiva" pitchFamily="66" charset="0"/>
              </a:rPr>
              <a:t>, </a:t>
            </a:r>
            <a:r>
              <a:rPr lang="ru-RU" sz="4100" b="1" dirty="0" smtClean="0">
                <a:solidFill>
                  <a:srgbClr val="002060"/>
                </a:solidFill>
                <a:latin typeface="Monotype Corsiva" pitchFamily="66" charset="0"/>
              </a:rPr>
              <a:t>як багато готичних соборів, протягом століть. Зведення собору датується 1226 роком, але будівництво собору було закінчене через 300 років!</a:t>
            </a:r>
            <a:endParaRPr lang="ru-RU" sz="4100" b="1" dirty="0">
              <a:solidFill>
                <a:srgbClr val="002060"/>
              </a:solidFill>
              <a:latin typeface="Monotype Corsiva" pitchFamily="66"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716016" cy="6858000"/>
          </a:xfrm>
        </p:spPr>
        <p:txBody>
          <a:bodyPr>
            <a:normAutofit fontScale="92500"/>
          </a:bodyPr>
          <a:lstStyle/>
          <a:p>
            <a:pPr>
              <a:buNone/>
            </a:pPr>
            <a:r>
              <a:rPr lang="uk-UA" sz="3200" b="1" dirty="0" smtClean="0">
                <a:solidFill>
                  <a:srgbClr val="002060"/>
                </a:solidFill>
                <a:latin typeface="Monotype Corsiva" pitchFamily="66" charset="0"/>
              </a:rPr>
              <a:t>5. </a:t>
            </a:r>
            <a:r>
              <a:rPr lang="uk-UA" sz="3400" b="1" u="sng" dirty="0" smtClean="0">
                <a:solidFill>
                  <a:schemeClr val="bg1"/>
                </a:solidFill>
                <a:latin typeface="Monotype Corsiva" pitchFamily="66" charset="0"/>
              </a:rPr>
              <a:t>Собор Паризької </a:t>
            </a:r>
            <a:r>
              <a:rPr lang="uk-UA" sz="3400" b="1" u="sng" dirty="0" smtClean="0">
                <a:solidFill>
                  <a:schemeClr val="bg1"/>
                </a:solidFill>
                <a:latin typeface="Monotype Corsiva" pitchFamily="66" charset="0"/>
              </a:rPr>
              <a:t>Богоматері </a:t>
            </a:r>
            <a:r>
              <a:rPr lang="uk-UA" sz="3400" b="1" u="sng" dirty="0" smtClean="0">
                <a:solidFill>
                  <a:schemeClr val="bg1"/>
                </a:solidFill>
                <a:latin typeface="Monotype Corsiva" pitchFamily="66" charset="0"/>
              </a:rPr>
              <a:t> ( Нотр - Дам </a:t>
            </a:r>
            <a:r>
              <a:rPr lang="uk-UA" sz="3400" b="1" u="sng" dirty="0" smtClean="0">
                <a:solidFill>
                  <a:schemeClr val="bg1"/>
                </a:solidFill>
                <a:latin typeface="Monotype Corsiva" pitchFamily="66" charset="0"/>
              </a:rPr>
              <a:t>де </a:t>
            </a:r>
            <a:r>
              <a:rPr lang="uk-UA" sz="3400" b="1" u="sng" dirty="0" smtClean="0">
                <a:solidFill>
                  <a:schemeClr val="bg1"/>
                </a:solidFill>
                <a:latin typeface="Monotype Corsiva" pitchFamily="66" charset="0"/>
              </a:rPr>
              <a:t>Парі)</a:t>
            </a:r>
            <a:endParaRPr lang="uk-UA" sz="3400" b="1" u="sng" dirty="0" smtClean="0">
              <a:solidFill>
                <a:schemeClr val="bg1"/>
              </a:solidFill>
              <a:latin typeface="Monotype Corsiva" pitchFamily="66" charset="0"/>
            </a:endParaRPr>
          </a:p>
          <a:p>
            <a:pPr>
              <a:buNone/>
            </a:pPr>
            <a:r>
              <a:rPr lang="uk-UA" sz="3400" b="1" dirty="0" smtClean="0">
                <a:solidFill>
                  <a:srgbClr val="002060"/>
                </a:solidFill>
                <a:latin typeface="Monotype Corsiva" pitchFamily="66" charset="0"/>
              </a:rPr>
              <a:t>    </a:t>
            </a:r>
            <a:r>
              <a:rPr lang="ru-RU" sz="3400" b="1" dirty="0" smtClean="0">
                <a:solidFill>
                  <a:srgbClr val="002060"/>
                </a:solidFill>
                <a:latin typeface="Monotype Corsiva" pitchFamily="66" charset="0"/>
              </a:rPr>
              <a:t>Будівництво почалося в </a:t>
            </a:r>
            <a:r>
              <a:rPr lang="ru-RU" sz="3400" b="1" dirty="0" smtClean="0">
                <a:solidFill>
                  <a:srgbClr val="002060"/>
                </a:solidFill>
                <a:latin typeface="Monotype Corsiva" pitchFamily="66" charset="0"/>
              </a:rPr>
              <a:t>1163р., </a:t>
            </a:r>
            <a:r>
              <a:rPr lang="ru-RU" sz="3400" b="1" dirty="0" smtClean="0">
                <a:solidFill>
                  <a:srgbClr val="002060"/>
                </a:solidFill>
                <a:latin typeface="Monotype Corsiva" pitchFamily="66" charset="0"/>
              </a:rPr>
              <a:t>при Людовику VII Французькому.Головний вівтар собору освятили в травні 1182 року, до 1196 року неф будівлі був майже закінчений, роботи продовжувалися лише на головному фасаді. До 1250 року будівництво собору в основному було завершене.</a:t>
            </a:r>
            <a:endParaRPr lang="ru-RU" sz="3400" b="1" dirty="0">
              <a:solidFill>
                <a:srgbClr val="002060"/>
              </a:solidFill>
              <a:latin typeface="Monotype Corsiva" pitchFamily="66" charset="0"/>
            </a:endParaRPr>
          </a:p>
        </p:txBody>
      </p:sp>
      <p:pic>
        <p:nvPicPr>
          <p:cNvPr id="5" name="Содержимое 4" descr="30400155_bazilika_v_lurde.jpg"/>
          <p:cNvPicPr>
            <a:picLocks noGrp="1" noChangeAspect="1"/>
          </p:cNvPicPr>
          <p:nvPr>
            <p:ph sz="half" idx="2"/>
          </p:nvPr>
        </p:nvPicPr>
        <p:blipFill>
          <a:blip r:embed="rId3" cstate="print"/>
          <a:stretch>
            <a:fillRect/>
          </a:stretch>
        </p:blipFill>
        <p:spPr>
          <a:xfrm>
            <a:off x="4716016" y="0"/>
            <a:ext cx="4427984" cy="6858000"/>
          </a:xfrm>
          <a:prstGeom prst="rect">
            <a:avLst/>
          </a:prstGeom>
          <a:ln>
            <a:noFill/>
          </a:ln>
          <a:effectLst>
            <a:softEdge rad="112500"/>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9000" contrast="-23000"/>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uk-UA" sz="6000" b="1" dirty="0" smtClean="0">
                <a:solidFill>
                  <a:srgbClr val="002060"/>
                </a:solidFill>
              </a:rPr>
              <a:t>Приклади в живописі</a:t>
            </a:r>
            <a:endParaRPr lang="ru-RU" sz="6000" b="1" dirty="0">
              <a:solidFill>
                <a:srgbClr val="002060"/>
              </a:solidFill>
            </a:endParaRPr>
          </a:p>
        </p:txBody>
      </p:sp>
      <p:pic>
        <p:nvPicPr>
          <p:cNvPr id="5" name="Содержимое 4" descr="384_Richard-II.jpg"/>
          <p:cNvPicPr>
            <a:picLocks noGrp="1" noChangeAspect="1"/>
          </p:cNvPicPr>
          <p:nvPr>
            <p:ph sz="half" idx="1"/>
          </p:nvPr>
        </p:nvPicPr>
        <p:blipFill>
          <a:blip r:embed="rId3" cstate="print"/>
          <a:stretch>
            <a:fillRect/>
          </a:stretch>
        </p:blipFill>
        <p:spPr>
          <a:xfrm>
            <a:off x="899592" y="908720"/>
            <a:ext cx="7128792" cy="4293096"/>
          </a:xfrm>
          <a:prstGeom prst="rect">
            <a:avLst/>
          </a:prstGeom>
          <a:ln>
            <a:noFill/>
          </a:ln>
          <a:effectLst>
            <a:softEdge rad="112500"/>
          </a:effectLst>
        </p:spPr>
      </p:pic>
      <p:sp>
        <p:nvSpPr>
          <p:cNvPr id="4" name="Содержимое 3"/>
          <p:cNvSpPr>
            <a:spLocks noGrp="1"/>
          </p:cNvSpPr>
          <p:nvPr>
            <p:ph sz="half" idx="2"/>
          </p:nvPr>
        </p:nvSpPr>
        <p:spPr>
          <a:xfrm>
            <a:off x="0" y="5013177"/>
            <a:ext cx="9144000" cy="1844824"/>
          </a:xfrm>
        </p:spPr>
        <p:txBody>
          <a:bodyPr>
            <a:normAutofit/>
          </a:bodyPr>
          <a:lstStyle/>
          <a:p>
            <a:pPr algn="ctr">
              <a:buNone/>
            </a:pPr>
            <a:r>
              <a:rPr lang="ru-RU" sz="5400" b="1" u="sng" dirty="0" smtClean="0">
                <a:solidFill>
                  <a:srgbClr val="7030A0"/>
                </a:solidFill>
              </a:rPr>
              <a:t>Англія. Річард II перед </a:t>
            </a:r>
            <a:r>
              <a:rPr lang="ru-RU" sz="5400" b="1" u="sng" dirty="0" smtClean="0">
                <a:solidFill>
                  <a:srgbClr val="7030A0"/>
                </a:solidFill>
              </a:rPr>
              <a:t>Мадонною</a:t>
            </a:r>
            <a:endParaRPr lang="ru-RU" sz="5400" b="1" u="sng" dirty="0">
              <a:solidFill>
                <a:srgbClr val="7030A0"/>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9000" contrast="-23000"/>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edward-I_plantagenet_.jpg"/>
          <p:cNvPicPr>
            <a:picLocks noGrp="1" noChangeAspect="1"/>
          </p:cNvPicPr>
          <p:nvPr>
            <p:ph sz="half" idx="1"/>
          </p:nvPr>
        </p:nvPicPr>
        <p:blipFill>
          <a:blip r:embed="rId3" cstate="print"/>
          <a:stretch>
            <a:fillRect/>
          </a:stretch>
        </p:blipFill>
        <p:spPr>
          <a:xfrm>
            <a:off x="0" y="0"/>
            <a:ext cx="4499992" cy="6857999"/>
          </a:xfrm>
          <a:prstGeom prst="rect">
            <a:avLst/>
          </a:prstGeom>
          <a:ln>
            <a:noFill/>
          </a:ln>
          <a:effectLst>
            <a:softEdge rad="112500"/>
          </a:effectLst>
        </p:spPr>
      </p:pic>
      <p:sp>
        <p:nvSpPr>
          <p:cNvPr id="4" name="Содержимое 3"/>
          <p:cNvSpPr>
            <a:spLocks noGrp="1"/>
          </p:cNvSpPr>
          <p:nvPr>
            <p:ph sz="half" idx="2"/>
          </p:nvPr>
        </p:nvSpPr>
        <p:spPr>
          <a:xfrm>
            <a:off x="4355976" y="0"/>
            <a:ext cx="4788024" cy="6858000"/>
          </a:xfrm>
        </p:spPr>
        <p:txBody>
          <a:bodyPr>
            <a:normAutofit/>
          </a:bodyPr>
          <a:lstStyle/>
          <a:p>
            <a:pPr algn="ctr">
              <a:buNone/>
            </a:pPr>
            <a:endParaRPr lang="ru-RU" sz="5400" b="1" dirty="0" smtClean="0">
              <a:solidFill>
                <a:srgbClr val="002060"/>
              </a:solidFill>
            </a:endParaRPr>
          </a:p>
          <a:p>
            <a:pPr algn="ctr">
              <a:buNone/>
            </a:pPr>
            <a:r>
              <a:rPr lang="ru-RU" sz="5400" b="1" u="sng" dirty="0" smtClean="0">
                <a:solidFill>
                  <a:srgbClr val="002060"/>
                </a:solidFill>
              </a:rPr>
              <a:t>Англійський король Едуард I </a:t>
            </a:r>
            <a:r>
              <a:rPr lang="ru-RU" sz="5400" b="1" u="sng" dirty="0" smtClean="0">
                <a:solidFill>
                  <a:srgbClr val="002060"/>
                </a:solidFill>
              </a:rPr>
              <a:t>Плантагенет</a:t>
            </a:r>
            <a:endParaRPr lang="ru-RU" sz="5400" b="1" u="sng" dirty="0">
              <a:solidFill>
                <a:srgbClr val="002060"/>
              </a:solidFill>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9000" contrast="-23000"/>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427984" cy="6858000"/>
          </a:xfrm>
        </p:spPr>
        <p:txBody>
          <a:bodyPr>
            <a:normAutofit/>
          </a:bodyPr>
          <a:lstStyle/>
          <a:p>
            <a:pPr algn="ctr">
              <a:buNone/>
            </a:pPr>
            <a:endParaRPr lang="ru-RU" sz="4800" b="1" dirty="0" smtClean="0">
              <a:solidFill>
                <a:srgbClr val="002060"/>
              </a:solidFill>
            </a:endParaRPr>
          </a:p>
          <a:p>
            <a:pPr algn="ctr">
              <a:buNone/>
            </a:pPr>
            <a:endParaRPr lang="ru-RU" sz="4800" b="1" dirty="0" smtClean="0">
              <a:solidFill>
                <a:srgbClr val="002060"/>
              </a:solidFill>
            </a:endParaRPr>
          </a:p>
          <a:p>
            <a:pPr algn="ctr">
              <a:buNone/>
            </a:pPr>
            <a:r>
              <a:rPr lang="ru-RU" sz="4800" b="1" dirty="0" smtClean="0">
                <a:solidFill>
                  <a:srgbClr val="002060"/>
                </a:solidFill>
              </a:rPr>
              <a:t>Лоуренс Альма-Тадема </a:t>
            </a:r>
            <a:r>
              <a:rPr lang="ru-RU" sz="4800" b="1" u="sng" dirty="0" smtClean="0">
                <a:solidFill>
                  <a:srgbClr val="002060"/>
                </a:solidFill>
              </a:rPr>
              <a:t>«Тихе вітання»</a:t>
            </a:r>
            <a:endParaRPr lang="ru-RU" sz="4800" b="1" u="sng" dirty="0">
              <a:solidFill>
                <a:srgbClr val="002060"/>
              </a:solidFill>
            </a:endParaRPr>
          </a:p>
        </p:txBody>
      </p:sp>
      <p:pic>
        <p:nvPicPr>
          <p:cNvPr id="5" name="Содержимое 4" descr="glrx-955868198.JPG"/>
          <p:cNvPicPr>
            <a:picLocks noGrp="1" noChangeAspect="1"/>
          </p:cNvPicPr>
          <p:nvPr>
            <p:ph sz="half" idx="2"/>
          </p:nvPr>
        </p:nvPicPr>
        <p:blipFill>
          <a:blip r:embed="rId3" cstate="print"/>
          <a:stretch>
            <a:fillRect/>
          </a:stretch>
        </p:blipFill>
        <p:spPr>
          <a:xfrm>
            <a:off x="4220293" y="0"/>
            <a:ext cx="4923707" cy="6858000"/>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9000" contrast="-23000"/>
          </a:blip>
          <a:srcRect/>
          <a:stretch>
            <a:fillRect l="-17000" r="-17000"/>
          </a:stretch>
        </a:blipFill>
        <a:effectLst/>
      </p:bgPr>
    </p:bg>
    <p:spTree>
      <p:nvGrpSpPr>
        <p:cNvPr id="1" name=""/>
        <p:cNvGrpSpPr/>
        <p:nvPr/>
      </p:nvGrpSpPr>
      <p:grpSpPr>
        <a:xfrm>
          <a:off x="0" y="0"/>
          <a:ext cx="0" cy="0"/>
          <a:chOff x="0" y="0"/>
          <a:chExt cx="0" cy="0"/>
        </a:xfrm>
      </p:grpSpPr>
      <p:pic>
        <p:nvPicPr>
          <p:cNvPr id="6" name="Содержимое 5" descr="glrx-937377929.JPG"/>
          <p:cNvPicPr>
            <a:picLocks noGrp="1" noChangeAspect="1"/>
          </p:cNvPicPr>
          <p:nvPr>
            <p:ph sz="half" idx="1"/>
          </p:nvPr>
        </p:nvPicPr>
        <p:blipFill>
          <a:blip r:embed="rId3" cstate="print"/>
          <a:stretch>
            <a:fillRect/>
          </a:stretch>
        </p:blipFill>
        <p:spPr>
          <a:xfrm>
            <a:off x="179512" y="2564904"/>
            <a:ext cx="8712968" cy="4293096"/>
          </a:xfrm>
          <a:prstGeom prst="rect">
            <a:avLst/>
          </a:prstGeom>
          <a:ln>
            <a:noFill/>
          </a:ln>
          <a:effectLst>
            <a:softEdge rad="112500"/>
          </a:effectLst>
        </p:spPr>
      </p:pic>
      <p:sp>
        <p:nvSpPr>
          <p:cNvPr id="4" name="Содержимое 3"/>
          <p:cNvSpPr>
            <a:spLocks noGrp="1"/>
          </p:cNvSpPr>
          <p:nvPr>
            <p:ph sz="half" idx="2"/>
          </p:nvPr>
        </p:nvSpPr>
        <p:spPr>
          <a:xfrm>
            <a:off x="0" y="188641"/>
            <a:ext cx="9144000" cy="2376264"/>
          </a:xfrm>
        </p:spPr>
        <p:txBody>
          <a:bodyPr>
            <a:normAutofit/>
          </a:bodyPr>
          <a:lstStyle/>
          <a:p>
            <a:pPr algn="ctr">
              <a:buNone/>
            </a:pPr>
            <a:r>
              <a:rPr lang="ru-RU" sz="4400" b="1" dirty="0" smtClean="0">
                <a:solidFill>
                  <a:srgbClr val="002060"/>
                </a:solidFill>
              </a:rPr>
              <a:t>Лоуренс Альма-Тадема  </a:t>
            </a:r>
            <a:r>
              <a:rPr lang="ru-RU" sz="4400" b="1" u="sng" dirty="0" smtClean="0">
                <a:solidFill>
                  <a:srgbClr val="002060"/>
                </a:solidFill>
              </a:rPr>
              <a:t>«Венанций Фортунат читає свої вірші Радегонде»</a:t>
            </a:r>
            <a:r>
              <a:rPr lang="uk-UA" sz="4400" b="1" u="sng" dirty="0" smtClean="0">
                <a:solidFill>
                  <a:srgbClr val="002060"/>
                </a:solidFill>
              </a:rPr>
              <a:t>  </a:t>
            </a:r>
            <a:endParaRPr lang="ru-RU" sz="4400" u="sng"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9000" contrast="-23000"/>
          </a:blip>
          <a:srcRect/>
          <a:stretch>
            <a:fillRect l="-17000" r="-17000"/>
          </a:stretch>
        </a:blipFill>
        <a:effectLst/>
      </p:bgPr>
    </p:bg>
    <p:spTree>
      <p:nvGrpSpPr>
        <p:cNvPr id="1" name=""/>
        <p:cNvGrpSpPr/>
        <p:nvPr/>
      </p:nvGrpSpPr>
      <p:grpSpPr>
        <a:xfrm>
          <a:off x="0" y="0"/>
          <a:ext cx="0" cy="0"/>
          <a:chOff x="0" y="0"/>
          <a:chExt cx="0" cy="0"/>
        </a:xfrm>
      </p:grpSpPr>
      <p:pic>
        <p:nvPicPr>
          <p:cNvPr id="6" name="Содержимое 5" descr="glrx-835899712.JPG"/>
          <p:cNvPicPr>
            <a:picLocks noGrp="1" noChangeAspect="1"/>
          </p:cNvPicPr>
          <p:nvPr>
            <p:ph sz="half" idx="1"/>
          </p:nvPr>
        </p:nvPicPr>
        <p:blipFill>
          <a:blip r:embed="rId3" cstate="print"/>
          <a:stretch>
            <a:fillRect/>
          </a:stretch>
        </p:blipFill>
        <p:spPr>
          <a:xfrm>
            <a:off x="323528" y="0"/>
            <a:ext cx="8496944" cy="4581128"/>
          </a:xfrm>
          <a:prstGeom prst="rect">
            <a:avLst/>
          </a:prstGeom>
          <a:ln>
            <a:noFill/>
          </a:ln>
          <a:effectLst>
            <a:softEdge rad="112500"/>
          </a:effectLst>
        </p:spPr>
      </p:pic>
      <p:sp>
        <p:nvSpPr>
          <p:cNvPr id="4" name="Содержимое 3"/>
          <p:cNvSpPr>
            <a:spLocks noGrp="1"/>
          </p:cNvSpPr>
          <p:nvPr>
            <p:ph sz="half" idx="2"/>
          </p:nvPr>
        </p:nvSpPr>
        <p:spPr>
          <a:xfrm>
            <a:off x="0" y="4581128"/>
            <a:ext cx="9252520" cy="2276872"/>
          </a:xfrm>
        </p:spPr>
        <p:txBody>
          <a:bodyPr>
            <a:normAutofit/>
          </a:bodyPr>
          <a:lstStyle/>
          <a:p>
            <a:pPr algn="ctr">
              <a:buNone/>
            </a:pPr>
            <a:r>
              <a:rPr lang="ru-RU" sz="6000" b="1" dirty="0" smtClean="0">
                <a:solidFill>
                  <a:srgbClr val="002060"/>
                </a:solidFill>
              </a:rPr>
              <a:t>Лоуренс Альма-Тадема </a:t>
            </a:r>
            <a:r>
              <a:rPr lang="ru-RU" sz="6000" b="1" u="sng" dirty="0" smtClean="0">
                <a:solidFill>
                  <a:srgbClr val="002060"/>
                </a:solidFill>
              </a:rPr>
              <a:t>«Очі, повні думок»</a:t>
            </a:r>
            <a:endParaRPr lang="ru-RU" sz="6000" u="sng"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308304" cy="6597352"/>
          </a:xfrm>
        </p:spPr>
        <p:txBody>
          <a:bodyPr>
            <a:normAutofit lnSpcReduction="10000"/>
          </a:bodyPr>
          <a:lstStyle/>
          <a:p>
            <a:pPr>
              <a:buNone/>
            </a:pPr>
            <a:r>
              <a:rPr lang="ru-RU" sz="5400" dirty="0" smtClean="0">
                <a:latin typeface="Monotype Corsiva" pitchFamily="66" charset="0"/>
              </a:rPr>
              <a:t>   </a:t>
            </a:r>
            <a:r>
              <a:rPr lang="ru-RU" sz="5900" b="1" u="sng" dirty="0" smtClean="0">
                <a:solidFill>
                  <a:srgbClr val="7030A0"/>
                </a:solidFill>
                <a:latin typeface="Monotype Corsiva" pitchFamily="66" charset="0"/>
              </a:rPr>
              <a:t>Готика</a:t>
            </a:r>
            <a:r>
              <a:rPr lang="ru-RU" sz="5900" dirty="0" smtClean="0">
                <a:solidFill>
                  <a:srgbClr val="7030A0"/>
                </a:solidFill>
                <a:latin typeface="Monotype Corsiva" pitchFamily="66" charset="0"/>
              </a:rPr>
              <a:t> — період в розвитку середньовічного мистецтва на території Західної, Центральної і частково Східної Європи з XII по XV-XVI ст. </a:t>
            </a:r>
            <a:endParaRPr lang="ru-RU" sz="59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3000"/>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uk-UA" sz="6000" b="1" dirty="0" smtClean="0">
                <a:solidFill>
                  <a:schemeClr val="bg1">
                    <a:lumMod val="95000"/>
                  </a:schemeClr>
                </a:solidFill>
              </a:rPr>
              <a:t>Приклади вітражів</a:t>
            </a:r>
            <a:endParaRPr lang="ru-RU" sz="6000" b="1" dirty="0">
              <a:solidFill>
                <a:schemeClr val="bg1">
                  <a:lumMod val="95000"/>
                </a:schemeClr>
              </a:solidFill>
            </a:endParaRPr>
          </a:p>
        </p:txBody>
      </p:sp>
      <p:pic>
        <p:nvPicPr>
          <p:cNvPr id="5" name="Содержимое 4" descr="37984378.jpg"/>
          <p:cNvPicPr>
            <a:picLocks noGrp="1" noChangeAspect="1"/>
          </p:cNvPicPr>
          <p:nvPr>
            <p:ph sz="half" idx="1"/>
          </p:nvPr>
        </p:nvPicPr>
        <p:blipFill>
          <a:blip r:embed="rId3" cstate="print"/>
          <a:stretch>
            <a:fillRect/>
          </a:stretch>
        </p:blipFill>
        <p:spPr>
          <a:xfrm>
            <a:off x="0" y="980728"/>
            <a:ext cx="4572000" cy="5877272"/>
          </a:xfrm>
          <a:prstGeom prst="rect">
            <a:avLst/>
          </a:prstGeom>
          <a:ln>
            <a:noFill/>
          </a:ln>
          <a:effectLst>
            <a:softEdge rad="112500"/>
          </a:effectLst>
        </p:spPr>
      </p:pic>
      <p:sp>
        <p:nvSpPr>
          <p:cNvPr id="4" name="Содержимое 3"/>
          <p:cNvSpPr>
            <a:spLocks noGrp="1"/>
          </p:cNvSpPr>
          <p:nvPr>
            <p:ph sz="half" idx="2"/>
          </p:nvPr>
        </p:nvSpPr>
        <p:spPr>
          <a:xfrm>
            <a:off x="4283968" y="1556792"/>
            <a:ext cx="4860032" cy="5301208"/>
          </a:xfrm>
        </p:spPr>
        <p:txBody>
          <a:bodyPr>
            <a:normAutofit/>
          </a:bodyPr>
          <a:lstStyle/>
          <a:p>
            <a:pPr algn="ctr">
              <a:buNone/>
            </a:pPr>
            <a:r>
              <a:rPr lang="ru-RU" sz="6000" b="1" dirty="0" smtClean="0">
                <a:solidFill>
                  <a:srgbClr val="002060"/>
                </a:solidFill>
              </a:rPr>
              <a:t>Собор в Шартре </a:t>
            </a:r>
            <a:r>
              <a:rPr lang="ru-RU" sz="6000" b="1" u="sng" dirty="0" smtClean="0">
                <a:solidFill>
                  <a:srgbClr val="002060"/>
                </a:solidFill>
              </a:rPr>
              <a:t>"Богоматір з немовлям"</a:t>
            </a:r>
            <a:endParaRPr lang="ru-RU" sz="6000" b="1" u="sng" dirty="0">
              <a:solidFill>
                <a:srgbClr val="00206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3000"/>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37984966.jpg"/>
          <p:cNvPicPr>
            <a:picLocks noGrp="1" noChangeAspect="1"/>
          </p:cNvPicPr>
          <p:nvPr>
            <p:ph sz="half" idx="1"/>
          </p:nvPr>
        </p:nvPicPr>
        <p:blipFill>
          <a:blip r:embed="rId3" cstate="print"/>
          <a:stretch>
            <a:fillRect/>
          </a:stretch>
        </p:blipFill>
        <p:spPr>
          <a:xfrm>
            <a:off x="539552" y="2420888"/>
            <a:ext cx="8136904" cy="4437112"/>
          </a:xfrm>
          <a:prstGeom prst="rect">
            <a:avLst/>
          </a:prstGeom>
          <a:ln>
            <a:noFill/>
          </a:ln>
          <a:effectLst>
            <a:softEdge rad="112500"/>
          </a:effectLst>
        </p:spPr>
      </p:pic>
      <p:sp>
        <p:nvSpPr>
          <p:cNvPr id="4" name="Содержимое 3"/>
          <p:cNvSpPr>
            <a:spLocks noGrp="1"/>
          </p:cNvSpPr>
          <p:nvPr>
            <p:ph sz="half" idx="2"/>
          </p:nvPr>
        </p:nvSpPr>
        <p:spPr>
          <a:xfrm>
            <a:off x="0" y="188640"/>
            <a:ext cx="9144000" cy="2304255"/>
          </a:xfrm>
        </p:spPr>
        <p:txBody>
          <a:bodyPr>
            <a:normAutofit/>
          </a:bodyPr>
          <a:lstStyle/>
          <a:p>
            <a:pPr algn="ctr">
              <a:buNone/>
            </a:pPr>
            <a:r>
              <a:rPr lang="ru-RU" sz="6000" dirty="0" smtClean="0">
                <a:solidFill>
                  <a:schemeClr val="bg1"/>
                </a:solidFill>
              </a:rPr>
              <a:t>Собор Нотр дам де Парі, Франція</a:t>
            </a:r>
            <a:endParaRPr lang="ru-RU" sz="6000" dirty="0">
              <a:solidFill>
                <a:schemeClr val="bg1"/>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3000"/>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37984774.jpg"/>
          <p:cNvPicPr>
            <a:picLocks noGrp="1" noChangeAspect="1"/>
          </p:cNvPicPr>
          <p:nvPr>
            <p:ph sz="half" idx="1"/>
          </p:nvPr>
        </p:nvPicPr>
        <p:blipFill>
          <a:blip r:embed="rId3" cstate="print"/>
          <a:stretch>
            <a:fillRect/>
          </a:stretch>
        </p:blipFill>
        <p:spPr>
          <a:xfrm>
            <a:off x="1475656" y="0"/>
            <a:ext cx="6424686" cy="5157192"/>
          </a:xfrm>
          <a:prstGeom prst="rect">
            <a:avLst/>
          </a:prstGeom>
          <a:ln>
            <a:noFill/>
          </a:ln>
          <a:effectLst>
            <a:softEdge rad="112500"/>
          </a:effectLst>
        </p:spPr>
      </p:pic>
      <p:sp>
        <p:nvSpPr>
          <p:cNvPr id="4" name="Содержимое 3"/>
          <p:cNvSpPr>
            <a:spLocks noGrp="1"/>
          </p:cNvSpPr>
          <p:nvPr>
            <p:ph sz="half" idx="2"/>
          </p:nvPr>
        </p:nvSpPr>
        <p:spPr>
          <a:xfrm>
            <a:off x="0" y="5157192"/>
            <a:ext cx="9144000" cy="1700808"/>
          </a:xfrm>
        </p:spPr>
        <p:txBody>
          <a:bodyPr>
            <a:normAutofit/>
          </a:bodyPr>
          <a:lstStyle/>
          <a:p>
            <a:pPr algn="ctr">
              <a:buNone/>
            </a:pPr>
            <a:r>
              <a:rPr lang="ru-RU" sz="6600" b="1" dirty="0" smtClean="0">
                <a:solidFill>
                  <a:srgbClr val="002060"/>
                </a:solidFill>
              </a:rPr>
              <a:t>Собор св. Вітте, Чехія</a:t>
            </a:r>
            <a:endParaRPr lang="ru-RU" sz="6600" b="1" dirty="0">
              <a:solidFill>
                <a:srgbClr val="002060"/>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3000"/>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860032" cy="6858000"/>
          </a:xfrm>
        </p:spPr>
        <p:txBody>
          <a:bodyPr>
            <a:normAutofit/>
          </a:bodyPr>
          <a:lstStyle/>
          <a:p>
            <a:pPr algn="ctr">
              <a:buNone/>
            </a:pPr>
            <a:endParaRPr lang="ru-RU" sz="5400" b="1" dirty="0" smtClean="0">
              <a:solidFill>
                <a:srgbClr val="002060"/>
              </a:solidFill>
            </a:endParaRPr>
          </a:p>
          <a:p>
            <a:pPr algn="ctr">
              <a:buNone/>
            </a:pPr>
            <a:r>
              <a:rPr lang="ru-RU" sz="5400" b="1" dirty="0" smtClean="0">
                <a:solidFill>
                  <a:srgbClr val="002060"/>
                </a:solidFill>
              </a:rPr>
              <a:t>Девид  Геммель. хор </a:t>
            </a:r>
            <a:r>
              <a:rPr lang="ru-RU" sz="5400" b="1" dirty="0" err="1" smtClean="0">
                <a:solidFill>
                  <a:srgbClr val="002060"/>
                </a:solidFill>
              </a:rPr>
              <a:t>нюрнберзької</a:t>
            </a:r>
            <a:r>
              <a:rPr lang="ru-RU" sz="5400" b="1" dirty="0" smtClean="0">
                <a:solidFill>
                  <a:srgbClr val="002060"/>
                </a:solidFill>
              </a:rPr>
              <a:t> церкви </a:t>
            </a:r>
            <a:r>
              <a:rPr lang="ru-RU" sz="5400" b="1" dirty="0" err="1" smtClean="0">
                <a:solidFill>
                  <a:srgbClr val="002060"/>
                </a:solidFill>
              </a:rPr>
              <a:t>Санкт-Лоренц</a:t>
            </a:r>
            <a:endParaRPr lang="ru-RU" sz="5400" b="1" dirty="0">
              <a:solidFill>
                <a:srgbClr val="002060"/>
              </a:solidFill>
            </a:endParaRPr>
          </a:p>
        </p:txBody>
      </p:sp>
      <p:pic>
        <p:nvPicPr>
          <p:cNvPr id="5" name="Содержимое 4" descr="gothic4.jpg"/>
          <p:cNvPicPr>
            <a:picLocks noGrp="1" noChangeAspect="1"/>
          </p:cNvPicPr>
          <p:nvPr>
            <p:ph sz="half" idx="2"/>
          </p:nvPr>
        </p:nvPicPr>
        <p:blipFill>
          <a:blip r:embed="rId3" cstate="print"/>
          <a:stretch>
            <a:fillRect/>
          </a:stretch>
        </p:blipFill>
        <p:spPr>
          <a:xfrm>
            <a:off x="4788024" y="0"/>
            <a:ext cx="4355976" cy="6858000"/>
          </a:xfrm>
          <a:prstGeom prst="rect">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3000"/>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18.jpg"/>
          <p:cNvPicPr>
            <a:picLocks noGrp="1" noChangeAspect="1"/>
          </p:cNvPicPr>
          <p:nvPr>
            <p:ph sz="half" idx="1"/>
          </p:nvPr>
        </p:nvPicPr>
        <p:blipFill>
          <a:blip r:embed="rId3" cstate="print"/>
          <a:stretch>
            <a:fillRect/>
          </a:stretch>
        </p:blipFill>
        <p:spPr>
          <a:xfrm>
            <a:off x="-1" y="0"/>
            <a:ext cx="4685863" cy="6858000"/>
          </a:xfrm>
          <a:prstGeom prst="rect">
            <a:avLst/>
          </a:prstGeom>
          <a:ln>
            <a:noFill/>
          </a:ln>
          <a:effectLst>
            <a:softEdge rad="112500"/>
          </a:effectLst>
        </p:spPr>
      </p:pic>
      <p:sp>
        <p:nvSpPr>
          <p:cNvPr id="4" name="Содержимое 3"/>
          <p:cNvSpPr>
            <a:spLocks noGrp="1"/>
          </p:cNvSpPr>
          <p:nvPr>
            <p:ph sz="half" idx="2"/>
          </p:nvPr>
        </p:nvSpPr>
        <p:spPr>
          <a:xfrm>
            <a:off x="4572000" y="0"/>
            <a:ext cx="4572000" cy="6858000"/>
          </a:xfrm>
        </p:spPr>
        <p:txBody>
          <a:bodyPr>
            <a:normAutofit/>
          </a:bodyPr>
          <a:lstStyle/>
          <a:p>
            <a:pPr algn="ctr">
              <a:buNone/>
            </a:pPr>
            <a:endParaRPr lang="uk-UA" sz="6600" b="1" dirty="0" smtClean="0">
              <a:solidFill>
                <a:srgbClr val="002060"/>
              </a:solidFill>
            </a:endParaRPr>
          </a:p>
          <a:p>
            <a:pPr algn="ctr">
              <a:buNone/>
            </a:pPr>
            <a:r>
              <a:rPr lang="uk-UA" sz="6600" b="1" dirty="0" smtClean="0">
                <a:solidFill>
                  <a:srgbClr val="002060"/>
                </a:solidFill>
              </a:rPr>
              <a:t>Хор аббатства Сент-Уен в Руане</a:t>
            </a:r>
            <a:endParaRPr lang="ru-RU" sz="6600" b="1" dirty="0">
              <a:solidFill>
                <a:srgbClr val="00206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072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uk-UA" sz="6000" b="1" dirty="0" smtClean="0"/>
              <a:t>Приклади фресок</a:t>
            </a:r>
            <a:endParaRPr lang="ru-RU" sz="6000" b="1" dirty="0"/>
          </a:p>
        </p:txBody>
      </p:sp>
      <p:pic>
        <p:nvPicPr>
          <p:cNvPr id="5" name="Содержимое 4" descr="0_7787a_df48dde2_orig.jpg"/>
          <p:cNvPicPr>
            <a:picLocks noGrp="1" noChangeAspect="1"/>
          </p:cNvPicPr>
          <p:nvPr>
            <p:ph sz="half" idx="1"/>
          </p:nvPr>
        </p:nvPicPr>
        <p:blipFill>
          <a:blip r:embed="rId3" cstate="print"/>
          <a:stretch>
            <a:fillRect/>
          </a:stretch>
        </p:blipFill>
        <p:spPr>
          <a:xfrm>
            <a:off x="1115616" y="2348880"/>
            <a:ext cx="6624736" cy="4509120"/>
          </a:xfrm>
          <a:prstGeom prst="rect">
            <a:avLst/>
          </a:prstGeom>
          <a:ln>
            <a:noFill/>
          </a:ln>
          <a:effectLst>
            <a:softEdge rad="112500"/>
          </a:effectLst>
        </p:spPr>
      </p:pic>
      <p:sp>
        <p:nvSpPr>
          <p:cNvPr id="4" name="Содержимое 3"/>
          <p:cNvSpPr>
            <a:spLocks noGrp="1"/>
          </p:cNvSpPr>
          <p:nvPr>
            <p:ph sz="half" idx="2"/>
          </p:nvPr>
        </p:nvSpPr>
        <p:spPr>
          <a:xfrm>
            <a:off x="0" y="1052736"/>
            <a:ext cx="9144000" cy="2160240"/>
          </a:xfrm>
        </p:spPr>
        <p:txBody>
          <a:bodyPr>
            <a:normAutofit/>
          </a:bodyPr>
          <a:lstStyle/>
          <a:p>
            <a:pPr algn="ctr">
              <a:buNone/>
            </a:pPr>
            <a:r>
              <a:rPr lang="ru-RU" sz="7200" b="1" dirty="0" smtClean="0">
                <a:solidFill>
                  <a:srgbClr val="002060"/>
                </a:solidFill>
              </a:rPr>
              <a:t>Фреска </a:t>
            </a:r>
            <a:r>
              <a:rPr lang="ru-RU" sz="7200" b="1" u="sng" dirty="0" smtClean="0">
                <a:solidFill>
                  <a:srgbClr val="002060"/>
                </a:solidFill>
              </a:rPr>
              <a:t>Чимабуе</a:t>
            </a:r>
            <a:endParaRPr lang="ru-RU" sz="7200" b="1" u="sng" dirty="0">
              <a:solidFill>
                <a:srgbClr val="00206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4653136"/>
            <a:ext cx="9144000" cy="2204864"/>
          </a:xfrm>
        </p:spPr>
        <p:txBody>
          <a:bodyPr>
            <a:noAutofit/>
          </a:bodyPr>
          <a:lstStyle/>
          <a:p>
            <a:pPr algn="ctr">
              <a:buNone/>
            </a:pPr>
            <a:r>
              <a:rPr lang="ru-RU" sz="4800" b="1" dirty="0" smtClean="0">
                <a:solidFill>
                  <a:srgbClr val="002060"/>
                </a:solidFill>
              </a:rPr>
              <a:t>Стельові фрески в церкві від Санта-Марія-сопра-Мінерва в Римі</a:t>
            </a:r>
            <a:endParaRPr lang="ru-RU" sz="4800" b="1" dirty="0">
              <a:solidFill>
                <a:srgbClr val="002060"/>
              </a:solidFill>
            </a:endParaRPr>
          </a:p>
        </p:txBody>
      </p:sp>
      <p:pic>
        <p:nvPicPr>
          <p:cNvPr id="5" name="Содержимое 4" descr="749022-sn--n---n----n--n--n------n----n--n--n-n--n-----n--n-----n----n---oe-n--n-n---n---oe---n.jpg"/>
          <p:cNvPicPr>
            <a:picLocks noGrp="1" noChangeAspect="1"/>
          </p:cNvPicPr>
          <p:nvPr>
            <p:ph sz="half" idx="2"/>
          </p:nvPr>
        </p:nvPicPr>
        <p:blipFill>
          <a:blip r:embed="rId3" cstate="print"/>
          <a:stretch>
            <a:fillRect/>
          </a:stretch>
        </p:blipFill>
        <p:spPr>
          <a:xfrm>
            <a:off x="107504" y="0"/>
            <a:ext cx="8928992" cy="4865940"/>
          </a:xfrm>
          <a:prstGeom prst="rect">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1309107227_64944640_1286372510_dscf2402.jpg"/>
          <p:cNvPicPr>
            <a:picLocks noGrp="1" noChangeAspect="1"/>
          </p:cNvPicPr>
          <p:nvPr>
            <p:ph sz="half" idx="1"/>
          </p:nvPr>
        </p:nvPicPr>
        <p:blipFill>
          <a:blip r:embed="rId3" cstate="print"/>
          <a:stretch>
            <a:fillRect/>
          </a:stretch>
        </p:blipFill>
        <p:spPr>
          <a:xfrm>
            <a:off x="1115616" y="2780928"/>
            <a:ext cx="6336704" cy="4077072"/>
          </a:xfrm>
          <a:prstGeom prst="rect">
            <a:avLst/>
          </a:prstGeom>
          <a:ln>
            <a:noFill/>
          </a:ln>
          <a:effectLst>
            <a:softEdge rad="112500"/>
          </a:effectLst>
        </p:spPr>
      </p:pic>
      <p:sp>
        <p:nvSpPr>
          <p:cNvPr id="4" name="Содержимое 3"/>
          <p:cNvSpPr>
            <a:spLocks noGrp="1"/>
          </p:cNvSpPr>
          <p:nvPr>
            <p:ph sz="half" idx="2"/>
          </p:nvPr>
        </p:nvSpPr>
        <p:spPr>
          <a:xfrm>
            <a:off x="0" y="188640"/>
            <a:ext cx="9144000" cy="2880320"/>
          </a:xfrm>
        </p:spPr>
        <p:txBody>
          <a:bodyPr>
            <a:normAutofit/>
          </a:bodyPr>
          <a:lstStyle/>
          <a:p>
            <a:pPr algn="ctr">
              <a:buNone/>
            </a:pPr>
            <a:r>
              <a:rPr lang="uk-UA" sz="4800" b="1" dirty="0" smtClean="0">
                <a:solidFill>
                  <a:srgbClr val="002060"/>
                </a:solidFill>
              </a:rPr>
              <a:t>Діонісій </a:t>
            </a:r>
            <a:r>
              <a:rPr lang="uk-UA" sz="4800" b="1" u="sng" dirty="0" smtClean="0">
                <a:solidFill>
                  <a:srgbClr val="002060"/>
                </a:solidFill>
              </a:rPr>
              <a:t>“</a:t>
            </a:r>
            <a:r>
              <a:rPr lang="ru-RU" sz="4800" b="1" u="sng" dirty="0" smtClean="0">
                <a:solidFill>
                  <a:srgbClr val="002060"/>
                </a:solidFill>
              </a:rPr>
              <a:t>Спас на Нередіце, Успение  на Волотовом поле, Архангел Михаїл "</a:t>
            </a:r>
            <a:endParaRPr lang="ru-RU" sz="4800" b="1" u="sng" dirty="0">
              <a:solidFill>
                <a:srgbClr val="00206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ormAutofit/>
          </a:bodyPr>
          <a:lstStyle/>
          <a:p>
            <a:r>
              <a:rPr lang="uk-UA" sz="5400" b="1" dirty="0" smtClean="0">
                <a:solidFill>
                  <a:srgbClr val="FF0066"/>
                </a:solidFill>
              </a:rPr>
              <a:t>Використана література</a:t>
            </a:r>
            <a:endParaRPr lang="ru-RU" sz="5400" b="1" dirty="0">
              <a:solidFill>
                <a:srgbClr val="FF0066"/>
              </a:solidFill>
            </a:endParaRPr>
          </a:p>
        </p:txBody>
      </p:sp>
      <p:sp>
        <p:nvSpPr>
          <p:cNvPr id="3" name="Содержимое 2"/>
          <p:cNvSpPr>
            <a:spLocks noGrp="1"/>
          </p:cNvSpPr>
          <p:nvPr>
            <p:ph idx="1"/>
          </p:nvPr>
        </p:nvSpPr>
        <p:spPr>
          <a:xfrm>
            <a:off x="0" y="1556792"/>
            <a:ext cx="9144000" cy="4896544"/>
          </a:xfrm>
        </p:spPr>
        <p:txBody>
          <a:bodyPr>
            <a:normAutofit fontScale="92500" lnSpcReduction="10000"/>
          </a:bodyPr>
          <a:lstStyle/>
          <a:p>
            <a:r>
              <a:rPr lang="uk-UA" b="1" dirty="0" smtClean="0">
                <a:solidFill>
                  <a:srgbClr val="002060"/>
                </a:solidFill>
                <a:latin typeface="Monotype Corsiva" pitchFamily="66" charset="0"/>
              </a:rPr>
              <a:t>Энциклопедия Искуство </a:t>
            </a:r>
          </a:p>
          <a:p>
            <a:r>
              <a:rPr lang="en-US" dirty="0" smtClean="0">
                <a:solidFill>
                  <a:srgbClr val="002060"/>
                </a:solidFill>
              </a:rPr>
              <a:t>http://uk.wikipedia.org/wiki/</a:t>
            </a:r>
            <a:r>
              <a:rPr lang="ru-RU" dirty="0" smtClean="0">
                <a:solidFill>
                  <a:srgbClr val="002060"/>
                </a:solidFill>
              </a:rPr>
              <a:t>Готичний_стиль</a:t>
            </a:r>
          </a:p>
          <a:p>
            <a:r>
              <a:rPr lang="en-US" dirty="0" smtClean="0">
                <a:solidFill>
                  <a:srgbClr val="002060"/>
                </a:solidFill>
              </a:rPr>
              <a:t>http://ru.wikipedia.org/wiki/</a:t>
            </a:r>
            <a:r>
              <a:rPr lang="ru-RU" dirty="0" smtClean="0">
                <a:solidFill>
                  <a:srgbClr val="002060"/>
                </a:solidFill>
              </a:rPr>
              <a:t>Готика</a:t>
            </a:r>
          </a:p>
          <a:p>
            <a:r>
              <a:rPr lang="en-US" dirty="0" smtClean="0">
                <a:solidFill>
                  <a:srgbClr val="002060"/>
                </a:solidFill>
              </a:rPr>
              <a:t>http://www.liveinternet.ru/community/3146978/</a:t>
            </a:r>
            <a:endParaRPr lang="ru-RU" dirty="0" smtClean="0">
              <a:solidFill>
                <a:srgbClr val="002060"/>
              </a:solidFill>
            </a:endParaRPr>
          </a:p>
          <a:p>
            <a:r>
              <a:rPr lang="en-US" dirty="0" smtClean="0">
                <a:solidFill>
                  <a:srgbClr val="002060"/>
                </a:solidFill>
              </a:rPr>
              <a:t>http://www.mishanita.ru/2009/10/23/1471/</a:t>
            </a:r>
            <a:endParaRPr lang="ru-RU" dirty="0" smtClean="0">
              <a:solidFill>
                <a:srgbClr val="002060"/>
              </a:solidFill>
            </a:endParaRPr>
          </a:p>
          <a:p>
            <a:r>
              <a:rPr lang="en-US" dirty="0" smtClean="0">
                <a:solidFill>
                  <a:srgbClr val="002060"/>
                </a:solidFill>
              </a:rPr>
              <a:t>http://www.liveinternet.ru/tags/%E4%EE%EC%F1%EA%E8%E9+%F1%EE%E1%EE%F0/</a:t>
            </a:r>
            <a:endParaRPr lang="ru-RU" dirty="0" smtClean="0">
              <a:solidFill>
                <a:srgbClr val="002060"/>
              </a:solidFill>
            </a:endParaRPr>
          </a:p>
          <a:p>
            <a:r>
              <a:rPr lang="en-US" dirty="0" smtClean="0">
                <a:solidFill>
                  <a:srgbClr val="002060"/>
                </a:solidFill>
              </a:rPr>
              <a:t>http://t-lavrova.livejournal.com/210581.html</a:t>
            </a:r>
            <a:endParaRPr lang="ru-RU" dirty="0" smtClean="0">
              <a:solidFill>
                <a:srgbClr val="002060"/>
              </a:solidFill>
            </a:endParaRPr>
          </a:p>
          <a:p>
            <a:r>
              <a:rPr lang="en-US" dirty="0" smtClean="0">
                <a:solidFill>
                  <a:srgbClr val="002060"/>
                </a:solidFill>
              </a:rPr>
              <a:t>http://crossmoda.narod.ru/CONTENT/art/midle/gotica/gotica_sculptura.html</a:t>
            </a:r>
            <a:endParaRPr lang="ru-RU" dirty="0">
              <a:solidFill>
                <a:srgbClr val="00206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to="" calcmode="lin" valueType="num">
                                      <p:cBhvr>
                                        <p:cTn id="24" dur="1" fill="hold"/>
                                        <p:tgtEl>
                                          <p:spTgt spid="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to="" calcmode="lin" valueType="num">
                                      <p:cBhvr>
                                        <p:cTn id="33"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244408" cy="6858000"/>
          </a:xfrm>
        </p:spPr>
        <p:txBody>
          <a:bodyPr>
            <a:normAutofit lnSpcReduction="10000"/>
          </a:bodyPr>
          <a:lstStyle/>
          <a:p>
            <a:r>
              <a:rPr lang="en-US" dirty="0" smtClean="0">
                <a:solidFill>
                  <a:srgbClr val="FFFF00"/>
                </a:solidFill>
              </a:rPr>
              <a:t>http://crossmoda.narod.ru/CONTENT/art/midle/gotica/gotica_sculptura.html</a:t>
            </a:r>
            <a:endParaRPr lang="uk-UA" dirty="0" smtClean="0">
              <a:solidFill>
                <a:srgbClr val="FFFF00"/>
              </a:solidFill>
            </a:endParaRPr>
          </a:p>
          <a:p>
            <a:r>
              <a:rPr lang="en-US" dirty="0" smtClean="0">
                <a:solidFill>
                  <a:srgbClr val="FFFF00"/>
                </a:solidFill>
              </a:rPr>
              <a:t>http://smallbay.ru/architec042.html</a:t>
            </a:r>
            <a:endParaRPr lang="uk-UA" dirty="0" smtClean="0">
              <a:solidFill>
                <a:srgbClr val="FFFF00"/>
              </a:solidFill>
            </a:endParaRPr>
          </a:p>
          <a:p>
            <a:r>
              <a:rPr lang="en-US" dirty="0" smtClean="0">
                <a:solidFill>
                  <a:srgbClr val="FFFF00"/>
                </a:solidFill>
              </a:rPr>
              <a:t>http://www.liveinternet.ru/users/karl_lvovich/post197751185/</a:t>
            </a:r>
            <a:endParaRPr lang="uk-UA" dirty="0" smtClean="0">
              <a:solidFill>
                <a:srgbClr val="FFFF00"/>
              </a:solidFill>
            </a:endParaRPr>
          </a:p>
          <a:p>
            <a:r>
              <a:rPr lang="en-US" dirty="0" smtClean="0">
                <a:solidFill>
                  <a:srgbClr val="FFFF00"/>
                </a:solidFill>
              </a:rPr>
              <a:t>http://budeco.biz/publ/proektirovanie_domov/arkhitekturnyj_stil_gotika/4-1-0-29</a:t>
            </a:r>
            <a:endParaRPr lang="uk-UA" dirty="0" smtClean="0">
              <a:solidFill>
                <a:srgbClr val="FFFF00"/>
              </a:solidFill>
            </a:endParaRPr>
          </a:p>
          <a:p>
            <a:r>
              <a:rPr lang="en-US" dirty="0" smtClean="0">
                <a:solidFill>
                  <a:srgbClr val="FFFF00"/>
                </a:solidFill>
              </a:rPr>
              <a:t>http://www.liveinternet.ru/users/l-violet-l/blog</a:t>
            </a:r>
            <a:endParaRPr lang="uk-UA" dirty="0" smtClean="0">
              <a:solidFill>
                <a:srgbClr val="FFFF00"/>
              </a:solidFill>
            </a:endParaRPr>
          </a:p>
          <a:p>
            <a:r>
              <a:rPr lang="en-US" dirty="0" smtClean="0">
                <a:solidFill>
                  <a:srgbClr val="FFFF00"/>
                </a:solidFill>
              </a:rPr>
              <a:t>http://planeta.rambler.ru/users/larissasuomi/blog/?tags=70412255</a:t>
            </a:r>
            <a:endParaRPr lang="uk-UA" dirty="0" smtClean="0">
              <a:solidFill>
                <a:srgbClr val="FFFF00"/>
              </a:solidFill>
            </a:endParaRPr>
          </a:p>
          <a:p>
            <a:r>
              <a:rPr lang="en-US" dirty="0" smtClean="0">
                <a:solidFill>
                  <a:srgbClr val="FFFF00"/>
                </a:solidFill>
              </a:rPr>
              <a:t>http://www.liveinternet.ru/users/cdefg/post191567321/</a:t>
            </a:r>
            <a:endParaRPr lang="uk-UA" dirty="0" smtClean="0">
              <a:solidFill>
                <a:srgbClr val="FFFF00"/>
              </a:solidFill>
            </a:endParaRPr>
          </a:p>
          <a:p>
            <a:endParaRPr lang="ru-RU"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12" name="Содержимое 11" descr="0_48354_579f82a8_XL.jpg"/>
          <p:cNvPicPr>
            <a:picLocks noGrp="1" noChangeAspect="1"/>
          </p:cNvPicPr>
          <p:nvPr>
            <p:ph sz="half" idx="2"/>
          </p:nvPr>
        </p:nvPicPr>
        <p:blipFill>
          <a:blip r:embed="rId3" cstate="print"/>
          <a:stretch>
            <a:fillRect/>
          </a:stretch>
        </p:blipFill>
        <p:spPr>
          <a:xfrm>
            <a:off x="0" y="548680"/>
            <a:ext cx="4283968" cy="6309319"/>
          </a:xfrm>
        </p:spPr>
      </p:pic>
      <p:sp>
        <p:nvSpPr>
          <p:cNvPr id="10" name="Текст 9"/>
          <p:cNvSpPr>
            <a:spLocks noGrp="1"/>
          </p:cNvSpPr>
          <p:nvPr>
            <p:ph type="body" sz="quarter" idx="3"/>
          </p:nvPr>
        </p:nvSpPr>
        <p:spPr>
          <a:xfrm>
            <a:off x="0" y="0"/>
            <a:ext cx="4041775" cy="548680"/>
          </a:xfrm>
        </p:spPr>
        <p:txBody>
          <a:bodyPr>
            <a:normAutofit/>
          </a:bodyPr>
          <a:lstStyle/>
          <a:p>
            <a:pPr algn="ctr"/>
            <a:r>
              <a:rPr lang="ru-RU" sz="2800" dirty="0" smtClean="0">
                <a:solidFill>
                  <a:srgbClr val="FF0000"/>
                </a:solidFill>
              </a:rPr>
              <a:t>Кельнський собор</a:t>
            </a:r>
            <a:endParaRPr lang="ru-RU" sz="2800" dirty="0">
              <a:solidFill>
                <a:srgbClr val="FF0000"/>
              </a:solidFill>
            </a:endParaRPr>
          </a:p>
        </p:txBody>
      </p:sp>
      <p:sp>
        <p:nvSpPr>
          <p:cNvPr id="11" name="Содержимое 10"/>
          <p:cNvSpPr>
            <a:spLocks noGrp="1"/>
          </p:cNvSpPr>
          <p:nvPr>
            <p:ph sz="quarter" idx="4"/>
          </p:nvPr>
        </p:nvSpPr>
        <p:spPr>
          <a:xfrm>
            <a:off x="4067944" y="116632"/>
            <a:ext cx="5076057" cy="6741368"/>
          </a:xfrm>
        </p:spPr>
        <p:txBody>
          <a:bodyPr>
            <a:noAutofit/>
          </a:bodyPr>
          <a:lstStyle/>
          <a:p>
            <a:pPr>
              <a:buNone/>
            </a:pPr>
            <a:r>
              <a:rPr lang="ru-RU" sz="3200" dirty="0" smtClean="0"/>
              <a:t>    </a:t>
            </a:r>
            <a:r>
              <a:rPr lang="ru-RU" sz="3800" b="1" dirty="0" smtClean="0">
                <a:solidFill>
                  <a:srgbClr val="002060"/>
                </a:solidFill>
                <a:latin typeface="Monotype Corsiva" pitchFamily="66" charset="0"/>
              </a:rPr>
              <a:t>Готика прийшла на зміну романському стилю, поступово витісняючи його. Термін «готика» найчастіше відноситься до відомого стилю архітектурних споруд, який можна коротко охарактеризувати як «страхітливо величний».</a:t>
            </a:r>
            <a:endParaRPr lang="ru-RU" sz="3800" b="1" dirty="0">
              <a:solidFill>
                <a:srgbClr val="002060"/>
              </a:solidFill>
              <a:latin typeface="Monotype Corsiva" pitchFamily="66"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to="" calcmode="lin" valueType="num">
                                      <p:cBhvr>
                                        <p:cTn id="7" dur="1" fill="hold"/>
                                        <p:tgtEl>
                                          <p:spTgt spid="1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to="" calcmode="lin" valueType="num">
                                      <p:cBhvr>
                                        <p:cTn id="12" dur="1" fill="hold"/>
                                        <p:tgtEl>
                                          <p:spTgt spid="1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to="" calcmode="lin" valueType="num">
                                      <p:cBhvr>
                                        <p:cTn id="1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r>
              <a:rPr lang="en-US" sz="4800" dirty="0" smtClean="0">
                <a:solidFill>
                  <a:schemeClr val="bg1"/>
                </a:solidFill>
              </a:rPr>
              <a:t>http://www.privatehouse.ru/goods/goticvitrazi/</a:t>
            </a:r>
            <a:endParaRPr lang="uk-UA" sz="4800" dirty="0" smtClean="0">
              <a:solidFill>
                <a:schemeClr val="bg1"/>
              </a:solidFill>
            </a:endParaRPr>
          </a:p>
          <a:p>
            <a:r>
              <a:rPr lang="en-US" sz="4800" dirty="0" smtClean="0">
                <a:solidFill>
                  <a:schemeClr val="bg1"/>
                </a:solidFill>
              </a:rPr>
              <a:t>http://stilarhitekturi.livejournal.com/202464.html</a:t>
            </a:r>
            <a:endParaRPr lang="uk-UA" sz="4800" dirty="0" smtClean="0">
              <a:solidFill>
                <a:schemeClr val="bg1"/>
              </a:solidFill>
            </a:endParaRPr>
          </a:p>
          <a:p>
            <a:r>
              <a:rPr lang="en-US" sz="4800" dirty="0" smtClean="0">
                <a:solidFill>
                  <a:schemeClr val="bg1"/>
                </a:solidFill>
              </a:rPr>
              <a:t>http://ru.123rf.com/photo_749022_beautiful-gothic-ceiling-frescos-in-church-of-santa-maria-sopra-minerva-in-rome.html</a:t>
            </a:r>
            <a:endParaRPr lang="uk-UA" sz="4800" dirty="0" smtClean="0">
              <a:solidFill>
                <a:schemeClr val="bg1"/>
              </a:solidFill>
            </a:endParaRPr>
          </a:p>
          <a:p>
            <a:endParaRPr lang="uk-UA" dirty="0" smtClean="0"/>
          </a:p>
          <a:p>
            <a:endParaRPr lang="ru-RU"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0" y="0"/>
            <a:ext cx="9144000" cy="6858000"/>
          </a:xfrm>
        </p:spPr>
        <p:txBody>
          <a:bodyPr>
            <a:normAutofit fontScale="85000" lnSpcReduction="20000"/>
          </a:bodyPr>
          <a:lstStyle/>
          <a:p>
            <a:pPr algn="ctr">
              <a:buNone/>
            </a:pPr>
            <a:r>
              <a:rPr lang="uk-UA" sz="4400" b="1" u="sng" dirty="0" smtClean="0">
                <a:solidFill>
                  <a:srgbClr val="7030A0"/>
                </a:solidFill>
              </a:rPr>
              <a:t>Характерний :</a:t>
            </a:r>
          </a:p>
          <a:p>
            <a:pPr algn="ctr"/>
            <a:r>
              <a:rPr lang="ru-RU" sz="4600" b="1" dirty="0" smtClean="0">
                <a:solidFill>
                  <a:srgbClr val="002060"/>
                </a:solidFill>
                <a:latin typeface="Monotype Corsiva" pitchFamily="66" charset="0"/>
              </a:rPr>
              <a:t>символіко-алегоричний </a:t>
            </a:r>
            <a:r>
              <a:rPr lang="ru-RU" sz="4600" b="1" dirty="0" smtClean="0">
                <a:solidFill>
                  <a:srgbClr val="002060"/>
                </a:solidFill>
                <a:latin typeface="Monotype Corsiva" pitchFamily="66" charset="0"/>
              </a:rPr>
              <a:t>тип відображення. </a:t>
            </a:r>
            <a:r>
              <a:rPr lang="ru-RU" sz="4600" b="1" dirty="0" smtClean="0">
                <a:solidFill>
                  <a:srgbClr val="002060"/>
                </a:solidFill>
                <a:latin typeface="Monotype Corsiva" pitchFamily="66" charset="0"/>
              </a:rPr>
              <a:t>(Від </a:t>
            </a:r>
            <a:r>
              <a:rPr lang="ru-RU" sz="4600" b="1" dirty="0" smtClean="0">
                <a:solidFill>
                  <a:srgbClr val="002060"/>
                </a:solidFill>
                <a:latin typeface="Monotype Corsiva" pitchFamily="66" charset="0"/>
              </a:rPr>
              <a:t>романського стилю готика успадкувала верховенство архітектури в системі мистецтв і традиційні типи </a:t>
            </a:r>
            <a:r>
              <a:rPr lang="ru-RU" sz="4600" b="1" dirty="0" smtClean="0">
                <a:solidFill>
                  <a:srgbClr val="002060"/>
                </a:solidFill>
                <a:latin typeface="Monotype Corsiva" pitchFamily="66" charset="0"/>
              </a:rPr>
              <a:t>будинків</a:t>
            </a:r>
            <a:r>
              <a:rPr lang="ru-RU" sz="4600" b="1" dirty="0" smtClean="0">
                <a:solidFill>
                  <a:srgbClr val="002060"/>
                </a:solidFill>
                <a:latin typeface="Monotype Corsiva" pitchFamily="66" charset="0"/>
              </a:rPr>
              <a:t> </a:t>
            </a:r>
            <a:r>
              <a:rPr lang="ru-RU" sz="4600" b="1" dirty="0" smtClean="0">
                <a:solidFill>
                  <a:srgbClr val="002060"/>
                </a:solidFill>
                <a:latin typeface="Monotype Corsiva" pitchFamily="66" charset="0"/>
              </a:rPr>
              <a:t>).</a:t>
            </a:r>
            <a:endParaRPr lang="ru-RU" sz="4600" b="1" dirty="0" smtClean="0">
              <a:solidFill>
                <a:srgbClr val="002060"/>
              </a:solidFill>
              <a:latin typeface="Monotype Corsiva" pitchFamily="66" charset="0"/>
            </a:endParaRPr>
          </a:p>
          <a:p>
            <a:pPr algn="ctr">
              <a:buNone/>
            </a:pPr>
            <a:r>
              <a:rPr lang="ru-RU" sz="4800" b="1" u="sng" dirty="0" smtClean="0">
                <a:solidFill>
                  <a:srgbClr val="7030A0"/>
                </a:solidFill>
                <a:latin typeface="Monotype Corsiva" pitchFamily="66" charset="0"/>
              </a:rPr>
              <a:t>Охоплює : </a:t>
            </a:r>
          </a:p>
          <a:p>
            <a:pPr algn="ctr"/>
            <a:r>
              <a:rPr lang="ru-RU" sz="4600" b="1" u="sng" dirty="0" smtClean="0">
                <a:solidFill>
                  <a:srgbClr val="002060"/>
                </a:solidFill>
                <a:latin typeface="Monotype Corsiva" pitchFamily="66" charset="0"/>
              </a:rPr>
              <a:t>скульптуру</a:t>
            </a:r>
            <a:r>
              <a:rPr lang="ru-RU" sz="4600" b="1" u="sng" dirty="0" smtClean="0">
                <a:solidFill>
                  <a:srgbClr val="002060"/>
                </a:solidFill>
                <a:latin typeface="Monotype Corsiva" pitchFamily="66" charset="0"/>
              </a:rPr>
              <a:t>, </a:t>
            </a:r>
            <a:endParaRPr lang="ru-RU" sz="4600" b="1" u="sng" dirty="0" smtClean="0">
              <a:solidFill>
                <a:srgbClr val="002060"/>
              </a:solidFill>
              <a:latin typeface="Monotype Corsiva" pitchFamily="66" charset="0"/>
            </a:endParaRPr>
          </a:p>
          <a:p>
            <a:pPr algn="ctr"/>
            <a:r>
              <a:rPr lang="ru-RU" sz="4600" b="1" u="sng" dirty="0" smtClean="0">
                <a:solidFill>
                  <a:srgbClr val="002060"/>
                </a:solidFill>
                <a:latin typeface="Monotype Corsiva" pitchFamily="66" charset="0"/>
              </a:rPr>
              <a:t>живопис</a:t>
            </a:r>
            <a:r>
              <a:rPr lang="ru-RU" sz="4600" b="1" u="sng" dirty="0" smtClean="0">
                <a:solidFill>
                  <a:srgbClr val="002060"/>
                </a:solidFill>
                <a:latin typeface="Monotype Corsiva" pitchFamily="66" charset="0"/>
              </a:rPr>
              <a:t>, </a:t>
            </a:r>
            <a:endParaRPr lang="ru-RU" sz="4600" b="1" u="sng" dirty="0" smtClean="0">
              <a:solidFill>
                <a:srgbClr val="002060"/>
              </a:solidFill>
              <a:latin typeface="Monotype Corsiva" pitchFamily="66" charset="0"/>
            </a:endParaRPr>
          </a:p>
          <a:p>
            <a:pPr algn="ctr"/>
            <a:r>
              <a:rPr lang="ru-RU" sz="4600" b="1" u="sng" dirty="0" smtClean="0">
                <a:solidFill>
                  <a:srgbClr val="002060"/>
                </a:solidFill>
                <a:latin typeface="Monotype Corsiva" pitchFamily="66" charset="0"/>
              </a:rPr>
              <a:t>книжкову </a:t>
            </a:r>
            <a:r>
              <a:rPr lang="ru-RU" sz="4600" b="1" u="sng" dirty="0" smtClean="0">
                <a:solidFill>
                  <a:srgbClr val="002060"/>
                </a:solidFill>
                <a:latin typeface="Monotype Corsiva" pitchFamily="66" charset="0"/>
              </a:rPr>
              <a:t>мініатюру, </a:t>
            </a:r>
            <a:endParaRPr lang="ru-RU" sz="4600" b="1" u="sng" dirty="0" smtClean="0">
              <a:solidFill>
                <a:srgbClr val="002060"/>
              </a:solidFill>
              <a:latin typeface="Monotype Corsiva" pitchFamily="66" charset="0"/>
            </a:endParaRPr>
          </a:p>
          <a:p>
            <a:pPr algn="ctr"/>
            <a:r>
              <a:rPr lang="ru-RU" sz="4600" b="1" u="sng" dirty="0" smtClean="0">
                <a:solidFill>
                  <a:srgbClr val="002060"/>
                </a:solidFill>
                <a:latin typeface="Monotype Corsiva" pitchFamily="66" charset="0"/>
              </a:rPr>
              <a:t>вітраж</a:t>
            </a:r>
            <a:r>
              <a:rPr lang="ru-RU" sz="4600" b="1" u="sng" dirty="0" smtClean="0">
                <a:solidFill>
                  <a:srgbClr val="002060"/>
                </a:solidFill>
                <a:latin typeface="Monotype Corsiva" pitchFamily="66" charset="0"/>
              </a:rPr>
              <a:t>, </a:t>
            </a:r>
            <a:endParaRPr lang="ru-RU" sz="4600" b="1" u="sng" dirty="0" smtClean="0">
              <a:solidFill>
                <a:srgbClr val="002060"/>
              </a:solidFill>
              <a:latin typeface="Monotype Corsiva" pitchFamily="66" charset="0"/>
            </a:endParaRPr>
          </a:p>
          <a:p>
            <a:pPr algn="ctr"/>
            <a:r>
              <a:rPr lang="ru-RU" sz="4600" b="1" u="sng" dirty="0" smtClean="0">
                <a:solidFill>
                  <a:srgbClr val="002060"/>
                </a:solidFill>
                <a:latin typeface="Monotype Corsiva" pitchFamily="66" charset="0"/>
              </a:rPr>
              <a:t>фреску ,</a:t>
            </a:r>
          </a:p>
          <a:p>
            <a:pPr algn="ctr"/>
            <a:r>
              <a:rPr lang="ru-RU" sz="4600" b="1" u="sng" dirty="0" smtClean="0">
                <a:solidFill>
                  <a:srgbClr val="002060"/>
                </a:solidFill>
                <a:latin typeface="Monotype Corsiva" pitchFamily="66" charset="0"/>
              </a:rPr>
              <a:t>а</a:t>
            </a:r>
            <a:r>
              <a:rPr lang="ru-RU" sz="4600" b="1" u="sng" dirty="0" smtClean="0">
                <a:solidFill>
                  <a:srgbClr val="002060"/>
                </a:solidFill>
                <a:latin typeface="Monotype Corsiva" pitchFamily="66" charset="0"/>
              </a:rPr>
              <a:t>рхітектуру і </a:t>
            </a:r>
            <a:r>
              <a:rPr lang="ru-RU" sz="4600" b="1" u="sng" dirty="0" smtClean="0">
                <a:solidFill>
                  <a:srgbClr val="002060"/>
                </a:solidFill>
                <a:latin typeface="Monotype Corsiva" pitchFamily="66" charset="0"/>
              </a:rPr>
              <a:t>багато інших.</a:t>
            </a:r>
          </a:p>
          <a:p>
            <a:pPr>
              <a:buNone/>
            </a:pPr>
            <a:endParaRPr lang="ru-RU" dirty="0" smtClean="0"/>
          </a:p>
          <a:p>
            <a:endParaRPr lang="ru-RU"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980728"/>
          </a:xfrm>
          <a:noFill/>
          <a:ln>
            <a:no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uk-UA" sz="6000" b="1" dirty="0" smtClean="0">
                <a:solidFill>
                  <a:srgbClr val="7030A0"/>
                </a:solidFill>
              </a:rPr>
              <a:t>Приклади скульптур</a:t>
            </a:r>
            <a:endParaRPr lang="ru-RU" sz="6000" b="1" dirty="0">
              <a:solidFill>
                <a:srgbClr val="7030A0"/>
              </a:solidFill>
            </a:endParaRPr>
          </a:p>
        </p:txBody>
      </p:sp>
      <p:sp>
        <p:nvSpPr>
          <p:cNvPr id="5" name="Содержимое 4"/>
          <p:cNvSpPr>
            <a:spLocks noGrp="1"/>
          </p:cNvSpPr>
          <p:nvPr>
            <p:ph sz="half" idx="1"/>
          </p:nvPr>
        </p:nvSpPr>
        <p:spPr>
          <a:xfrm>
            <a:off x="-252536" y="836712"/>
            <a:ext cx="5184576" cy="6021288"/>
          </a:xfrm>
        </p:spPr>
        <p:txBody>
          <a:bodyPr>
            <a:normAutofit fontScale="25000" lnSpcReduction="20000"/>
          </a:bodyPr>
          <a:lstStyle/>
          <a:p>
            <a:pPr>
              <a:buNone/>
            </a:pPr>
            <a:r>
              <a:rPr lang="en-US" sz="4100" dirty="0" smtClean="0">
                <a:solidFill>
                  <a:srgbClr val="002060"/>
                </a:solidFill>
                <a:latin typeface="Monotype Corsiva" pitchFamily="66" charset="0"/>
              </a:rPr>
              <a:t>   </a:t>
            </a:r>
            <a:r>
              <a:rPr lang="ru-RU" sz="4100" dirty="0" smtClean="0">
                <a:solidFill>
                  <a:srgbClr val="002060"/>
                </a:solidFill>
                <a:latin typeface="Monotype Corsiva" pitchFamily="66" charset="0"/>
              </a:rPr>
              <a:t>     </a:t>
            </a:r>
            <a:r>
              <a:rPr lang="ru-RU" sz="15600" dirty="0" smtClean="0">
                <a:solidFill>
                  <a:srgbClr val="002060"/>
                </a:solidFill>
                <a:latin typeface="Monotype Corsiva" pitchFamily="66" charset="0"/>
              </a:rPr>
              <a:t>1. Найбільш відома химера </a:t>
            </a:r>
            <a:r>
              <a:rPr lang="ru-RU" sz="15600" u="sng" dirty="0" smtClean="0">
                <a:solidFill>
                  <a:srgbClr val="002060"/>
                </a:solidFill>
                <a:latin typeface="Monotype Corsiva" pitchFamily="66" charset="0"/>
              </a:rPr>
              <a:t>Нотр-Дама</a:t>
            </a:r>
            <a:r>
              <a:rPr lang="ru-RU" sz="15600" dirty="0" smtClean="0">
                <a:solidFill>
                  <a:srgbClr val="002060"/>
                </a:solidFill>
                <a:latin typeface="Monotype Corsiva" pitchFamily="66" charset="0"/>
              </a:rPr>
              <a:t> —це </a:t>
            </a:r>
            <a:r>
              <a:rPr lang="ru-RU" sz="15600" dirty="0" smtClean="0">
                <a:solidFill>
                  <a:srgbClr val="FF0000"/>
                </a:solidFill>
                <a:latin typeface="Monotype Corsiva" pitchFamily="66" charset="0"/>
              </a:rPr>
              <a:t>Стрікс</a:t>
            </a:r>
            <a:r>
              <a:rPr lang="ru-RU" sz="15600" dirty="0" smtClean="0">
                <a:solidFill>
                  <a:srgbClr val="002060"/>
                </a:solidFill>
                <a:latin typeface="Monotype Corsiva" pitchFamily="66" charset="0"/>
              </a:rPr>
              <a:t>,</a:t>
            </a:r>
            <a:r>
              <a:rPr lang="ru-RU" sz="15600" dirty="0" smtClean="0">
                <a:solidFill>
                  <a:srgbClr val="FF0000"/>
                </a:solidFill>
                <a:latin typeface="Monotype Corsiva" pitchFamily="66" charset="0"/>
              </a:rPr>
              <a:t> </a:t>
            </a:r>
            <a:r>
              <a:rPr lang="ru-RU" sz="15600" dirty="0" smtClean="0">
                <a:solidFill>
                  <a:srgbClr val="002060"/>
                </a:solidFill>
                <a:latin typeface="Monotype Corsiva" pitchFamily="66" charset="0"/>
              </a:rPr>
              <a:t>крилатий нічний демон, напівжінка-напівптиця, що випускала пронизливі крики і що за переказами харчувалася кров'ю новонароджених немовлят або викрадала їх в своїх пазуристих лапах. </a:t>
            </a:r>
            <a:endParaRPr lang="ru-RU" sz="15600" dirty="0">
              <a:solidFill>
                <a:srgbClr val="002060"/>
              </a:solidFill>
              <a:latin typeface="Monotype Corsiva" pitchFamily="66" charset="0"/>
            </a:endParaRPr>
          </a:p>
        </p:txBody>
      </p:sp>
      <p:pic>
        <p:nvPicPr>
          <p:cNvPr id="7" name="Содержимое 6" descr="khimera-1.jpg"/>
          <p:cNvPicPr>
            <a:picLocks noGrp="1" noChangeAspect="1"/>
          </p:cNvPicPr>
          <p:nvPr>
            <p:ph sz="half" idx="2"/>
          </p:nvPr>
        </p:nvPicPr>
        <p:blipFill>
          <a:blip r:embed="rId3" cstate="print"/>
          <a:stretch>
            <a:fillRect/>
          </a:stretch>
        </p:blipFill>
        <p:spPr>
          <a:xfrm>
            <a:off x="4788024" y="836712"/>
            <a:ext cx="4355976" cy="6021288"/>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7" name="Содержимое 6" descr="24e2f4779d2f.jpg"/>
          <p:cNvPicPr>
            <a:picLocks noGrp="1" noChangeAspect="1"/>
          </p:cNvPicPr>
          <p:nvPr>
            <p:ph sz="half" idx="1"/>
          </p:nvPr>
        </p:nvPicPr>
        <p:blipFill>
          <a:blip r:embed="rId3" cstate="print"/>
          <a:stretch>
            <a:fillRect/>
          </a:stretch>
        </p:blipFill>
        <p:spPr>
          <a:xfrm>
            <a:off x="0" y="-249"/>
            <a:ext cx="4391472" cy="6858249"/>
          </a:xfrm>
          <a:prstGeom prst="rect">
            <a:avLst/>
          </a:prstGeom>
          <a:ln>
            <a:noFill/>
          </a:ln>
          <a:effectLst>
            <a:softEdge rad="112500"/>
          </a:effectLst>
        </p:spPr>
      </p:pic>
      <p:sp>
        <p:nvSpPr>
          <p:cNvPr id="6" name="Содержимое 5"/>
          <p:cNvSpPr>
            <a:spLocks noGrp="1"/>
          </p:cNvSpPr>
          <p:nvPr>
            <p:ph sz="half" idx="2"/>
          </p:nvPr>
        </p:nvSpPr>
        <p:spPr>
          <a:xfrm>
            <a:off x="4211960" y="0"/>
            <a:ext cx="4932040" cy="6858000"/>
          </a:xfrm>
        </p:spPr>
        <p:txBody>
          <a:bodyPr>
            <a:normAutofit fontScale="92500"/>
          </a:bodyPr>
          <a:lstStyle/>
          <a:p>
            <a:pPr>
              <a:buNone/>
            </a:pPr>
            <a:r>
              <a:rPr lang="ru-RU" b="1" dirty="0" smtClean="0">
                <a:solidFill>
                  <a:srgbClr val="002060"/>
                </a:solidFill>
                <a:latin typeface="Monotype Corsiva" pitchFamily="66" charset="0"/>
              </a:rPr>
              <a:t>2. </a:t>
            </a:r>
            <a:r>
              <a:rPr lang="ru-RU" sz="3400" b="1" dirty="0" smtClean="0">
                <a:solidFill>
                  <a:srgbClr val="002060"/>
                </a:solidFill>
                <a:latin typeface="Monotype Corsiva" pitchFamily="66" charset="0"/>
              </a:rPr>
              <a:t>Відома </a:t>
            </a:r>
            <a:r>
              <a:rPr lang="ru-RU" sz="3400" b="1" dirty="0" smtClean="0">
                <a:solidFill>
                  <a:srgbClr val="FF0000"/>
                </a:solidFill>
                <a:latin typeface="Monotype Corsiva" pitchFamily="66" charset="0"/>
              </a:rPr>
              <a:t>позолочена Мадонна </a:t>
            </a:r>
            <a:r>
              <a:rPr lang="ru-RU" sz="3400" b="1" u="sng" dirty="0" smtClean="0">
                <a:solidFill>
                  <a:srgbClr val="002060"/>
                </a:solidFill>
                <a:latin typeface="Monotype Corsiva" pitchFamily="66" charset="0"/>
              </a:rPr>
              <a:t>на шпилі міланського собору.</a:t>
            </a:r>
          </a:p>
          <a:p>
            <a:pPr>
              <a:buNone/>
            </a:pPr>
            <a:r>
              <a:rPr lang="ru-RU" sz="3400" b="1" dirty="0" smtClean="0">
                <a:solidFill>
                  <a:srgbClr val="002060"/>
                </a:solidFill>
                <a:latin typeface="Monotype Corsiva" pitchFamily="66" charset="0"/>
              </a:rPr>
              <a:t>     Міланці вирішили на знак вдячності звести собор незвичайної краси, поставивши на верхівку позолочену Мадонну. Під час Другої Світової війни весь Мілан дуже сильно постраждав від фашистських бомбардувань. Але Домський собор виявився в числі незайманих будівель. Знову Мілану допомогла Мадонна.</a:t>
            </a:r>
            <a:endParaRPr lang="ru-RU" sz="3400" b="1" dirty="0">
              <a:solidFill>
                <a:srgbClr val="002060"/>
              </a:solidFill>
              <a:latin typeface="Monotype Corsiva" pitchFamily="66"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to="" calcmode="lin" valueType="num">
                                      <p:cBhvr>
                                        <p:cTn id="15"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116632"/>
            <a:ext cx="4788024" cy="6741368"/>
          </a:xfrm>
        </p:spPr>
        <p:txBody>
          <a:bodyPr>
            <a:noAutofit/>
          </a:bodyPr>
          <a:lstStyle/>
          <a:p>
            <a:pPr>
              <a:buNone/>
            </a:pPr>
            <a:r>
              <a:rPr lang="ru-RU" sz="4100" b="1" dirty="0" smtClean="0">
                <a:solidFill>
                  <a:srgbClr val="002060"/>
                </a:solidFill>
                <a:latin typeface="Monotype Corsiva" pitchFamily="66" charset="0"/>
              </a:rPr>
              <a:t>3. Особливо виразні образи мужнього </a:t>
            </a:r>
            <a:r>
              <a:rPr lang="ru-RU" sz="4100" b="1" dirty="0" smtClean="0">
                <a:solidFill>
                  <a:srgbClr val="FF0000"/>
                </a:solidFill>
                <a:latin typeface="Monotype Corsiva" pitchFamily="66" charset="0"/>
              </a:rPr>
              <a:t>маркграфа Еккехарда </a:t>
            </a:r>
            <a:r>
              <a:rPr lang="ru-RU" sz="4100" b="1" dirty="0" smtClean="0">
                <a:solidFill>
                  <a:srgbClr val="002060"/>
                </a:solidFill>
                <a:latin typeface="Monotype Corsiva" pitchFamily="66" charset="0"/>
              </a:rPr>
              <a:t>і його </a:t>
            </a:r>
            <a:r>
              <a:rPr lang="ru-RU" sz="4100" b="1" dirty="0" smtClean="0">
                <a:solidFill>
                  <a:srgbClr val="FF0000"/>
                </a:solidFill>
                <a:latin typeface="Monotype Corsiva" pitchFamily="66" charset="0"/>
              </a:rPr>
              <a:t>дружини Ути</a:t>
            </a:r>
            <a:r>
              <a:rPr lang="ru-RU" sz="4100" b="1" dirty="0" smtClean="0">
                <a:solidFill>
                  <a:srgbClr val="002060"/>
                </a:solidFill>
                <a:latin typeface="Monotype Corsiva" pitchFamily="66" charset="0"/>
              </a:rPr>
              <a:t>. Поряд з суворим і войовничим чоловіком його дружина особливо витончена і жіночна.</a:t>
            </a:r>
            <a:endParaRPr lang="ru-RU" sz="4100" b="1" dirty="0">
              <a:solidFill>
                <a:srgbClr val="002060"/>
              </a:solidFill>
              <a:latin typeface="Monotype Corsiva" pitchFamily="66" charset="0"/>
            </a:endParaRPr>
          </a:p>
        </p:txBody>
      </p:sp>
      <p:pic>
        <p:nvPicPr>
          <p:cNvPr id="5" name="Содержимое 4" descr="count-ekkehard-and-countess-uta-donor-figures-from-the-west-choir-13th-century.jpg"/>
          <p:cNvPicPr>
            <a:picLocks noGrp="1" noChangeAspect="1"/>
          </p:cNvPicPr>
          <p:nvPr>
            <p:ph sz="half" idx="2"/>
          </p:nvPr>
        </p:nvPicPr>
        <p:blipFill>
          <a:blip r:embed="rId3" cstate="print"/>
          <a:stretch>
            <a:fillRect/>
          </a:stretch>
        </p:blipFill>
        <p:spPr>
          <a:xfrm>
            <a:off x="5047728" y="0"/>
            <a:ext cx="4096272" cy="6858000"/>
          </a:xfrm>
          <a:prstGeom prst="rect">
            <a:avLst/>
          </a:prstGeom>
          <a:ln>
            <a:noFill/>
          </a:ln>
          <a:effectLst>
            <a:softEdge rad="112500"/>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Содержимое 4" descr="lev-257x300.png"/>
          <p:cNvPicPr>
            <a:picLocks noGrp="1" noChangeAspect="1"/>
          </p:cNvPicPr>
          <p:nvPr>
            <p:ph sz="half" idx="1"/>
          </p:nvPr>
        </p:nvPicPr>
        <p:blipFill>
          <a:blip r:embed="rId3" cstate="print"/>
          <a:stretch>
            <a:fillRect/>
          </a:stretch>
        </p:blipFill>
        <p:spPr>
          <a:xfrm>
            <a:off x="7198" y="0"/>
            <a:ext cx="4204762" cy="6858000"/>
          </a:xfrm>
          <a:prstGeom prst="rect">
            <a:avLst/>
          </a:prstGeom>
          <a:ln>
            <a:noFill/>
          </a:ln>
          <a:effectLst>
            <a:softEdge rad="112500"/>
          </a:effectLst>
        </p:spPr>
      </p:pic>
      <p:sp>
        <p:nvSpPr>
          <p:cNvPr id="4" name="Содержимое 3"/>
          <p:cNvSpPr>
            <a:spLocks noGrp="1"/>
          </p:cNvSpPr>
          <p:nvPr>
            <p:ph sz="half" idx="2"/>
          </p:nvPr>
        </p:nvSpPr>
        <p:spPr>
          <a:xfrm>
            <a:off x="4067944" y="0"/>
            <a:ext cx="5076056" cy="6858000"/>
          </a:xfrm>
        </p:spPr>
        <p:txBody>
          <a:bodyPr>
            <a:normAutofit lnSpcReduction="10000"/>
          </a:bodyPr>
          <a:lstStyle/>
          <a:p>
            <a:pPr>
              <a:buNone/>
            </a:pPr>
            <a:r>
              <a:rPr lang="ru-RU" b="1" dirty="0" smtClean="0">
                <a:solidFill>
                  <a:srgbClr val="002060"/>
                </a:solidFill>
              </a:rPr>
              <a:t> 4. </a:t>
            </a:r>
            <a:r>
              <a:rPr lang="ru-RU" sz="4000" b="1" dirty="0" smtClean="0">
                <a:solidFill>
                  <a:srgbClr val="FF0000"/>
                </a:solidFill>
                <a:latin typeface="Monotype Corsiva" pitchFamily="66" charset="0"/>
              </a:rPr>
              <a:t>"Безрозсудні </a:t>
            </a:r>
            <a:r>
              <a:rPr lang="ru-RU" sz="4000" b="1" dirty="0" err="1" smtClean="0">
                <a:solidFill>
                  <a:srgbClr val="FF0000"/>
                </a:solidFill>
                <a:latin typeface="Monotype Corsiva" pitchFamily="66" charset="0"/>
              </a:rPr>
              <a:t>діви</a:t>
            </a:r>
            <a:r>
              <a:rPr lang="ru-RU" sz="4000" b="1" dirty="0" smtClean="0">
                <a:solidFill>
                  <a:srgbClr val="FF0000"/>
                </a:solidFill>
                <a:latin typeface="Monotype Corsiva" pitchFamily="66" charset="0"/>
              </a:rPr>
              <a:t>" </a:t>
            </a:r>
            <a:r>
              <a:rPr lang="ru-RU" sz="4000" b="1" dirty="0" smtClean="0">
                <a:solidFill>
                  <a:srgbClr val="002060"/>
                </a:solidFill>
                <a:latin typeface="Monotype Corsiva" pitchFamily="66" charset="0"/>
              </a:rPr>
              <a:t>Скульптури в соборі святих Маурітіуса і Катаріни </a:t>
            </a:r>
            <a:r>
              <a:rPr lang="ru-RU" sz="4000" b="1" u="sng" dirty="0" smtClean="0">
                <a:solidFill>
                  <a:srgbClr val="002060"/>
                </a:solidFill>
                <a:latin typeface="Monotype Corsiva" pitchFamily="66" charset="0"/>
              </a:rPr>
              <a:t>у Магдебурзі.</a:t>
            </a:r>
          </a:p>
          <a:p>
            <a:pPr>
              <a:buNone/>
            </a:pPr>
            <a:r>
              <a:rPr lang="ru-RU" sz="4000" b="1" dirty="0" smtClean="0">
                <a:solidFill>
                  <a:srgbClr val="002060"/>
                </a:solidFill>
                <a:latin typeface="Monotype Corsiva" pitchFamily="66" charset="0"/>
              </a:rPr>
              <a:t>    Статуї збер</a:t>
            </a:r>
            <a:r>
              <a:rPr lang="uk-UA" sz="4000" b="1" dirty="0" smtClean="0">
                <a:solidFill>
                  <a:srgbClr val="002060"/>
                </a:solidFill>
                <a:latin typeface="Monotype Corsiva" pitchFamily="66" charset="0"/>
              </a:rPr>
              <a:t>і</a:t>
            </a:r>
            <a:r>
              <a:rPr lang="ru-RU" sz="4000" b="1" dirty="0" smtClean="0">
                <a:solidFill>
                  <a:srgbClr val="002060"/>
                </a:solidFill>
                <a:latin typeface="Monotype Corsiva" pitchFamily="66" charset="0"/>
              </a:rPr>
              <a:t>гли зв'язок із стіною, з опорою. Розміри їх знаходяться в точному співвідношенні з архітектурними формами. </a:t>
            </a:r>
            <a:endParaRPr lang="ru-RU" sz="4000" b="1" dirty="0">
              <a:solidFill>
                <a:srgbClr val="002060"/>
              </a:solidFill>
              <a:latin typeface="Monotype Corsiva"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 to="" calcmode="lin" valueType="num">
                                      <p:cBhvr>
                                        <p:cTn id="10" dur="1" fill="hold"/>
                                        <p:tgtEl>
                                          <p:spTgt spid="4">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0"/>
            <a:ext cx="4932040" cy="6858000"/>
          </a:xfrm>
        </p:spPr>
        <p:txBody>
          <a:bodyPr>
            <a:normAutofit lnSpcReduction="10000"/>
          </a:bodyPr>
          <a:lstStyle/>
          <a:p>
            <a:pPr>
              <a:buNone/>
            </a:pPr>
            <a:r>
              <a:rPr lang="uk-UA" sz="6000" dirty="0" smtClean="0">
                <a:solidFill>
                  <a:srgbClr val="002060"/>
                </a:solidFill>
              </a:rPr>
              <a:t>5. </a:t>
            </a:r>
            <a:r>
              <a:rPr lang="ru-RU" sz="6000" b="1" dirty="0" smtClean="0">
                <a:solidFill>
                  <a:srgbClr val="FF0000"/>
                </a:solidFill>
                <a:latin typeface="Monotype Corsiva" pitchFamily="66" charset="0"/>
              </a:rPr>
              <a:t>Ханс   Мульчер  Ангел</a:t>
            </a:r>
            <a:r>
              <a:rPr lang="ru-RU" sz="6000" b="1" dirty="0" smtClean="0">
                <a:solidFill>
                  <a:srgbClr val="002060"/>
                </a:solidFill>
                <a:latin typeface="Monotype Corsiva" pitchFamily="66" charset="0"/>
              </a:rPr>
              <a:t>, </a:t>
            </a:r>
          </a:p>
          <a:p>
            <a:pPr>
              <a:buNone/>
            </a:pPr>
            <a:r>
              <a:rPr lang="ru-RU" sz="6000" b="1" dirty="0" smtClean="0">
                <a:solidFill>
                  <a:srgbClr val="002060"/>
                </a:solidFill>
                <a:latin typeface="Monotype Corsiva" pitchFamily="66" charset="0"/>
              </a:rPr>
              <a:t> 1456-1459 рр.</a:t>
            </a:r>
          </a:p>
          <a:p>
            <a:pPr>
              <a:buNone/>
            </a:pPr>
            <a:r>
              <a:rPr lang="ru-RU" sz="6000" b="1" dirty="0">
                <a:solidFill>
                  <a:srgbClr val="002060"/>
                </a:solidFill>
                <a:latin typeface="Monotype Corsiva" pitchFamily="66" charset="0"/>
              </a:rPr>
              <a:t> </a:t>
            </a:r>
            <a:r>
              <a:rPr lang="ru-RU" sz="6000" b="1" dirty="0" smtClean="0">
                <a:solidFill>
                  <a:srgbClr val="002060"/>
                </a:solidFill>
                <a:latin typeface="Monotype Corsiva" pitchFamily="66" charset="0"/>
              </a:rPr>
              <a:t>Музей</a:t>
            </a:r>
          </a:p>
          <a:p>
            <a:pPr>
              <a:buNone/>
            </a:pPr>
            <a:r>
              <a:rPr lang="ru-RU" sz="6000" b="1" dirty="0" smtClean="0">
                <a:solidFill>
                  <a:srgbClr val="002060"/>
                </a:solidFill>
                <a:latin typeface="Monotype Corsiva" pitchFamily="66" charset="0"/>
              </a:rPr>
              <a:t> Фердінандіум</a:t>
            </a:r>
            <a:endParaRPr lang="ru-RU" sz="6000" b="1" dirty="0">
              <a:solidFill>
                <a:srgbClr val="002060"/>
              </a:solidFill>
              <a:latin typeface="Monotype Corsiva" pitchFamily="66" charset="0"/>
            </a:endParaRPr>
          </a:p>
          <a:p>
            <a:pPr>
              <a:buNone/>
            </a:pPr>
            <a:r>
              <a:rPr lang="ru-RU" sz="6000" b="1" dirty="0" smtClean="0">
                <a:solidFill>
                  <a:srgbClr val="002060"/>
                </a:solidFill>
                <a:latin typeface="Monotype Corsiva" pitchFamily="66" charset="0"/>
              </a:rPr>
              <a:t> Тироль</a:t>
            </a:r>
            <a:endParaRPr lang="ru-RU" sz="6000" b="1" dirty="0">
              <a:solidFill>
                <a:srgbClr val="002060"/>
              </a:solidFill>
              <a:latin typeface="Monotype Corsiva" pitchFamily="66" charset="0"/>
            </a:endParaRPr>
          </a:p>
        </p:txBody>
      </p:sp>
      <p:pic>
        <p:nvPicPr>
          <p:cNvPr id="5" name="Содержимое 4" descr="k90.jpg"/>
          <p:cNvPicPr>
            <a:picLocks noGrp="1" noChangeAspect="1"/>
          </p:cNvPicPr>
          <p:nvPr>
            <p:ph sz="half" idx="2"/>
          </p:nvPr>
        </p:nvPicPr>
        <p:blipFill>
          <a:blip r:embed="rId3" cstate="print"/>
          <a:stretch>
            <a:fillRect/>
          </a:stretch>
        </p:blipFill>
        <p:spPr>
          <a:xfrm>
            <a:off x="4644008" y="0"/>
            <a:ext cx="4499992" cy="6858000"/>
          </a:xfrm>
          <a:prstGeom prst="rect">
            <a:avLst/>
          </a:prstGeom>
          <a:ln>
            <a:noFill/>
          </a:ln>
          <a:effectLst>
            <a:softEdge rad="112500"/>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387</TotalTime>
  <Words>664</Words>
  <Application>Microsoft Office PowerPoint</Application>
  <PresentationFormat>Экран (4:3)</PresentationFormat>
  <Paragraphs>79</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“Готика”</vt:lpstr>
      <vt:lpstr>Слайд 2</vt:lpstr>
      <vt:lpstr>Слайд 3</vt:lpstr>
      <vt:lpstr>Слайд 4</vt:lpstr>
      <vt:lpstr>Приклади скульптур</vt:lpstr>
      <vt:lpstr>Слайд 6</vt:lpstr>
      <vt:lpstr>Слайд 7</vt:lpstr>
      <vt:lpstr>Слайд 8</vt:lpstr>
      <vt:lpstr>Слайд 9</vt:lpstr>
      <vt:lpstr>Приклади архітектурних споруд </vt:lpstr>
      <vt:lpstr>Слайд 11</vt:lpstr>
      <vt:lpstr>Слайд 12</vt:lpstr>
      <vt:lpstr>Слайд 13</vt:lpstr>
      <vt:lpstr>Слайд 14</vt:lpstr>
      <vt:lpstr>Приклади в живописі</vt:lpstr>
      <vt:lpstr>Слайд 16</vt:lpstr>
      <vt:lpstr>Слайд 17</vt:lpstr>
      <vt:lpstr>Слайд 18</vt:lpstr>
      <vt:lpstr>Слайд 19</vt:lpstr>
      <vt:lpstr>Приклади вітражів</vt:lpstr>
      <vt:lpstr>Слайд 21</vt:lpstr>
      <vt:lpstr>Слайд 22</vt:lpstr>
      <vt:lpstr>Слайд 23</vt:lpstr>
      <vt:lpstr>Слайд 24</vt:lpstr>
      <vt:lpstr>Приклади фресок</vt:lpstr>
      <vt:lpstr>Слайд 26</vt:lpstr>
      <vt:lpstr>Слайд 27</vt:lpstr>
      <vt:lpstr>Використана література</vt:lpstr>
      <vt:lpstr>Слайд 29</vt:lpstr>
      <vt:lpstr>Слайд 30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“Готика”</dc:title>
  <dc:creator>DNA7 X86</dc:creator>
  <cp:lastModifiedBy>DNA7 X86</cp:lastModifiedBy>
  <cp:revision>45</cp:revision>
  <dcterms:created xsi:type="dcterms:W3CDTF">2012-01-15T11:43:56Z</dcterms:created>
  <dcterms:modified xsi:type="dcterms:W3CDTF">2012-02-06T16:31:05Z</dcterms:modified>
</cp:coreProperties>
</file>