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595" autoAdjust="0"/>
  </p:normalViewPr>
  <p:slideViewPr>
    <p:cSldViewPr>
      <p:cViewPr varScale="1">
        <p:scale>
          <a:sx n="88" d="100"/>
          <a:sy n="88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928802"/>
            <a:ext cx="873348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Нафтові забруднення.</a:t>
            </a:r>
          </a:p>
          <a:p>
            <a:pPr algn="ctr"/>
            <a:r>
              <a:rPr lang="uk-UA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Сучасні методи </a:t>
            </a:r>
          </a:p>
          <a:p>
            <a:pPr algn="ctr"/>
            <a:r>
              <a:rPr lang="uk-UA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знешкодження </a:t>
            </a:r>
            <a:r>
              <a:rPr lang="uk-UA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нафтозабруднень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latin typeface="Monotype Corsiva" pitchFamily="66" charset="0"/>
              </a:rPr>
              <a:t>Країни, багаті на нафту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1. </a:t>
            </a:r>
            <a:r>
              <a:rPr lang="ru-RU" b="1" dirty="0" err="1" smtClean="0">
                <a:solidFill>
                  <a:srgbClr val="FFFF00"/>
                </a:solidFill>
              </a:rPr>
              <a:t>Росія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2. </a:t>
            </a:r>
            <a:r>
              <a:rPr lang="ru-RU" b="1" dirty="0" err="1" smtClean="0">
                <a:solidFill>
                  <a:srgbClr val="FFFF00"/>
                </a:solidFill>
              </a:rPr>
              <a:t>Саудівська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Аравія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3. США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4. Китай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5. </a:t>
            </a:r>
            <a:r>
              <a:rPr lang="ru-RU" b="1" dirty="0" err="1" smtClean="0">
                <a:solidFill>
                  <a:srgbClr val="FFFF00"/>
                </a:solidFill>
              </a:rPr>
              <a:t>Іран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6. ОАЕ (Об</a:t>
            </a:r>
            <a:r>
              <a:rPr lang="en-US" b="1" dirty="0" smtClean="0">
                <a:solidFill>
                  <a:srgbClr val="FFFF00"/>
                </a:solidFill>
              </a:rPr>
              <a:t>’</a:t>
            </a:r>
            <a:r>
              <a:rPr lang="uk-UA" b="1" dirty="0" err="1" smtClean="0">
                <a:solidFill>
                  <a:srgbClr val="FFFF00"/>
                </a:solidFill>
              </a:rPr>
              <a:t>єднані</a:t>
            </a:r>
            <a:r>
              <a:rPr lang="uk-UA" b="1" dirty="0" smtClean="0">
                <a:solidFill>
                  <a:srgbClr val="FFFF00"/>
                </a:solidFill>
              </a:rPr>
              <a:t> Арабські Емірати)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7. </a:t>
            </a:r>
            <a:r>
              <a:rPr lang="ru-RU" b="1" dirty="0" err="1" smtClean="0">
                <a:solidFill>
                  <a:srgbClr val="FFFF00"/>
                </a:solidFill>
              </a:rPr>
              <a:t>Бразилія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8. Кувейт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err="1" smtClean="0">
                <a:solidFill>
                  <a:srgbClr val="FFFF00"/>
                </a:solidFill>
              </a:rPr>
              <a:t>Захист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водних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ресурсів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від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виснаження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і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забруднення</a:t>
            </a:r>
            <a:r>
              <a:rPr lang="ru-RU" sz="2700" dirty="0" smtClean="0">
                <a:solidFill>
                  <a:srgbClr val="FFFF00"/>
                </a:solidFill>
              </a:rPr>
              <a:t> та </a:t>
            </a:r>
            <a:r>
              <a:rPr lang="ru-RU" sz="2700" dirty="0" err="1" smtClean="0">
                <a:solidFill>
                  <a:srgbClr val="FFFF00"/>
                </a:solidFill>
              </a:rPr>
              <a:t>їх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раціонального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використання</a:t>
            </a:r>
            <a:r>
              <a:rPr lang="ru-RU" sz="2700" dirty="0" smtClean="0">
                <a:solidFill>
                  <a:srgbClr val="FFFF00"/>
                </a:solidFill>
              </a:rPr>
              <a:t> для потреб народного </a:t>
            </a:r>
            <a:r>
              <a:rPr lang="ru-RU" sz="2700" dirty="0" err="1" smtClean="0">
                <a:solidFill>
                  <a:srgbClr val="FFFF00"/>
                </a:solidFill>
              </a:rPr>
              <a:t>господарства</a:t>
            </a:r>
            <a:r>
              <a:rPr lang="ru-RU" sz="2700" dirty="0" smtClean="0">
                <a:solidFill>
                  <a:srgbClr val="FFFF00"/>
                </a:solidFill>
              </a:rPr>
              <a:t> - одна </a:t>
            </a:r>
            <a:r>
              <a:rPr lang="ru-RU" sz="2700" dirty="0" err="1" smtClean="0">
                <a:solidFill>
                  <a:srgbClr val="FFFF00"/>
                </a:solidFill>
              </a:rPr>
              <a:t>з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найбільш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важливих</a:t>
            </a:r>
            <a:r>
              <a:rPr lang="ru-RU" sz="2700" dirty="0" smtClean="0">
                <a:solidFill>
                  <a:srgbClr val="FFFF00"/>
                </a:solidFill>
              </a:rPr>
              <a:t> проблем, </a:t>
            </a:r>
            <a:r>
              <a:rPr lang="ru-RU" sz="2700" dirty="0" err="1" smtClean="0">
                <a:solidFill>
                  <a:srgbClr val="FFFF00"/>
                </a:solidFill>
              </a:rPr>
              <a:t>що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вимагають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невідкладного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рішення</a:t>
            </a:r>
            <a:r>
              <a:rPr lang="ru-RU" sz="2700" dirty="0" smtClean="0">
                <a:solidFill>
                  <a:srgbClr val="FFFF00"/>
                </a:solidFill>
              </a:rPr>
              <a:t>. У </a:t>
            </a:r>
            <a:r>
              <a:rPr lang="ru-RU" sz="2700" dirty="0" err="1" smtClean="0">
                <a:solidFill>
                  <a:srgbClr val="FFFF00"/>
                </a:solidFill>
              </a:rPr>
              <a:t>Росії</a:t>
            </a:r>
            <a:r>
              <a:rPr lang="ru-RU" sz="2700" dirty="0" smtClean="0">
                <a:solidFill>
                  <a:srgbClr val="FFFF00"/>
                </a:solidFill>
              </a:rPr>
              <a:t> широко </a:t>
            </a:r>
            <a:r>
              <a:rPr lang="ru-RU" sz="2700" dirty="0" err="1" smtClean="0">
                <a:solidFill>
                  <a:srgbClr val="FFFF00"/>
                </a:solidFill>
              </a:rPr>
              <a:t>здійснюються</a:t>
            </a:r>
            <a:r>
              <a:rPr lang="ru-RU" sz="2700" dirty="0" smtClean="0">
                <a:solidFill>
                  <a:srgbClr val="FFFF00"/>
                </a:solidFill>
              </a:rPr>
              <a:t> заходи </a:t>
            </a:r>
            <a:r>
              <a:rPr lang="ru-RU" sz="2700" dirty="0" err="1" smtClean="0">
                <a:solidFill>
                  <a:srgbClr val="FFFF00"/>
                </a:solidFill>
              </a:rPr>
              <a:t>з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охорони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навколишнього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середовища</a:t>
            </a:r>
            <a:r>
              <a:rPr lang="ru-RU" sz="2700" dirty="0" smtClean="0">
                <a:solidFill>
                  <a:srgbClr val="FFFF00"/>
                </a:solidFill>
              </a:rPr>
              <a:t>, </a:t>
            </a:r>
            <a:r>
              <a:rPr lang="ru-RU" sz="2700" dirty="0" err="1" smtClean="0">
                <a:solidFill>
                  <a:srgbClr val="FFFF00"/>
                </a:solidFill>
              </a:rPr>
              <a:t>зокрема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з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очищення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виробничих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стічних</a:t>
            </a:r>
            <a:r>
              <a:rPr lang="ru-RU" sz="2700" dirty="0" smtClean="0">
                <a:solidFill>
                  <a:srgbClr val="FFFF00"/>
                </a:solidFill>
              </a:rPr>
              <a:t> вод. </a:t>
            </a:r>
            <a:endParaRPr lang="ru-RU" sz="31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85728"/>
            <a:ext cx="3605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ВИСНОВОК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onstola.ru-96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928694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Цікаві факти про нафту: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4000528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1)Одна капля нафти псує 25 літрів води.</a:t>
            </a:r>
          </a:p>
          <a:p>
            <a:pPr algn="l"/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2) Нафту вперше почали використовувати в промисловості ще у 8 столітті.</a:t>
            </a:r>
          </a:p>
          <a:p>
            <a:pPr algn="l"/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3)Коли в США вперше знайшли нафту, її енергетичний потенціал не оцінили. Замість цього її розливали в пляшки і продавали як ліки від шлункових захворювань.</a:t>
            </a:r>
          </a:p>
          <a:p>
            <a:pPr algn="l"/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4)Свої 4000 списаних нафтових веж у Мексиканській затоці американці переробили у готелі і розважальні комплекси, оскільки їх знищення було б дуже дорого і зашкодило б довкіллю.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Екологічна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небезпека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пов’язана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нафтою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та </a:t>
            </a:r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нафтопродуктами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50939a84e816c_mediu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71612"/>
            <a:ext cx="4071966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1328669335foto4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1612"/>
            <a:ext cx="4000528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n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214818"/>
            <a:ext cx="4071966" cy="2482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naf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214818"/>
            <a:ext cx="4000528" cy="2518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нафтових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забруднень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навколишнє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79" y="1428736"/>
            <a:ext cx="8944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Розвиток</a:t>
            </a:r>
            <a:r>
              <a:rPr lang="ru-RU" b="1" dirty="0" smtClean="0">
                <a:solidFill>
                  <a:srgbClr val="FFFF00"/>
                </a:solidFill>
              </a:rPr>
              <a:t> </a:t>
            </a:r>
            <a:r>
              <a:rPr lang="ru-RU" b="1" dirty="0" err="1" smtClean="0">
                <a:solidFill>
                  <a:srgbClr val="FFFF00"/>
                </a:solidFill>
              </a:rPr>
              <a:t>нафто-і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газопереробної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промисловості</a:t>
            </a:r>
            <a:r>
              <a:rPr lang="ru-RU" b="1" dirty="0" smtClean="0">
                <a:solidFill>
                  <a:srgbClr val="FFFF00"/>
                </a:solidFill>
              </a:rPr>
              <a:t> та </a:t>
            </a:r>
            <a:r>
              <a:rPr lang="ru-RU" b="1" dirty="0" err="1" smtClean="0">
                <a:solidFill>
                  <a:srgbClr val="FFFF00"/>
                </a:solidFill>
              </a:rPr>
              <a:t>переробки</a:t>
            </a:r>
            <a:r>
              <a:rPr lang="ru-RU" b="1" dirty="0" smtClean="0">
                <a:solidFill>
                  <a:srgbClr val="FFFF00"/>
                </a:solidFill>
              </a:rPr>
              <a:t> </a:t>
            </a:r>
            <a:r>
              <a:rPr lang="ru-RU" b="1" dirty="0" err="1" smtClean="0">
                <a:solidFill>
                  <a:srgbClr val="FFFF00"/>
                </a:solidFill>
              </a:rPr>
              <a:t>вуглеводневої</a:t>
            </a:r>
            <a:r>
              <a:rPr lang="ru-RU" b="1" dirty="0" smtClean="0">
                <a:solidFill>
                  <a:srgbClr val="FFFF00"/>
                </a:solidFill>
              </a:rPr>
              <a:t> </a:t>
            </a:r>
            <a:r>
              <a:rPr lang="ru-RU" b="1" dirty="0" err="1" smtClean="0">
                <a:solidFill>
                  <a:srgbClr val="FFFF00"/>
                </a:solidFill>
              </a:rPr>
              <a:t>сировини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також</a:t>
            </a:r>
            <a:r>
              <a:rPr lang="ru-RU" b="1" dirty="0" smtClean="0">
                <a:solidFill>
                  <a:srgbClr val="FFFF00"/>
                </a:solidFill>
              </a:rPr>
              <a:t> негативно </a:t>
            </a:r>
            <a:r>
              <a:rPr lang="ru-RU" b="1" dirty="0" err="1" smtClean="0">
                <a:solidFill>
                  <a:srgbClr val="FFFF00"/>
                </a:solidFill>
              </a:rPr>
              <a:t>позначається</a:t>
            </a:r>
            <a:r>
              <a:rPr lang="ru-RU" b="1" dirty="0" smtClean="0">
                <a:solidFill>
                  <a:srgbClr val="FFFF00"/>
                </a:solidFill>
              </a:rPr>
              <a:t> на </a:t>
            </a:r>
            <a:r>
              <a:rPr lang="ru-RU" b="1" dirty="0" err="1" smtClean="0">
                <a:solidFill>
                  <a:srgbClr val="FFFF00"/>
                </a:solidFill>
              </a:rPr>
              <a:t>екологічну</a:t>
            </a:r>
            <a:r>
              <a:rPr lang="ru-RU" b="1" dirty="0" smtClean="0">
                <a:solidFill>
                  <a:srgbClr val="FFFF00"/>
                </a:solidFill>
              </a:rPr>
              <a:t> </a:t>
            </a:r>
            <a:r>
              <a:rPr lang="ru-RU" b="1" dirty="0" err="1" smtClean="0">
                <a:solidFill>
                  <a:srgbClr val="FFFF00"/>
                </a:solidFill>
              </a:rPr>
              <a:t>ситуацію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Певну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екологічну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небезпеку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представляють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продуктопроводи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особливо в </a:t>
            </a:r>
            <a:r>
              <a:rPr lang="ru-RU" b="1" dirty="0" err="1" smtClean="0">
                <a:solidFill>
                  <a:srgbClr val="FFFF00"/>
                </a:solidFill>
              </a:rPr>
              <a:t>місцях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їх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переходів</a:t>
            </a:r>
            <a:r>
              <a:rPr lang="ru-RU" b="1" dirty="0" smtClean="0">
                <a:solidFill>
                  <a:srgbClr val="FFFF00"/>
                </a:solidFill>
              </a:rPr>
              <a:t> через </a:t>
            </a:r>
            <a:r>
              <a:rPr lang="ru-RU" b="1" dirty="0" err="1" smtClean="0">
                <a:solidFill>
                  <a:srgbClr val="FFFF00"/>
                </a:solidFill>
              </a:rPr>
              <a:t>водні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об'єкти</a:t>
            </a:r>
            <a:r>
              <a:rPr lang="ru-RU" b="1" dirty="0" smtClean="0">
                <a:solidFill>
                  <a:srgbClr val="FFFF00"/>
                </a:solidFill>
              </a:rPr>
              <a:t>. 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g8.jpg"/>
          <p:cNvPicPr>
            <a:picLocks noChangeAspect="1"/>
          </p:cNvPicPr>
          <p:nvPr/>
        </p:nvPicPr>
        <p:blipFill>
          <a:blip r:embed="rId3"/>
          <a:srcRect l="1890" t="3150" r="39213" b="44724"/>
          <a:stretch>
            <a:fillRect/>
          </a:stretch>
        </p:blipFill>
        <p:spPr>
          <a:xfrm>
            <a:off x="500034" y="2571744"/>
            <a:ext cx="3000397" cy="1991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Admin\Рабочий стол\презинг\zab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643446"/>
            <a:ext cx="3571900" cy="19357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Documents and Settings\Admin\Рабочий стол\презинг\0015-015-Biologicheskoe-dejstv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857496"/>
            <a:ext cx="4999258" cy="364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1. Судна </a:t>
            </a:r>
            <a:r>
              <a:rPr lang="ru-RU" sz="1800" dirty="0" err="1" smtClean="0">
                <a:solidFill>
                  <a:srgbClr val="FFFF00"/>
                </a:solidFill>
              </a:rPr>
              <a:t>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всі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інші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плавзасоби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які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експлуатуються</a:t>
            </a:r>
            <a:r>
              <a:rPr lang="ru-RU" sz="1800" dirty="0" smtClean="0">
                <a:solidFill>
                  <a:srgbClr val="FFFF00"/>
                </a:solidFill>
              </a:rPr>
              <a:t> на ВВШУ, </a:t>
            </a:r>
            <a:r>
              <a:rPr lang="ru-RU" sz="1800" dirty="0" err="1" smtClean="0">
                <a:solidFill>
                  <a:srgbClr val="FFFF00"/>
                </a:solidFill>
              </a:rPr>
              <a:t>повинні</a:t>
            </a:r>
            <a:r>
              <a:rPr lang="ru-RU" sz="1800" dirty="0" smtClean="0">
                <a:solidFill>
                  <a:srgbClr val="FFFF00"/>
                </a:solidFill>
              </a:rPr>
              <a:t> бути </a:t>
            </a:r>
            <a:r>
              <a:rPr lang="ru-RU" sz="1800" dirty="0" err="1" smtClean="0">
                <a:solidFill>
                  <a:srgbClr val="FFFF00"/>
                </a:solidFill>
              </a:rPr>
              <a:t>оснащені</a:t>
            </a:r>
            <a:r>
              <a:rPr lang="ru-RU" sz="1800" dirty="0" smtClean="0">
                <a:solidFill>
                  <a:srgbClr val="FFFF00"/>
                </a:solidFill>
              </a:rPr>
              <a:t> системами </a:t>
            </a:r>
            <a:r>
              <a:rPr lang="ru-RU" sz="1800" dirty="0" err="1" smtClean="0">
                <a:solidFill>
                  <a:srgbClr val="FFFF00"/>
                </a:solidFill>
              </a:rPr>
              <a:t>і</a:t>
            </a:r>
            <a:r>
              <a:rPr lang="ru-RU" sz="1800" dirty="0" smtClean="0">
                <a:solidFill>
                  <a:srgbClr val="FFFF00"/>
                </a:solidFill>
              </a:rPr>
              <a:t> цистернами для </a:t>
            </a:r>
            <a:r>
              <a:rPr lang="ru-RU" sz="1800" dirty="0" err="1" smtClean="0">
                <a:solidFill>
                  <a:srgbClr val="FFFF00"/>
                </a:solidFill>
              </a:rPr>
              <a:t>збирання</a:t>
            </a:r>
            <a:r>
              <a:rPr lang="ru-RU" sz="1800" dirty="0" smtClean="0">
                <a:solidFill>
                  <a:srgbClr val="FFFF00"/>
                </a:solidFill>
              </a:rPr>
              <a:t> та </a:t>
            </a:r>
            <a:r>
              <a:rPr lang="ru-RU" sz="1800" dirty="0" err="1" smtClean="0">
                <a:solidFill>
                  <a:srgbClr val="FFFF00"/>
                </a:solidFill>
              </a:rPr>
              <a:t>накопичування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нафтовмісних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стічних</a:t>
            </a:r>
            <a:r>
              <a:rPr lang="ru-RU" sz="1800" dirty="0" smtClean="0">
                <a:solidFill>
                  <a:srgbClr val="FFFF00"/>
                </a:solidFill>
              </a:rPr>
              <a:t> вод, а </a:t>
            </a:r>
            <a:r>
              <a:rPr lang="ru-RU" sz="1800" dirty="0" err="1" smtClean="0">
                <a:solidFill>
                  <a:srgbClr val="FFFF00"/>
                </a:solidFill>
              </a:rPr>
              <a:t>також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змінними</a:t>
            </a:r>
            <a:r>
              <a:rPr lang="ru-RU" sz="1800" dirty="0" smtClean="0">
                <a:solidFill>
                  <a:srgbClr val="FFFF00"/>
                </a:solidFill>
              </a:rPr>
              <a:t> контейнерами для </a:t>
            </a:r>
            <a:r>
              <a:rPr lang="ru-RU" sz="1800" dirty="0" err="1" smtClean="0">
                <a:solidFill>
                  <a:srgbClr val="FFFF00"/>
                </a:solidFill>
              </a:rPr>
              <a:t>сміття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0"/>
            <a:ext cx="71760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</a:t>
            </a:r>
            <a:b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запобігання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забрудненню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суден </a:t>
            </a:r>
          </a:p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внутрішніх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водних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шляхів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України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F2009120115454118462186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496"/>
            <a:ext cx="4286280" cy="3366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hen_Neng_1_aground_great_barrier_ree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57496"/>
            <a:ext cx="434975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FFFF00"/>
                </a:solidFill>
              </a:rPr>
              <a:t>2. На ВВШУ </a:t>
            </a:r>
            <a:r>
              <a:rPr lang="ru-RU" sz="2000" dirty="0" err="1" smtClean="0">
                <a:solidFill>
                  <a:srgbClr val="FFFF00"/>
                </a:solidFill>
              </a:rPr>
              <a:t>скидання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із</a:t>
            </a:r>
            <a:r>
              <a:rPr lang="ru-RU" sz="2000" dirty="0" smtClean="0">
                <a:solidFill>
                  <a:srgbClr val="FFFF00"/>
                </a:solidFill>
              </a:rPr>
              <a:t> суден </a:t>
            </a:r>
            <a:r>
              <a:rPr lang="ru-RU" sz="2000" dirty="0" err="1" smtClean="0">
                <a:solidFill>
                  <a:srgbClr val="FFFF00"/>
                </a:solidFill>
              </a:rPr>
              <a:t>нафти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шкідливих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речовин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залишків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вантажу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сміття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забруднених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</a:t>
            </a:r>
            <a:r>
              <a:rPr lang="ru-RU" sz="2000" dirty="0" smtClean="0">
                <a:solidFill>
                  <a:srgbClr val="FFFF00"/>
                </a:solidFill>
              </a:rPr>
              <a:t> нормативно </a:t>
            </a:r>
            <a:r>
              <a:rPr lang="ru-RU" sz="2000" dirty="0" err="1" smtClean="0">
                <a:solidFill>
                  <a:srgbClr val="FFFF00"/>
                </a:solidFill>
              </a:rPr>
              <a:t>очищених</a:t>
            </a:r>
            <a:r>
              <a:rPr lang="ru-RU" sz="2000" dirty="0" smtClean="0">
                <a:solidFill>
                  <a:srgbClr val="FFFF00"/>
                </a:solidFill>
              </a:rPr>
              <a:t> вод не </a:t>
            </a:r>
            <a:r>
              <a:rPr lang="ru-RU" sz="2000" dirty="0" err="1" smtClean="0">
                <a:solidFill>
                  <a:srgbClr val="FFFF00"/>
                </a:solidFill>
              </a:rPr>
              <a:t>дозволяються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Винятком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є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ізольований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водяний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баласт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процедури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приймання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скидання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якого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визначено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підпунктом</a:t>
            </a:r>
            <a:r>
              <a:rPr lang="ru-RU" sz="2000" dirty="0" smtClean="0">
                <a:solidFill>
                  <a:srgbClr val="FFFF00"/>
                </a:solidFill>
              </a:rPr>
              <a:t> 4.10 та </a:t>
            </a:r>
            <a:r>
              <a:rPr lang="ru-RU" sz="2000" dirty="0" err="1" smtClean="0">
                <a:solidFill>
                  <a:srgbClr val="FFFF00"/>
                </a:solidFill>
              </a:rPr>
              <a:t>розділом</a:t>
            </a:r>
            <a:r>
              <a:rPr lang="ru-RU" sz="2000" dirty="0" smtClean="0">
                <a:solidFill>
                  <a:srgbClr val="FFFF00"/>
                </a:solidFill>
              </a:rPr>
              <a:t> 8 </a:t>
            </a:r>
            <a:r>
              <a:rPr lang="ru-RU" sz="2000" dirty="0" err="1" smtClean="0">
                <a:solidFill>
                  <a:srgbClr val="FFFF00"/>
                </a:solidFill>
              </a:rPr>
              <a:t>цих</a:t>
            </a:r>
            <a:r>
              <a:rPr lang="ru-RU" sz="2000" dirty="0" smtClean="0">
                <a:solidFill>
                  <a:srgbClr val="FFFF00"/>
                </a:solidFill>
              </a:rPr>
              <a:t> Правил.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be8c6ec5d7ec27ac97abf93aa1c6ba8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928802"/>
            <a:ext cx="4429156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74991557_large_00bae4w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928802"/>
            <a:ext cx="4286280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5715016"/>
            <a:ext cx="8393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Скидання нафти з суден завдає шкоди всій живності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FFFF00"/>
                </a:solidFill>
              </a:rPr>
              <a:t>3. </a:t>
            </a:r>
            <a:r>
              <a:rPr lang="ru-RU" sz="1800" dirty="0" err="1" smtClean="0">
                <a:solidFill>
                  <a:srgbClr val="FFFF00"/>
                </a:solidFill>
              </a:rPr>
              <a:t>Необхідне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пломбування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запірної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арматури</a:t>
            </a:r>
            <a:r>
              <a:rPr lang="ru-RU" sz="1800" dirty="0" smtClean="0">
                <a:solidFill>
                  <a:srgbClr val="FFFF00"/>
                </a:solidFill>
              </a:rPr>
              <a:t> на </a:t>
            </a:r>
            <a:r>
              <a:rPr lang="ru-RU" sz="1800" dirty="0" err="1" smtClean="0">
                <a:solidFill>
                  <a:srgbClr val="FFFF00"/>
                </a:solidFill>
              </a:rPr>
              <a:t>судні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_News_Photo_image_large_2193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3429000"/>
            <a:ext cx="4600607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510385501000522_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785794"/>
            <a:ext cx="4071966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err="1" smtClean="0">
                <a:solidFill>
                  <a:srgbClr val="FFFF00"/>
                </a:solidFill>
              </a:rPr>
              <a:t>Забруднення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нафтою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нафтопродуктами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призводить</a:t>
            </a:r>
            <a:r>
              <a:rPr lang="ru-RU" sz="2000" dirty="0" smtClean="0">
                <a:solidFill>
                  <a:srgbClr val="FFFF00"/>
                </a:solidFill>
              </a:rPr>
              <a:t> до </a:t>
            </a:r>
            <a:r>
              <a:rPr lang="ru-RU" sz="2000" dirty="0" err="1" smtClean="0">
                <a:solidFill>
                  <a:srgbClr val="FFFF00"/>
                </a:solidFill>
              </a:rPr>
              <a:t>появи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нафтових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плям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що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ускладнює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процеси</a:t>
            </a:r>
            <a:r>
              <a:rPr lang="ru-RU" sz="2000" dirty="0" smtClean="0">
                <a:solidFill>
                  <a:srgbClr val="FFFF00"/>
                </a:solidFill>
              </a:rPr>
              <a:t> фотосинтезу у </a:t>
            </a:r>
            <a:r>
              <a:rPr lang="ru-RU" sz="2000" dirty="0" err="1" smtClean="0">
                <a:solidFill>
                  <a:srgbClr val="FFFF00"/>
                </a:solidFill>
              </a:rPr>
              <a:t>воді</a:t>
            </a:r>
            <a:r>
              <a:rPr lang="ru-RU" sz="2000" dirty="0" smtClean="0">
                <a:solidFill>
                  <a:srgbClr val="FFFF00"/>
                </a:solidFill>
              </a:rPr>
              <a:t> через </a:t>
            </a:r>
            <a:r>
              <a:rPr lang="ru-RU" sz="2000" dirty="0" err="1" smtClean="0">
                <a:solidFill>
                  <a:srgbClr val="FFFF00"/>
                </a:solidFill>
              </a:rPr>
              <a:t>припинення</a:t>
            </a:r>
            <a:r>
              <a:rPr lang="ru-RU" sz="2000" dirty="0" smtClean="0">
                <a:solidFill>
                  <a:srgbClr val="FFFF00"/>
                </a:solidFill>
              </a:rPr>
              <a:t> доступу </a:t>
            </a:r>
            <a:r>
              <a:rPr lang="ru-RU" sz="2000" dirty="0" err="1" smtClean="0">
                <a:solidFill>
                  <a:srgbClr val="FFFF00"/>
                </a:solidFill>
              </a:rPr>
              <a:t>сонячних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променів</a:t>
            </a:r>
            <a:r>
              <a:rPr lang="ru-RU" sz="2000" dirty="0" smtClean="0">
                <a:solidFill>
                  <a:srgbClr val="FFFF00"/>
                </a:solidFill>
              </a:rPr>
              <a:t>, а </a:t>
            </a:r>
            <a:r>
              <a:rPr lang="ru-RU" sz="2000" dirty="0" err="1" smtClean="0">
                <a:solidFill>
                  <a:srgbClr val="FFFF00"/>
                </a:solidFill>
              </a:rPr>
              <a:t>також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викликає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загибель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рослин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тварин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Кожна</a:t>
            </a:r>
            <a:r>
              <a:rPr lang="ru-RU" sz="2000" dirty="0" smtClean="0">
                <a:solidFill>
                  <a:srgbClr val="FFFF00"/>
                </a:solidFill>
              </a:rPr>
              <a:t> тонна </a:t>
            </a:r>
            <a:r>
              <a:rPr lang="ru-RU" sz="2000" dirty="0" err="1" smtClean="0">
                <a:solidFill>
                  <a:srgbClr val="FFFF00"/>
                </a:solidFill>
              </a:rPr>
              <a:t>нафти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створює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нафтову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плівку</a:t>
            </a:r>
            <a:r>
              <a:rPr lang="ru-RU" sz="2000" dirty="0" smtClean="0">
                <a:solidFill>
                  <a:srgbClr val="FFFF00"/>
                </a:solidFill>
              </a:rPr>
              <a:t> на </a:t>
            </a:r>
            <a:r>
              <a:rPr lang="ru-RU" sz="2000" dirty="0" err="1" smtClean="0">
                <a:solidFill>
                  <a:srgbClr val="FFFF00"/>
                </a:solidFill>
              </a:rPr>
              <a:t>площі</a:t>
            </a:r>
            <a:r>
              <a:rPr lang="ru-RU" sz="2000" dirty="0" smtClean="0">
                <a:solidFill>
                  <a:srgbClr val="FFFF00"/>
                </a:solidFill>
              </a:rPr>
              <a:t> до 12 кв. км. </a:t>
            </a:r>
            <a:r>
              <a:rPr lang="ru-RU" sz="2000" dirty="0" err="1" smtClean="0">
                <a:solidFill>
                  <a:srgbClr val="FFFF00"/>
                </a:solidFill>
              </a:rPr>
              <a:t>Відновлення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уражених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екосистем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займає</a:t>
            </a:r>
            <a:r>
              <a:rPr lang="ru-RU" sz="2000" dirty="0" smtClean="0">
                <a:solidFill>
                  <a:srgbClr val="FFFF00"/>
                </a:solidFill>
              </a:rPr>
              <a:t> 10-15 </a:t>
            </a:r>
            <a:r>
              <a:rPr lang="ru-RU" sz="2000" dirty="0" err="1" smtClean="0">
                <a:solidFill>
                  <a:srgbClr val="FFFF00"/>
                </a:solidFill>
              </a:rPr>
              <a:t>років</a:t>
            </a:r>
            <a:r>
              <a:rPr lang="ru-RU" sz="2000" dirty="0" smtClean="0">
                <a:solidFill>
                  <a:srgbClr val="FFFF00"/>
                </a:solidFill>
              </a:rPr>
              <a:t>. 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0130728100450_3_thumb-8567396-standar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46998"/>
            <a:ext cx="4043362" cy="246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dae558df5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4488"/>
            <a:ext cx="421958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abc34bf-8e18-4d82-bf52-9796958453ea-gale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214818"/>
            <a:ext cx="400052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286256"/>
            <a:ext cx="4214842" cy="2357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00430" y="400050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FF00"/>
                </a:solidFill>
              </a:rPr>
              <a:t>Н а ф т о в і   п л я м и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 err="1" smtClean="0">
                <a:solidFill>
                  <a:srgbClr val="FFFF00"/>
                </a:solidFill>
              </a:rPr>
              <a:t>Нафтові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забруднення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призводять</a:t>
            </a:r>
            <a:r>
              <a:rPr lang="ru-RU" sz="1800" dirty="0" smtClean="0">
                <a:solidFill>
                  <a:srgbClr val="FFFF00"/>
                </a:solidFill>
              </a:rPr>
              <a:t> до </a:t>
            </a:r>
            <a:r>
              <a:rPr lang="ru-RU" sz="1800" dirty="0" err="1" smtClean="0">
                <a:solidFill>
                  <a:srgbClr val="FFFF00"/>
                </a:solidFill>
              </a:rPr>
              <a:t>виникнення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кислотних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дощів</a:t>
            </a:r>
            <a:r>
              <a:rPr lang="ru-RU" sz="1800" dirty="0" smtClean="0">
                <a:solidFill>
                  <a:srgbClr val="FFFF00"/>
                </a:solidFill>
              </a:rPr>
              <a:t>. </a:t>
            </a:r>
            <a:r>
              <a:rPr lang="ru-RU" sz="1800" dirty="0" err="1" smtClean="0">
                <a:solidFill>
                  <a:srgbClr val="FFFF00"/>
                </a:solidFill>
              </a:rPr>
              <a:t>Кислотні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дощі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призводять</a:t>
            </a:r>
            <a:r>
              <a:rPr lang="ru-RU" sz="1800" dirty="0" smtClean="0">
                <a:solidFill>
                  <a:srgbClr val="FFFF00"/>
                </a:solidFill>
              </a:rPr>
              <a:t> до </a:t>
            </a:r>
            <a:r>
              <a:rPr lang="ru-RU" sz="1800" dirty="0" err="1" smtClean="0">
                <a:solidFill>
                  <a:srgbClr val="FFFF00"/>
                </a:solidFill>
              </a:rPr>
              <a:t>закислению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водойм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до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загибелі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екосистем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311768273_13.jpg"/>
          <p:cNvPicPr>
            <a:picLocks noGrp="1" noChangeAspect="1"/>
          </p:cNvPicPr>
          <p:nvPr>
            <p:ph idx="1"/>
          </p:nvPr>
        </p:nvPicPr>
        <p:blipFill>
          <a:blip r:embed="rId3"/>
          <a:srcRect l="1744" t="2666" r="2326" b="15331"/>
          <a:stretch>
            <a:fillRect/>
          </a:stretch>
        </p:blipFill>
        <p:spPr>
          <a:xfrm>
            <a:off x="357158" y="928671"/>
            <a:ext cx="4572032" cy="35452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acid_rain7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390478"/>
            <a:ext cx="4697477" cy="32531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720" y="5929330"/>
            <a:ext cx="8687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</a:rPr>
              <a:t>Кислотні дощі володіють руйнівною силою, нищать як рослини, так і камінь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FFFF00"/>
                </a:solidFill>
              </a:rPr>
              <a:t>Бак- та </a:t>
            </a:r>
            <a:r>
              <a:rPr lang="ru-RU" sz="1800" dirty="0" err="1" smtClean="0">
                <a:solidFill>
                  <a:srgbClr val="FFFF00"/>
                </a:solidFill>
              </a:rPr>
              <a:t>біологічні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забруднення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Бактеріальне</a:t>
            </a:r>
            <a:r>
              <a:rPr lang="ru-RU" sz="1800" dirty="0" smtClean="0">
                <a:solidFill>
                  <a:srgbClr val="FFFF00"/>
                </a:solidFill>
              </a:rPr>
              <a:t> та </a:t>
            </a:r>
            <a:r>
              <a:rPr lang="ru-RU" sz="1800" dirty="0" err="1" smtClean="0">
                <a:solidFill>
                  <a:srgbClr val="FFFF00"/>
                </a:solidFill>
              </a:rPr>
              <a:t>біологічне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забруднення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пов'язано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різними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патогенними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організмами</a:t>
            </a:r>
            <a:r>
              <a:rPr lang="ru-RU" sz="1800" dirty="0" smtClean="0">
                <a:solidFill>
                  <a:srgbClr val="FFFF00"/>
                </a:solidFill>
              </a:rPr>
              <a:t>, грибами </a:t>
            </a:r>
            <a:r>
              <a:rPr lang="ru-RU" sz="1800" dirty="0" err="1" smtClean="0">
                <a:solidFill>
                  <a:srgbClr val="FFFF00"/>
                </a:solidFill>
              </a:rPr>
              <a:t>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водоростями</a:t>
            </a:r>
            <a:r>
              <a:rPr lang="ru-RU" sz="1800" dirty="0" smtClean="0">
                <a:solidFill>
                  <a:srgbClr val="FFFF00"/>
                </a:solidFill>
              </a:rPr>
              <a:t>. 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biolog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643050"/>
            <a:ext cx="3714776" cy="2571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wpid-02dbc3bd1affe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857364"/>
            <a:ext cx="4905391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5786454"/>
            <a:ext cx="870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Біологічні та бактеріальні забруднення можуть стати причиною спустошення земель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361</Words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Екологічна небезпека, пов’язана з нафтою та нафтопродуктами</vt:lpstr>
      <vt:lpstr>Вплив нафтових забруднень на навколишнє середовище </vt:lpstr>
      <vt:lpstr>Слайд 4</vt:lpstr>
      <vt:lpstr>2. На ВВШУ скидання із суден нафти, шкідливих речовин, залишків вантажу, сміття, забруднених і нормативно очищених вод не дозволяються. Винятком є ізольований водяний баласт, процедури приймання і скидання якого визначено підпунктом 4.10 та розділом 8 цих Правил.</vt:lpstr>
      <vt:lpstr>3. Необхідне пломбування запірної арматури на судні </vt:lpstr>
      <vt:lpstr>Забруднення нафтою і нафтопродуктами призводить до появи нафтових плям, що ускладнює процеси фотосинтезу у воді через припинення доступу сонячних променів, а також викликає загибель рослин і тварин. Кожна тонна нафти створює нафтову плівку на площі до 12 кв. км. Відновлення уражених екосистем займає 10-15 років. </vt:lpstr>
      <vt:lpstr>Нафтові забруднення призводять до виникнення кислотних дощів. Кислотні дощі призводять до закислению водойм і до загибелі екосистем</vt:lpstr>
      <vt:lpstr>Бак- та біологічні забруднення. Бактеріальне та біологічне забруднення пов'язано з різними патогенними організмами, грибами і водоростями. </vt:lpstr>
      <vt:lpstr>Країни, багаті на нафту</vt:lpstr>
      <vt:lpstr>     Захист водних ресурсів від виснаження і забруднення та їх раціонального використання для потреб народного господарства - одна з найбільш важливих проблем, що вимагають невідкладного рішення. У Росії широко здійснюються заходи з охорони навколишнього середовища, зокрема з очищення виробничих стічних вод. </vt:lpstr>
      <vt:lpstr>Цікаві факти про нафту: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</cp:revision>
  <dcterms:modified xsi:type="dcterms:W3CDTF">2013-12-24T21:04:56Z</dcterms:modified>
</cp:coreProperties>
</file>