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7" r:id="rId22"/>
  </p:sldIdLst>
  <p:sldSz cx="9144000" cy="6858000" type="screen4x3"/>
  <p:notesSz cx="6858000" cy="9144000"/>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66"/>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2" autoAdjust="0"/>
  </p:normalViewPr>
  <p:slideViewPr>
    <p:cSldViewPr>
      <p:cViewPr varScale="1">
        <p:scale>
          <a:sx n="74" d="100"/>
          <a:sy n="74" d="100"/>
        </p:scale>
        <p:origin x="-7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Shape 2"/>
          <p:cNvSpPr>
            <a:spLocks noGrp="1" noRot="1"/>
          </p:cNvSpPr>
          <p:nvPr>
            <p:ph type="sldImg" idx="2"/>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Shape 26"/>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6146" name="Shape 27"/>
          <p:cNvSpPr>
            <a:spLocks noGrp="1" noRot="1"/>
          </p:cNvSpPr>
          <p:nvPr>
            <p:ph type="sldImg" idx="2"/>
          </p:nvPr>
        </p:nvSpPr>
        <p:spPr>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91"/>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24578" name="Shape 92"/>
          <p:cNvSpPr>
            <a:spLocks noGrp="1" noRot="1"/>
          </p:cNvSpPr>
          <p:nvPr>
            <p:ph type="sldImg" idx="2"/>
          </p:nvPr>
        </p:nvSpPr>
        <p:spPr>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98"/>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26626" name="Shape 99"/>
          <p:cNvSpPr>
            <a:spLocks noGrp="1" noRot="1"/>
          </p:cNvSpPr>
          <p:nvPr>
            <p:ph type="sldImg" idx="2"/>
          </p:nvPr>
        </p:nvSpPr>
        <p:spPr>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0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28674" name="Shape 105"/>
          <p:cNvSpPr>
            <a:spLocks noGrp="1" noRot="1"/>
          </p:cNvSpPr>
          <p:nvPr>
            <p:ph type="sldImg" idx="2"/>
          </p:nvPr>
        </p:nvSpPr>
        <p:spPr>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11"/>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30722" name="Shape 112"/>
          <p:cNvSpPr>
            <a:spLocks noGrp="1" noRot="1"/>
          </p:cNvSpPr>
          <p:nvPr>
            <p:ph type="sldImg" idx="2"/>
          </p:nvPr>
        </p:nvSpPr>
        <p:spPr>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17"/>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32770" name="Shape 118"/>
          <p:cNvSpPr>
            <a:spLocks noGrp="1" noRot="1"/>
          </p:cNvSpPr>
          <p:nvPr>
            <p:ph type="sldImg" idx="2"/>
          </p:nvPr>
        </p:nvSpPr>
        <p:spPr>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32"/>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36866" name="Shape 133"/>
          <p:cNvSpPr>
            <a:spLocks noGrp="1" noRot="1"/>
          </p:cNvSpPr>
          <p:nvPr>
            <p:ph type="sldImg" idx="2"/>
          </p:nvPr>
        </p:nvSpPr>
        <p:spPr>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2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34818" name="Shape 125"/>
          <p:cNvSpPr>
            <a:spLocks noGrp="1" noRot="1"/>
          </p:cNvSpPr>
          <p:nvPr>
            <p:ph type="sldImg" idx="2"/>
          </p:nvPr>
        </p:nvSpPr>
        <p:spPr>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40"/>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38914" name="Shape 141"/>
          <p:cNvSpPr>
            <a:spLocks noGrp="1" noRot="1"/>
          </p:cNvSpPr>
          <p:nvPr>
            <p:ph type="sldImg" idx="2"/>
          </p:nvPr>
        </p:nvSpPr>
        <p:spPr>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46"/>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40962" name="Shape 147"/>
          <p:cNvSpPr>
            <a:spLocks noGrp="1" noRot="1"/>
          </p:cNvSpPr>
          <p:nvPr>
            <p:ph type="sldImg" idx="2"/>
          </p:nvPr>
        </p:nvSpPr>
        <p:spPr>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16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43010" name="Shape 165"/>
          <p:cNvSpPr>
            <a:spLocks noGrp="1" noRot="1"/>
          </p:cNvSpPr>
          <p:nvPr>
            <p:ph type="sldImg" idx="2"/>
          </p:nvPr>
        </p:nvSpPr>
        <p:spPr>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3" name="Shape 31"/>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8194" name="Shape 32"/>
          <p:cNvSpPr>
            <a:spLocks noGrp="1" noRot="1"/>
          </p:cNvSpPr>
          <p:nvPr>
            <p:ph type="sldImg" idx="2"/>
          </p:nvPr>
        </p:nvSpPr>
        <p:spPr>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70"/>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45058" name="Shape 171"/>
          <p:cNvSpPr>
            <a:spLocks noGrp="1" noRot="1"/>
          </p:cNvSpPr>
          <p:nvPr>
            <p:ph type="sldImg" idx="2"/>
          </p:nvPr>
        </p:nvSpPr>
        <p:spPr>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182"/>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49154" name="Shape 183"/>
          <p:cNvSpPr>
            <a:spLocks noGrp="1" noRot="1"/>
          </p:cNvSpPr>
          <p:nvPr>
            <p:ph type="sldImg" idx="2"/>
          </p:nvPr>
        </p:nvSpPr>
        <p:spPr>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Shape 39"/>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10242" name="Shape 40"/>
          <p:cNvSpPr>
            <a:spLocks noGrp="1" noRot="1"/>
          </p:cNvSpPr>
          <p:nvPr>
            <p:ph type="sldImg" idx="2"/>
          </p:nvPr>
        </p:nvSpPr>
        <p:spPr>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Shape 45"/>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12290" name="Shape 46"/>
          <p:cNvSpPr>
            <a:spLocks noGrp="1" noRot="1"/>
          </p:cNvSpPr>
          <p:nvPr>
            <p:ph type="sldImg" idx="2"/>
          </p:nvPr>
        </p:nvSpPr>
        <p:spPr>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57"/>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14338" name="Shape 58"/>
          <p:cNvSpPr>
            <a:spLocks noGrp="1" noRot="1"/>
          </p:cNvSpPr>
          <p:nvPr>
            <p:ph type="sldImg" idx="2"/>
          </p:nvPr>
        </p:nvSpPr>
        <p:spPr>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62"/>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16386" name="Shape 63"/>
          <p:cNvSpPr>
            <a:spLocks noGrp="1" noRot="1"/>
          </p:cNvSpPr>
          <p:nvPr>
            <p:ph type="sldImg" idx="2"/>
          </p:nvPr>
        </p:nvSpPr>
        <p:spPr>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69"/>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18434" name="Shape 70"/>
          <p:cNvSpPr>
            <a:spLocks noGrp="1" noRot="1"/>
          </p:cNvSpPr>
          <p:nvPr>
            <p:ph type="sldImg" idx="2"/>
          </p:nvPr>
        </p:nvSpPr>
        <p:spPr>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77"/>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20482" name="Shape 78"/>
          <p:cNvSpPr>
            <a:spLocks noGrp="1" noRot="1"/>
          </p:cNvSpPr>
          <p:nvPr>
            <p:ph type="sldImg" idx="2"/>
          </p:nvPr>
        </p:nvSpPr>
        <p:spPr>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8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ru-RU" smtClean="0"/>
          </a:p>
        </p:txBody>
      </p:sp>
      <p:sp>
        <p:nvSpPr>
          <p:cNvPr id="22530" name="Shape 85"/>
          <p:cNvSpPr>
            <a:spLocks noGrp="1" noRot="1"/>
          </p:cNvSpPr>
          <p:nvPr>
            <p:ph type="sldImg" idx="2"/>
          </p:nvPr>
        </p:nvSpPr>
        <p:spPr>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762000" y="1066800"/>
            <a:ext cx="7772400" cy="1470024"/>
          </a:xfrm>
          <a:prstGeom prst="rect">
            <a:avLst/>
          </a:prstGeom>
          <a:noFill/>
          <a:ln>
            <a:noFill/>
          </a:ln>
        </p:spPr>
        <p:txBody>
          <a:bodyPr anchor="t"/>
          <a:lstStyle>
            <a:lvl1pPr marL="0" marR="0" indent="0" algn="ctr" rtl="0">
              <a:lnSpc>
                <a:spcPct val="100000"/>
              </a:lnSpc>
              <a:spcBef>
                <a:spcPts val="0"/>
              </a:spcBef>
              <a:spcAft>
                <a:spcPts val="0"/>
              </a:spcAft>
              <a:defRPr sz="4800" b="0" i="0" u="none" strike="noStrike" cap="none" baseline="0">
                <a:solidFill>
                  <a:schemeClr val="dk2"/>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title" idx="2"/>
          </p:nvPr>
        </p:nvSpPr>
        <p:spPr>
          <a:xfrm>
            <a:off x="457200" y="274637"/>
            <a:ext cx="8229600" cy="1143000"/>
          </a:xfrm>
          <a:prstGeom prst="rect">
            <a:avLst/>
          </a:prstGeom>
          <a:noFill/>
          <a:ln>
            <a:noFill/>
          </a:ln>
        </p:spPr>
        <p:txBody>
          <a:bodyPr/>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57200" y="1600200"/>
            <a:ext cx="8229600" cy="4525961"/>
          </a:xfrm>
          <a:prstGeom prst="rect">
            <a:avLst/>
          </a:prstGeom>
          <a:noFill/>
          <a:ln>
            <a:noFill/>
          </a:ln>
        </p:spPr>
        <p:txBody>
          <a:bodyPr/>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5" name="Shape 14"/>
          <p:cNvSpPr txBox="1">
            <a:spLocks noGrp="1"/>
          </p:cNvSpPr>
          <p:nvPr>
            <p:ph type="dt" idx="10"/>
          </p:nvPr>
        </p:nvSpPr>
        <p:spPr/>
        <p:txBody>
          <a:bodyPr/>
          <a:lstStyle>
            <a:lvl1pPr>
              <a:defRPr/>
            </a:lvl1pPr>
          </a:lstStyle>
          <a:p>
            <a:endParaRPr lang="ru-RU"/>
          </a:p>
        </p:txBody>
      </p:sp>
      <p:sp>
        <p:nvSpPr>
          <p:cNvPr id="6" name="Shape 15"/>
          <p:cNvSpPr txBox="1">
            <a:spLocks noGrp="1"/>
          </p:cNvSpPr>
          <p:nvPr>
            <p:ph type="ftr" idx="11"/>
          </p:nvPr>
        </p:nvSpPr>
        <p:spPr/>
        <p:txBody>
          <a:bodyPr/>
          <a:lstStyle>
            <a:lvl1pPr>
              <a:defRPr/>
            </a:lvl1pPr>
          </a:lstStyle>
          <a:p>
            <a:endParaRPr lang="ru-RU"/>
          </a:p>
        </p:txBody>
      </p:sp>
      <p:sp>
        <p:nvSpPr>
          <p:cNvPr id="7" name="Shape 16"/>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ru-RU"/>
          </a:p>
          <a:p>
            <a:pPr lvl="1"/>
            <a:endParaRPr lang="ru-RU"/>
          </a:p>
          <a:p>
            <a:pPr lvl="2"/>
            <a:endParaRPr lang="ru-RU"/>
          </a:p>
          <a:p>
            <a:pPr lvl="3"/>
            <a:endParaRPr lang="ru-RU"/>
          </a:p>
          <a:p>
            <a:pPr lvl="4"/>
            <a:endParaRPr lang="ru-RU"/>
          </a:p>
          <a:p>
            <a:pPr lvl="4"/>
            <a:endParaRPr lang="ru-RU"/>
          </a:p>
          <a:p>
            <a:pPr lvl="4">
              <a:buFont typeface="Arial" charset="0"/>
              <a:buChar char="●"/>
            </a:pPr>
            <a:endParaRPr lang="ru-RU"/>
          </a:p>
          <a:p>
            <a:pPr lvl="4"/>
            <a:endParaRPr lang="ru-RU"/>
          </a:p>
          <a:p>
            <a:pPr lvl="4"/>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blipFill dpi="0" rotWithShape="0">
          <a:blip r:embed="rId2"/>
          <a:srcRect/>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1"/>
          </a:xfrm>
          <a:prstGeom prst="rect">
            <a:avLst/>
          </a:prstGeom>
          <a:noFill/>
          <a:ln>
            <a:noFill/>
          </a:ln>
        </p:spPr>
        <p:txBody>
          <a:bodyPr/>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4" name="Shape 20"/>
          <p:cNvSpPr txBox="1">
            <a:spLocks noGrp="1"/>
          </p:cNvSpPr>
          <p:nvPr>
            <p:ph type="dt" idx="10"/>
          </p:nvPr>
        </p:nvSpPr>
        <p:spPr/>
        <p:txBody>
          <a:bodyPr/>
          <a:lstStyle>
            <a:lvl1pPr>
              <a:defRPr/>
            </a:lvl1pPr>
          </a:lstStyle>
          <a:p>
            <a:endParaRPr lang="ru-RU"/>
          </a:p>
        </p:txBody>
      </p:sp>
      <p:sp>
        <p:nvSpPr>
          <p:cNvPr id="5" name="Shape 21"/>
          <p:cNvSpPr txBox="1">
            <a:spLocks noGrp="1"/>
          </p:cNvSpPr>
          <p:nvPr>
            <p:ph type="ftr" idx="11"/>
          </p:nvPr>
        </p:nvSpPr>
        <p:spPr/>
        <p:txBody>
          <a:bodyPr/>
          <a:lstStyle>
            <a:lvl1pPr>
              <a:defRPr/>
            </a:lvl1pPr>
          </a:lstStyle>
          <a:p>
            <a:endParaRPr lang="ru-RU"/>
          </a:p>
        </p:txBody>
      </p:sp>
      <p:sp>
        <p:nvSpPr>
          <p:cNvPr id="6" name="Shape 22"/>
          <p:cNvSpPr txBox="1">
            <a:spLocks noGrp="1"/>
          </p:cNvSpPr>
          <p:nvPr>
            <p:ph type="sldNum" idx="12"/>
          </p:nvPr>
        </p:nvSpPr>
        <p:spPr/>
        <p:txBody>
          <a:bodyPr/>
          <a:lstStyle>
            <a:lvl1pPr>
              <a:defRPr/>
            </a:lvl1pPr>
            <a:lvl2pPr lvl="1">
              <a:defRPr/>
            </a:lvl2pPr>
            <a:lvl3pPr lvl="2">
              <a:defRPr/>
            </a:lvl3pPr>
            <a:lvl4pPr lvl="3">
              <a:defRPr/>
            </a:lvl4pPr>
            <a:lvl5pPr lvl="4">
              <a:buFont typeface="Courier New" pitchFamily="49" charset="0"/>
              <a:buChar char="o"/>
              <a:defRPr/>
            </a:lvl5pPr>
          </a:lstStyle>
          <a:p>
            <a:endParaRPr lang="ru-RU"/>
          </a:p>
          <a:p>
            <a:pPr lvl="1"/>
            <a:endParaRPr lang="ru-RU"/>
          </a:p>
          <a:p>
            <a:pPr lvl="2"/>
            <a:endParaRPr lang="ru-RU"/>
          </a:p>
          <a:p>
            <a:pPr lvl="3"/>
            <a:endParaRPr lang="ru-RU"/>
          </a:p>
          <a:p>
            <a:pPr lvl="4"/>
            <a:endParaRPr lang="ru-RU"/>
          </a:p>
          <a:p>
            <a:pPr lvl="4"/>
            <a:endParaRPr lang="ru-RU"/>
          </a:p>
          <a:p>
            <a:pPr lvl="4">
              <a:buFont typeface="Arial" charset="0"/>
              <a:buChar char="●"/>
            </a:pPr>
            <a:endParaRPr lang="ru-RU"/>
          </a:p>
          <a:p>
            <a:pPr lvl="4"/>
            <a:endParaRPr lang="ru-RU"/>
          </a:p>
          <a:p>
            <a:pPr lvl="4"/>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ru-RU" smtClean="0">
              <a:sym typeface="Arial" charset="0"/>
            </a:endParaRPr>
          </a:p>
        </p:txBody>
      </p:sp>
      <p:sp>
        <p:nvSpPr>
          <p:cNvPr id="1027" name="Shape 6"/>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8" name="Shape 7"/>
          <p:cNvSpPr txBox="1">
            <a:spLocks noGrp="1"/>
          </p:cNvSpPr>
          <p:nvPr>
            <p:ph type="dt" idx="10"/>
          </p:nvPr>
        </p:nvSpPr>
        <p:spPr bwMode="auto">
          <a:xfrm>
            <a:off x="457200" y="6245225"/>
            <a:ext cx="2133600" cy="4762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ru-RU"/>
          </a:p>
        </p:txBody>
      </p:sp>
      <p:sp>
        <p:nvSpPr>
          <p:cNvPr id="1029" name="Shape 8"/>
          <p:cNvSpPr txBox="1">
            <a:spLocks noGrp="1"/>
          </p:cNvSpPr>
          <p:nvPr>
            <p:ph type="ftr" idx="11"/>
          </p:nvPr>
        </p:nvSpPr>
        <p:spPr bwMode="auto">
          <a:xfrm>
            <a:off x="3124200" y="6245225"/>
            <a:ext cx="2895600" cy="4762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defRPr/>
            </a:lvl1pPr>
          </a:lstStyle>
          <a:p>
            <a:endParaRPr lang="ru-RU"/>
          </a:p>
        </p:txBody>
      </p:sp>
      <p:sp>
        <p:nvSpPr>
          <p:cNvPr id="9" name="Shape 9"/>
          <p:cNvSpPr txBox="1">
            <a:spLocks noGrp="1"/>
          </p:cNvSpPr>
          <p:nvPr>
            <p:ph type="sldNum" idx="12"/>
          </p:nvPr>
        </p:nvSpPr>
        <p:spPr>
          <a:xfrm>
            <a:off x="6553200" y="6245225"/>
            <a:ext cx="2133600" cy="476250"/>
          </a:xfrm>
          <a:prstGeom prst="rect">
            <a:avLst/>
          </a:prstGeom>
          <a:noFill/>
          <a:ln>
            <a:noFill/>
          </a:ln>
        </p:spPr>
        <p:txBody>
          <a:bodyPr vert="horz" wrap="square" lIns="91425" tIns="91425" rIns="91425" bIns="91425" numCol="1" anchor="t" anchorCtr="0" compatLnSpc="1">
            <a:prstTxWarp prst="textNoShape">
              <a:avLst/>
            </a:prstTxWarp>
            <a:noAutofit/>
          </a:bodyPr>
          <a:lstStyle>
            <a:lvl1pPr>
              <a:buClr>
                <a:srgbClr val="000000"/>
              </a:buClr>
              <a:buFont typeface="Arial" charset="0"/>
              <a:buChar char="●"/>
              <a:defRPr/>
            </a:lvl1pPr>
            <a:lvl2pPr lvl="1">
              <a:buClr>
                <a:srgbClr val="000000"/>
              </a:buClr>
              <a:buFont typeface="Courier New" pitchFamily="49" charset="0"/>
              <a:buChar char="o"/>
              <a:defRPr/>
            </a:lvl2pPr>
            <a:lvl3pPr lvl="2">
              <a:buClr>
                <a:srgbClr val="000000"/>
              </a:buClr>
              <a:buFont typeface="Wingdings" pitchFamily="2" charset="2"/>
              <a:buChar char="§"/>
              <a:defRPr/>
            </a:lvl3pPr>
            <a:lvl4pPr lvl="3">
              <a:buClr>
                <a:srgbClr val="000000"/>
              </a:buClr>
              <a:buFont typeface="Arial" charset="0"/>
              <a:buChar char="●"/>
              <a:defRPr/>
            </a:lvl4pPr>
            <a:lvl5pPr lvl="4">
              <a:buClr>
                <a:srgbClr val="000000"/>
              </a:buClr>
              <a:buFont typeface="Wingdings" pitchFamily="2" charset="2"/>
              <a:buChar char="§"/>
              <a:defRPr/>
            </a:lvl5pPr>
          </a:lstStyle>
          <a:p>
            <a:endParaRPr lang="ru-RU"/>
          </a:p>
          <a:p>
            <a:pPr lvl="1"/>
            <a:endParaRPr lang="ru-RU"/>
          </a:p>
          <a:p>
            <a:pPr lvl="2"/>
            <a:endParaRPr lang="ru-RU"/>
          </a:p>
          <a:p>
            <a:pPr lvl="3"/>
            <a:endParaRPr lang="ru-RU"/>
          </a:p>
          <a:p>
            <a:pPr lvl="4">
              <a:buFont typeface="Courier New" pitchFamily="49" charset="0"/>
              <a:buChar char="o"/>
            </a:pPr>
            <a:endParaRPr lang="ru-RU"/>
          </a:p>
          <a:p>
            <a:pPr lvl="4"/>
            <a:endParaRPr lang="ru-RU"/>
          </a:p>
          <a:p>
            <a:pPr lvl="4">
              <a:buFont typeface="Arial" charset="0"/>
              <a:buChar char="●"/>
            </a:pPr>
            <a:endParaRPr lang="ru-RU"/>
          </a:p>
          <a:p>
            <a:pPr lvl="4">
              <a:buFont typeface="Courier New" pitchFamily="49" charset="0"/>
              <a:buChar char="o"/>
            </a:pPr>
            <a:endParaRPr lang="ru-RU"/>
          </a:p>
          <a:p>
            <a:pPr lvl="4"/>
            <a:endParaRPr lang="ru-RU"/>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Shape 24"/>
          <p:cNvSpPr txBox="1">
            <a:spLocks noGrp="1"/>
          </p:cNvSpPr>
          <p:nvPr>
            <p:ph type="ctrTitle"/>
          </p:nvPr>
        </p:nvSpPr>
        <p:spPr>
          <a:xfrm>
            <a:off x="762000" y="1066800"/>
            <a:ext cx="7772400" cy="1470025"/>
          </a:xfrm>
        </p:spPr>
        <p:txBody>
          <a:bodyPr tIns="45700" bIns="45700"/>
          <a:lstStyle/>
          <a:p>
            <a:pPr eaLnBrk="1" hangingPunct="1">
              <a:spcBef>
                <a:spcPct val="0"/>
              </a:spcBef>
              <a:spcAft>
                <a:spcPct val="0"/>
              </a:spcAft>
              <a:buClr>
                <a:srgbClr val="000000"/>
              </a:buClr>
              <a:buSzPct val="25000"/>
            </a:pPr>
            <a:r>
              <a:rPr lang="uk-UA" sz="4400" b="1" smtClean="0">
                <a:solidFill>
                  <a:srgbClr val="000000"/>
                </a:solidFill>
                <a:latin typeface="Arial" charset="0"/>
                <a:cs typeface="Arial" charset="0"/>
                <a:sym typeface="Arial" charset="0"/>
              </a:rPr>
              <a:t>Презентація на тему: “</a:t>
            </a:r>
            <a:r>
              <a:rPr lang="en-US" sz="4400" b="1" smtClean="0">
                <a:solidFill>
                  <a:srgbClr val="000000"/>
                </a:solidFill>
                <a:latin typeface="Arial" charset="0"/>
                <a:cs typeface="Arial" charset="0"/>
                <a:sym typeface="Arial" charset="0"/>
              </a:rPr>
              <a:t>Деградація природи</a:t>
            </a:r>
            <a:r>
              <a:rPr lang="uk-UA" sz="4400" b="1" smtClean="0">
                <a:solidFill>
                  <a:srgbClr val="000000"/>
                </a:solidFill>
                <a:latin typeface="Arial" charset="0"/>
                <a:cs typeface="Arial" charset="0"/>
                <a:sym typeface="Arial" charset="0"/>
              </a:rPr>
              <a:t>”</a:t>
            </a:r>
            <a:endParaRPr lang="en-US" sz="4400" b="1" smtClean="0">
              <a:solidFill>
                <a:srgbClr val="000000"/>
              </a:solidFill>
              <a:latin typeface="Arial" charset="0"/>
              <a:cs typeface="Arial" charset="0"/>
              <a:sym typeface="Arial" charset="0"/>
            </a:endParaRPr>
          </a:p>
        </p:txBody>
      </p:sp>
      <p:sp>
        <p:nvSpPr>
          <p:cNvPr id="5123" name="Text Box 3"/>
          <p:cNvSpPr txBox="1">
            <a:spLocks noChangeArrowheads="1"/>
          </p:cNvSpPr>
          <p:nvPr/>
        </p:nvSpPr>
        <p:spPr bwMode="auto">
          <a:xfrm>
            <a:off x="376238" y="4579938"/>
            <a:ext cx="3475037" cy="304800"/>
          </a:xfrm>
          <a:prstGeom prst="rect">
            <a:avLst/>
          </a:prstGeom>
          <a:noFill/>
          <a:ln w="9525">
            <a:noFill/>
            <a:miter lim="800000"/>
            <a:headEnd/>
            <a:tailEnd/>
          </a:ln>
          <a:effectLst/>
        </p:spPr>
        <p:txBody>
          <a:bodyPr>
            <a:spAutoFit/>
          </a:bodyPr>
          <a:lstStyle/>
          <a:p>
            <a:endParaRPr lang="ru-RU"/>
          </a:p>
        </p:txBody>
      </p:sp>
      <p:sp>
        <p:nvSpPr>
          <p:cNvPr id="5124" name="Text Box 4"/>
          <p:cNvSpPr txBox="1">
            <a:spLocks noChangeArrowheads="1"/>
          </p:cNvSpPr>
          <p:nvPr/>
        </p:nvSpPr>
        <p:spPr bwMode="auto">
          <a:xfrm>
            <a:off x="250825" y="5300663"/>
            <a:ext cx="3544888" cy="1190625"/>
          </a:xfrm>
          <a:prstGeom prst="rect">
            <a:avLst/>
          </a:prstGeom>
          <a:noFill/>
          <a:ln w="9525">
            <a:noFill/>
            <a:miter lim="800000"/>
            <a:headEnd/>
            <a:tailEnd/>
          </a:ln>
          <a:effectLst/>
        </p:spPr>
        <p:txBody>
          <a:bodyPr wrap="none">
            <a:spAutoFit/>
          </a:bodyPr>
          <a:lstStyle/>
          <a:p>
            <a:r>
              <a:rPr lang="uk-UA" sz="1800" b="1"/>
              <a:t>Підготувала</a:t>
            </a:r>
          </a:p>
          <a:p>
            <a:r>
              <a:rPr lang="uk-UA" sz="1800" b="1"/>
              <a:t>учениця 11 класу</a:t>
            </a:r>
          </a:p>
          <a:p>
            <a:r>
              <a:rPr lang="uk-UA" sz="1800" b="1"/>
              <a:t>Угроїдської ЗОШ </a:t>
            </a:r>
            <a:r>
              <a:rPr lang="en-US" sz="1800" b="1"/>
              <a:t>I-III</a:t>
            </a:r>
            <a:r>
              <a:rPr lang="uk-UA" sz="1800" b="1"/>
              <a:t> ступенів</a:t>
            </a:r>
          </a:p>
          <a:p>
            <a:r>
              <a:rPr lang="uk-UA" sz="1800" b="1"/>
              <a:t>Фесенко Аліна</a:t>
            </a:r>
            <a:endParaRPr lang="ru-RU" sz="1800" b="1"/>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
        <p:cNvGrpSpPr/>
        <p:nvPr/>
      </p:nvGrpSpPr>
      <p:grpSpPr>
        <a:xfrm>
          <a:off x="0" y="0"/>
          <a:ext cx="0" cy="0"/>
          <a:chOff x="0" y="0"/>
          <a:chExt cx="0" cy="0"/>
        </a:xfrm>
      </p:grpSpPr>
      <p:sp>
        <p:nvSpPr>
          <p:cNvPr id="23554" name="Shape 87"/>
          <p:cNvSpPr>
            <a:spLocks noChangeArrowheads="1"/>
          </p:cNvSpPr>
          <p:nvPr/>
        </p:nvSpPr>
        <p:spPr bwMode="auto">
          <a:xfrm>
            <a:off x="533400" y="5867400"/>
            <a:ext cx="3657600" cy="366713"/>
          </a:xfrm>
          <a:prstGeom prst="rect">
            <a:avLst/>
          </a:prstGeom>
          <a:noFill/>
          <a:ln w="9525">
            <a:noFill/>
            <a:miter lim="800000"/>
            <a:headEnd/>
            <a:tailEnd/>
          </a:ln>
        </p:spPr>
        <p:txBody>
          <a:bodyPr lIns="91425" tIns="45700" rIns="91425" bIns="45700"/>
          <a:lstStyle/>
          <a:p>
            <a:pPr>
              <a:spcBef>
                <a:spcPts val="900"/>
              </a:spcBef>
              <a:buClr>
                <a:srgbClr val="000000"/>
              </a:buClr>
              <a:buSzPct val="25000"/>
              <a:buFont typeface="Arial" charset="0"/>
              <a:buNone/>
            </a:pPr>
            <a:r>
              <a:rPr lang="en-US" sz="1800" b="1">
                <a:effectLst>
                  <a:outerShdw blurRad="38100" dist="38100" dir="2700000" algn="tl">
                    <a:srgbClr val="FFFFFF"/>
                  </a:outerShdw>
                </a:effectLst>
              </a:rPr>
              <a:t>Спустелювання</a:t>
            </a:r>
          </a:p>
        </p:txBody>
      </p:sp>
      <p:pic>
        <p:nvPicPr>
          <p:cNvPr id="23555" name="Shape 88"/>
          <p:cNvPicPr preferRelativeResize="0">
            <a:picLocks noChangeAspect="1" noChangeArrowheads="1"/>
          </p:cNvPicPr>
          <p:nvPr/>
        </p:nvPicPr>
        <p:blipFill>
          <a:blip r:embed="rId3"/>
          <a:srcRect/>
          <a:stretch>
            <a:fillRect/>
          </a:stretch>
        </p:blipFill>
        <p:spPr bwMode="auto">
          <a:xfrm>
            <a:off x="755650" y="476250"/>
            <a:ext cx="7442200" cy="5160963"/>
          </a:xfrm>
          <a:prstGeom prst="rect">
            <a:avLst/>
          </a:prstGeom>
          <a:noFill/>
          <a:ln w="9525">
            <a:noFill/>
            <a:miter lim="800000"/>
            <a:headEnd/>
            <a:tailEnd/>
          </a:ln>
        </p:spPr>
      </p:pic>
      <p:pic>
        <p:nvPicPr>
          <p:cNvPr id="23556" name="Shape 89"/>
          <p:cNvPicPr preferRelativeResize="0">
            <a:picLocks noChangeAspect="1" noChangeArrowheads="1"/>
          </p:cNvPicPr>
          <p:nvPr/>
        </p:nvPicPr>
        <p:blipFill>
          <a:blip r:embed="rId4"/>
          <a:srcRect/>
          <a:stretch>
            <a:fillRect/>
          </a:stretch>
        </p:blipFill>
        <p:spPr bwMode="auto">
          <a:xfrm>
            <a:off x="2771775" y="2276475"/>
            <a:ext cx="6096000" cy="4381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3000" fill="hold"/>
                                        <p:tgtEl>
                                          <p:spTgt spid="23555"/>
                                        </p:tgtEl>
                                        <p:attrNameLst>
                                          <p:attrName>ppt_x</p:attrName>
                                        </p:attrNameLst>
                                      </p:cBhvr>
                                      <p:tavLst>
                                        <p:tav tm="0">
                                          <p:val>
                                            <p:strVal val="#ppt_x"/>
                                          </p:val>
                                        </p:tav>
                                        <p:tav tm="100000">
                                          <p:val>
                                            <p:strVal val="#ppt_x"/>
                                          </p:val>
                                        </p:tav>
                                      </p:tavLst>
                                    </p:anim>
                                    <p:anim calcmode="lin" valueType="num">
                                      <p:cBhvr additive="base">
                                        <p:cTn id="8" dur="30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blinds(horizontal)">
                                      <p:cBhvr>
                                        <p:cTn id="13" dur="3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
        <p:cNvGrpSpPr/>
        <p:nvPr/>
      </p:nvGrpSpPr>
      <p:grpSpPr>
        <a:xfrm>
          <a:off x="0" y="0"/>
          <a:ext cx="0" cy="0"/>
          <a:chOff x="0" y="0"/>
          <a:chExt cx="0" cy="0"/>
        </a:xfrm>
      </p:grpSpPr>
      <p:sp>
        <p:nvSpPr>
          <p:cNvPr id="25602" name="Shape 94"/>
          <p:cNvSpPr>
            <a:spLocks noChangeArrowheads="1"/>
          </p:cNvSpPr>
          <p:nvPr/>
        </p:nvSpPr>
        <p:spPr bwMode="auto">
          <a:xfrm>
            <a:off x="2051050" y="6092825"/>
            <a:ext cx="4495800" cy="366713"/>
          </a:xfrm>
          <a:prstGeom prst="rect">
            <a:avLst/>
          </a:prstGeom>
          <a:noFill/>
          <a:ln w="9525">
            <a:noFill/>
            <a:miter lim="800000"/>
            <a:headEnd/>
            <a:tailEnd/>
          </a:ln>
        </p:spPr>
        <p:txBody>
          <a:bodyPr lIns="91425" tIns="45700" rIns="91425" bIns="45700"/>
          <a:lstStyle/>
          <a:p>
            <a:pPr algn="ctr">
              <a:spcBef>
                <a:spcPts val="900"/>
              </a:spcBef>
              <a:buClr>
                <a:srgbClr val="000000"/>
              </a:buClr>
              <a:buSzPct val="25000"/>
              <a:buFont typeface="Arial" charset="0"/>
              <a:buNone/>
            </a:pPr>
            <a:r>
              <a:rPr lang="en-US" sz="1800" b="1">
                <a:effectLst>
                  <a:outerShdw blurRad="38100" dist="38100" dir="2700000" algn="tl">
                    <a:srgbClr val="FFFFFF"/>
                  </a:outerShdw>
                </a:effectLst>
              </a:rPr>
              <a:t>Накопичення токсичних речовин</a:t>
            </a:r>
          </a:p>
        </p:txBody>
      </p:sp>
      <p:pic>
        <p:nvPicPr>
          <p:cNvPr id="25604" name="Shape 96"/>
          <p:cNvPicPr preferRelativeResize="0">
            <a:picLocks noChangeAspect="1" noChangeArrowheads="1"/>
          </p:cNvPicPr>
          <p:nvPr/>
        </p:nvPicPr>
        <p:blipFill>
          <a:blip r:embed="rId3"/>
          <a:srcRect/>
          <a:stretch>
            <a:fillRect/>
          </a:stretch>
        </p:blipFill>
        <p:spPr bwMode="auto">
          <a:xfrm>
            <a:off x="611188" y="260350"/>
            <a:ext cx="8153400" cy="57578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3000" fill="hold"/>
                                        <p:tgtEl>
                                          <p:spTgt spid="25604"/>
                                        </p:tgtEl>
                                        <p:attrNameLst>
                                          <p:attrName>ppt_x</p:attrName>
                                        </p:attrNameLst>
                                      </p:cBhvr>
                                      <p:tavLst>
                                        <p:tav tm="0">
                                          <p:val>
                                            <p:strVal val="#ppt_x"/>
                                          </p:val>
                                        </p:tav>
                                        <p:tav tm="100000">
                                          <p:val>
                                            <p:strVal val="#ppt_x"/>
                                          </p:val>
                                        </p:tav>
                                      </p:tavLst>
                                    </p:anim>
                                    <p:anim calcmode="lin" valueType="num">
                                      <p:cBhvr additive="base">
                                        <p:cTn id="8" dur="30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Shape 101"/>
          <p:cNvSpPr>
            <a:spLocks noChangeArrowheads="1"/>
          </p:cNvSpPr>
          <p:nvPr/>
        </p:nvSpPr>
        <p:spPr bwMode="auto">
          <a:xfrm>
            <a:off x="395288" y="404813"/>
            <a:ext cx="8523287" cy="5221287"/>
          </a:xfrm>
          <a:prstGeom prst="rect">
            <a:avLst/>
          </a:prstGeom>
          <a:solidFill>
            <a:schemeClr val="bg1">
              <a:alpha val="54901"/>
            </a:schemeClr>
          </a:solidFill>
          <a:ln w="9525" cap="rnd">
            <a:solidFill>
              <a:schemeClr val="tx1"/>
            </a:solidFill>
            <a:miter lim="800000"/>
            <a:headEnd/>
            <a:tailEnd/>
          </a:ln>
        </p:spPr>
        <p:txBody>
          <a:bodyPr lIns="91425" tIns="45700" rIns="91425" bIns="45700" anchor="ctr"/>
          <a:lstStyle/>
          <a:p>
            <a:endParaRPr lang="ru-RU"/>
          </a:p>
        </p:txBody>
      </p:sp>
      <p:sp>
        <p:nvSpPr>
          <p:cNvPr id="27651" name="Shape 102"/>
          <p:cNvSpPr>
            <a:spLocks noChangeArrowheads="1"/>
          </p:cNvSpPr>
          <p:nvPr/>
        </p:nvSpPr>
        <p:spPr bwMode="auto">
          <a:xfrm>
            <a:off x="395288" y="527050"/>
            <a:ext cx="8154987" cy="6330950"/>
          </a:xfrm>
          <a:prstGeom prst="rect">
            <a:avLst/>
          </a:prstGeom>
          <a:noFill/>
          <a:ln w="9525">
            <a:noFill/>
            <a:miter lim="800000"/>
            <a:headEnd/>
            <a:tailEnd/>
          </a:ln>
        </p:spPr>
        <p:txBody>
          <a:bodyPr lIns="91425" tIns="45700" rIns="91425" bIns="45700"/>
          <a:lstStyle/>
          <a:p>
            <a:pPr algn="ctr">
              <a:buClr>
                <a:srgbClr val="000000"/>
              </a:buClr>
              <a:buSzPct val="25000"/>
              <a:buFont typeface="Arial" charset="0"/>
              <a:buNone/>
            </a:pPr>
            <a:r>
              <a:rPr lang="en-US" sz="1800" b="1"/>
              <a:t>    Наслідки деградації природних компонентів найбільш сильно торкнулися грунтів та сільськогосподарського виробництва. Частка пасовищ i сіножатей за останні період суттєво не зменшилася i залишається на досить низькому piвні хоча в багатьох країнах їхня питома вага нерідко досягае 50 %. Майже не збшільшуються площі полезахисних лісонасаджень, немає помітних зрушень у структурі агроландшафтів. На сьогодні в користуванні перебуває майже 1 млн га ріллі з крутизною схилу понад 5° та ще 2,1 млн га ріллі — зi схилами від 3 до 5°. Загальна площа сіьськогосподарських угідь iз крутизною схилів понад 3° становить 4,5 млн га, у тому числі площі— 3 млн га, або, відповідно, 10,7 i 9,1 % усієї площі зазначених видів угідь. Такі угіддя необхідно поступово перепросіювати, зменшивши напрям використання, або консервувати з метою природної реабілітації, переводити в біосферно-охоронні теритоpii або включати до природозаповідного фонду. Наслідки неефективного землекористування суспільство змушене компенсувати дедалі більшими додатковими затратами матеріально-технічних i трудових ресурсів.</a:t>
            </a:r>
          </a:p>
          <a:p>
            <a:pPr algn="ctr"/>
            <a:endParaRPr lang="ru-RU" sz="18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Shape 107"/>
          <p:cNvSpPr>
            <a:spLocks noChangeArrowheads="1"/>
          </p:cNvSpPr>
          <p:nvPr/>
        </p:nvSpPr>
        <p:spPr bwMode="auto">
          <a:xfrm>
            <a:off x="228600" y="304800"/>
            <a:ext cx="8534400" cy="3886200"/>
          </a:xfrm>
          <a:prstGeom prst="rect">
            <a:avLst/>
          </a:prstGeom>
          <a:solidFill>
            <a:schemeClr val="accent1">
              <a:alpha val="61960"/>
            </a:schemeClr>
          </a:solidFill>
          <a:ln w="9525" cap="rnd">
            <a:solidFill>
              <a:schemeClr val="tx1"/>
            </a:solidFill>
            <a:miter lim="800000"/>
            <a:headEnd/>
            <a:tailEnd/>
          </a:ln>
        </p:spPr>
        <p:txBody>
          <a:bodyPr lIns="91425" tIns="45700" rIns="91425" bIns="45700" anchor="ctr"/>
          <a:lstStyle/>
          <a:p>
            <a:endParaRPr lang="ru-RU"/>
          </a:p>
        </p:txBody>
      </p:sp>
      <p:sp>
        <p:nvSpPr>
          <p:cNvPr id="29699" name="Shape 108"/>
          <p:cNvSpPr>
            <a:spLocks noChangeArrowheads="1"/>
          </p:cNvSpPr>
          <p:nvPr/>
        </p:nvSpPr>
        <p:spPr bwMode="auto">
          <a:xfrm>
            <a:off x="304800" y="381000"/>
            <a:ext cx="8077200" cy="3662363"/>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r>
              <a:rPr lang="en-US" sz="1800" b="1" i="1" u="sng">
                <a:effectLst>
                  <a:outerShdw blurRad="38100" dist="38100" dir="2700000" algn="tl">
                    <a:srgbClr val="C0C0C0"/>
                  </a:outerShdw>
                </a:effectLst>
              </a:rPr>
              <a:t>Ерозія грунтів</a:t>
            </a:r>
            <a:r>
              <a:rPr lang="en-US" sz="1800" b="1"/>
              <a:t> (вщ лат.</a:t>
            </a:r>
            <a:r>
              <a:rPr lang="en-US" sz="1800" b="1" i="1"/>
              <a:t> eros</a:t>
            </a:r>
            <a:r>
              <a:rPr lang="en-US" sz="1800" b="1"/>
              <a:t> — розпдання) — руйнування i зношеність поверхневих, найбільш родючих, горизонтів i встиляючих їх порід вітром (вітрова ерозія) або потоками води (водна ерозія). Землі, що зазнали руйнування у процесі ерозії, називають еродованими. До ерозійних процесів відносять також промислову ерозію (руйнування сільськогосподарських земель унаслідок будівництва й розробки кар‘єрів), військову ерозію (воронки, траншеї), пасовищну ерозію (внаслідок інтенсивного випасу худоби), технічну (руйнування грунтів  під час будівництва каналів i в paзi порушення норм поливів) тощо. Однак справжнім лихом для землеробства залишаються водна ерозія (до неї схильний 31 % суходолу) i вітрова ерозія (дефляція), що активно діє на 34 % поверхні суходолу.</a:t>
            </a:r>
          </a:p>
        </p:txBody>
      </p:sp>
      <p:sp>
        <p:nvSpPr>
          <p:cNvPr id="29700" name="Shape 109"/>
          <p:cNvSpPr>
            <a:spLocks noChangeArrowheads="1"/>
          </p:cNvSpPr>
          <p:nvPr/>
        </p:nvSpPr>
        <p:spPr bwMode="auto">
          <a:xfrm>
            <a:off x="3276600" y="4572000"/>
            <a:ext cx="5334000" cy="2133600"/>
          </a:xfrm>
          <a:prstGeom prst="rect">
            <a:avLst/>
          </a:prstGeom>
          <a:solidFill>
            <a:schemeClr val="accent1">
              <a:alpha val="57646"/>
            </a:schemeClr>
          </a:solidFill>
          <a:ln w="952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1800" b="1" u="sng"/>
              <a:t>Інтенсивність ерозії</a:t>
            </a:r>
          </a:p>
          <a:p>
            <a:pPr algn="ctr">
              <a:buClr>
                <a:srgbClr val="000000"/>
              </a:buClr>
              <a:buSzPct val="25000"/>
              <a:buFont typeface="Arial" charset="0"/>
              <a:buNone/>
            </a:pPr>
            <a:r>
              <a:rPr lang="en-US" sz="1800" b="1"/>
              <a:t>В залежності від інтенсивності </a:t>
            </a:r>
          </a:p>
          <a:p>
            <a:pPr algn="ctr">
              <a:buClr>
                <a:srgbClr val="000000"/>
              </a:buClr>
              <a:buSzPct val="25000"/>
              <a:buFont typeface="Arial" charset="0"/>
              <a:buNone/>
            </a:pPr>
            <a:r>
              <a:rPr lang="en-US" sz="1800" b="1"/>
              <a:t>руйнування ґрунтів ерозію поділяють на:</a:t>
            </a:r>
          </a:p>
          <a:p>
            <a:pPr algn="ctr">
              <a:buClr>
                <a:srgbClr val="000000"/>
              </a:buClr>
              <a:buSzPct val="61000"/>
              <a:buFont typeface="Arial" charset="0"/>
              <a:buChar char="●"/>
            </a:pPr>
            <a:r>
              <a:rPr lang="en-US" sz="1800" b="1"/>
              <a:t>слабку,</a:t>
            </a:r>
          </a:p>
          <a:p>
            <a:pPr algn="ctr">
              <a:buClr>
                <a:srgbClr val="000000"/>
              </a:buClr>
              <a:buSzPct val="61000"/>
              <a:buFont typeface="Arial" charset="0"/>
              <a:buChar char="●"/>
            </a:pPr>
            <a:r>
              <a:rPr lang="en-US" sz="1800" b="1"/>
              <a:t>середню,</a:t>
            </a:r>
          </a:p>
          <a:p>
            <a:pPr algn="ctr">
              <a:buClr>
                <a:srgbClr val="000000"/>
              </a:buClr>
              <a:buSzPct val="61000"/>
              <a:buFont typeface="Arial" charset="0"/>
              <a:buChar char="●"/>
            </a:pPr>
            <a:r>
              <a:rPr lang="en-US" sz="1800" b="1"/>
              <a:t>сильну,</a:t>
            </a:r>
          </a:p>
          <a:p>
            <a:pPr algn="ctr">
              <a:buClr>
                <a:srgbClr val="000000"/>
              </a:buClr>
              <a:buSzPct val="61000"/>
              <a:buFont typeface="Arial" charset="0"/>
              <a:buChar char="●"/>
            </a:pPr>
            <a:r>
              <a:rPr lang="en-US" sz="1800" b="1"/>
              <a:t>надмірну.</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Shape 114"/>
          <p:cNvSpPr>
            <a:spLocks noChangeArrowheads="1"/>
          </p:cNvSpPr>
          <p:nvPr/>
        </p:nvSpPr>
        <p:spPr bwMode="auto">
          <a:xfrm>
            <a:off x="468313" y="188913"/>
            <a:ext cx="4343400" cy="6480175"/>
          </a:xfrm>
          <a:prstGeom prst="rect">
            <a:avLst/>
          </a:prstGeom>
          <a:solidFill>
            <a:schemeClr val="bg1">
              <a:alpha val="49019"/>
            </a:schemeClr>
          </a:solidFill>
          <a:ln w="9525" cap="rnd">
            <a:solidFill>
              <a:schemeClr val="tx1"/>
            </a:solidFill>
            <a:miter lim="800000"/>
            <a:headEnd/>
            <a:tailEnd/>
          </a:ln>
        </p:spPr>
        <p:txBody>
          <a:bodyPr lIns="91425" tIns="45700" rIns="91425" bIns="45700" anchor="ctr"/>
          <a:lstStyle/>
          <a:p>
            <a:endParaRPr lang="ru-RU"/>
          </a:p>
        </p:txBody>
      </p:sp>
      <p:sp>
        <p:nvSpPr>
          <p:cNvPr id="31747" name="Shape 115"/>
          <p:cNvSpPr>
            <a:spLocks noChangeArrowheads="1"/>
          </p:cNvSpPr>
          <p:nvPr/>
        </p:nvSpPr>
        <p:spPr bwMode="auto">
          <a:xfrm>
            <a:off x="609600" y="533400"/>
            <a:ext cx="4038600" cy="4760913"/>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r>
              <a:rPr lang="en-US" sz="1800" b="1" u="sng"/>
              <a:t>Під</a:t>
            </a:r>
            <a:r>
              <a:rPr lang="en-US" sz="1800" b="1" i="1" u="sng"/>
              <a:t> вimровою ерозією</a:t>
            </a:r>
            <a:r>
              <a:rPr lang="en-US" sz="1800" b="1"/>
              <a:t> розуміють видування, перенесения i відкладення найдрібніших грунтових часток вітром. Інтенсивність вітрової ерозії залежить від швидкості вітру, стійкості грунту, наявності рослинного покриву, особливостей рельєфу й від інших чинників. Значно впливають на  розвиток й антропогенні чинники. Активізують ерозійні процеси знищення рослинності, нерегульований випас худоби, неправильне застосування агротехнічних заходів.</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hape 127"/>
          <p:cNvSpPr>
            <a:spLocks noChangeArrowheads="1"/>
          </p:cNvSpPr>
          <p:nvPr/>
        </p:nvSpPr>
        <p:spPr bwMode="auto">
          <a:xfrm>
            <a:off x="152400" y="3962400"/>
            <a:ext cx="8991600" cy="2743200"/>
          </a:xfrm>
          <a:prstGeom prst="rect">
            <a:avLst/>
          </a:prstGeom>
          <a:solidFill>
            <a:schemeClr val="bg1">
              <a:alpha val="59999"/>
            </a:schemeClr>
          </a:solidFill>
          <a:ln w="9525" cap="rnd">
            <a:solidFill>
              <a:schemeClr val="tx1"/>
            </a:solidFill>
            <a:miter lim="800000"/>
            <a:headEnd/>
            <a:tailEnd/>
          </a:ln>
        </p:spPr>
        <p:txBody>
          <a:bodyPr lIns="91425" tIns="45700" rIns="91425" bIns="45700" anchor="ctr"/>
          <a:lstStyle/>
          <a:p>
            <a:endParaRPr lang="ru-RU"/>
          </a:p>
        </p:txBody>
      </p:sp>
      <p:sp>
        <p:nvSpPr>
          <p:cNvPr id="35843" name="Shape 128"/>
          <p:cNvSpPr>
            <a:spLocks noChangeArrowheads="1"/>
          </p:cNvSpPr>
          <p:nvPr/>
        </p:nvSpPr>
        <p:spPr bwMode="auto">
          <a:xfrm>
            <a:off x="152400" y="4038600"/>
            <a:ext cx="9372600" cy="2563813"/>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r>
              <a:rPr lang="en-US" sz="1800" b="1"/>
              <a:t>Зокрема, поява нової важкої грунтооброблювальної  техніки, що руйнує структуру грунту,  однією з причин активізації водної ерозії в останні десятиріччя. Інші негативні антропогенні чинники: знищення рослинності й лісів, надмірний випас худоби тощо.Серед різних форм прояву водної ерозії значної шкоди навколишньому природному середовищу, i насамперед </a:t>
            </a:r>
          </a:p>
          <a:p>
            <a:pPr>
              <a:buClr>
                <a:srgbClr val="000000"/>
              </a:buClr>
              <a:buSzPct val="25000"/>
              <a:buFont typeface="Arial" charset="0"/>
              <a:buNone/>
            </a:pPr>
            <a:r>
              <a:rPr lang="en-US" sz="1800" b="1"/>
              <a:t>грунтам, завдає яружна ерозія. Екологічні збитки від ярів величезні. Яри знищують цінні сільськогосподарські землі, спричиняють інтенсивний змив грунтового покриву, замулюють малі річки й водосховища, створюють густорозчленований рельеф.</a:t>
            </a:r>
          </a:p>
        </p:txBody>
      </p:sp>
      <p:sp>
        <p:nvSpPr>
          <p:cNvPr id="35844" name="Shape 129"/>
          <p:cNvSpPr>
            <a:spLocks noChangeArrowheads="1"/>
          </p:cNvSpPr>
          <p:nvPr/>
        </p:nvSpPr>
        <p:spPr bwMode="auto">
          <a:xfrm>
            <a:off x="152400" y="0"/>
            <a:ext cx="8839200" cy="1524000"/>
          </a:xfrm>
          <a:prstGeom prst="rect">
            <a:avLst/>
          </a:prstGeom>
          <a:solidFill>
            <a:schemeClr val="bg1">
              <a:alpha val="52940"/>
            </a:schemeClr>
          </a:solidFill>
          <a:ln w="9525" cap="rnd">
            <a:solidFill>
              <a:schemeClr val="tx1"/>
            </a:solidFill>
            <a:miter lim="800000"/>
            <a:headEnd/>
            <a:tailEnd/>
          </a:ln>
        </p:spPr>
        <p:txBody>
          <a:bodyPr lIns="91425" tIns="45700" rIns="91425" bIns="45700" anchor="ctr"/>
          <a:lstStyle/>
          <a:p>
            <a:endParaRPr lang="ru-RU"/>
          </a:p>
        </p:txBody>
      </p:sp>
      <p:sp>
        <p:nvSpPr>
          <p:cNvPr id="35845" name="Shape 130"/>
          <p:cNvSpPr>
            <a:spLocks noChangeArrowheads="1"/>
          </p:cNvSpPr>
          <p:nvPr/>
        </p:nvSpPr>
        <p:spPr bwMode="auto">
          <a:xfrm>
            <a:off x="304800" y="0"/>
            <a:ext cx="8610600" cy="1465263"/>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r>
              <a:rPr lang="en-US" sz="1800" b="1" i="1" u="sng"/>
              <a:t>Водна ерозія грунтів (земель).</a:t>
            </a:r>
            <a:r>
              <a:rPr lang="en-US" sz="1800" b="1"/>
              <a:t> Під водною ерозією розуміють руйнування грунтів тимчасовими водними потоками. Розрізняють такі форми водної ерозії: площинну, струменисту, яружну, берегову. Умови для прояву водної ерозії створюють природні чинники, а основною причиною  розвитку є виробнича діяльність людини.</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33794" name="Shape 120"/>
          <p:cNvSpPr>
            <a:spLocks noChangeArrowheads="1"/>
          </p:cNvSpPr>
          <p:nvPr/>
        </p:nvSpPr>
        <p:spPr bwMode="auto">
          <a:xfrm>
            <a:off x="2916238" y="6237288"/>
            <a:ext cx="2971800" cy="396875"/>
          </a:xfrm>
          <a:prstGeom prst="rect">
            <a:avLst/>
          </a:prstGeom>
          <a:noFill/>
          <a:ln w="9525">
            <a:noFill/>
            <a:miter lim="800000"/>
            <a:headEnd/>
            <a:tailEnd/>
          </a:ln>
        </p:spPr>
        <p:txBody>
          <a:bodyPr lIns="91425" tIns="45700" rIns="91425" bIns="45700"/>
          <a:lstStyle/>
          <a:p>
            <a:pPr algn="ctr">
              <a:spcBef>
                <a:spcPts val="1000"/>
              </a:spcBef>
              <a:buClr>
                <a:srgbClr val="000000"/>
              </a:buClr>
              <a:buSzPct val="25000"/>
              <a:buFont typeface="Arial" charset="0"/>
              <a:buNone/>
            </a:pPr>
            <a:r>
              <a:rPr lang="en-US" sz="2000" b="1">
                <a:effectLst>
                  <a:outerShdw blurRad="38100" dist="38100" dir="2700000" algn="tl">
                    <a:srgbClr val="FFFFFF"/>
                  </a:outerShdw>
                </a:effectLst>
              </a:rPr>
              <a:t>Вітрова ерозія</a:t>
            </a:r>
          </a:p>
        </p:txBody>
      </p:sp>
      <p:pic>
        <p:nvPicPr>
          <p:cNvPr id="33796" name="Shape 122"/>
          <p:cNvPicPr preferRelativeResize="0">
            <a:picLocks noChangeAspect="1" noChangeArrowheads="1"/>
          </p:cNvPicPr>
          <p:nvPr/>
        </p:nvPicPr>
        <p:blipFill>
          <a:blip r:embed="rId3"/>
          <a:srcRect/>
          <a:stretch>
            <a:fillRect/>
          </a:stretch>
        </p:blipFill>
        <p:spPr bwMode="auto">
          <a:xfrm>
            <a:off x="539750" y="260350"/>
            <a:ext cx="8077200" cy="5997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3000" fill="hold"/>
                                        <p:tgtEl>
                                          <p:spTgt spid="33796"/>
                                        </p:tgtEl>
                                        <p:attrNameLst>
                                          <p:attrName>ppt_x</p:attrName>
                                        </p:attrNameLst>
                                      </p:cBhvr>
                                      <p:tavLst>
                                        <p:tav tm="0">
                                          <p:val>
                                            <p:strVal val="0-#ppt_w/2"/>
                                          </p:val>
                                        </p:tav>
                                        <p:tav tm="100000">
                                          <p:val>
                                            <p:strVal val="#ppt_x"/>
                                          </p:val>
                                        </p:tav>
                                      </p:tavLst>
                                    </p:anim>
                                    <p:anim calcmode="lin" valueType="num">
                                      <p:cBhvr additive="base">
                                        <p:cTn id="8" dur="30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37890" name="Shape 135"/>
          <p:cNvPicPr preferRelativeResize="0">
            <a:picLocks noChangeAspect="1" noChangeArrowheads="1"/>
          </p:cNvPicPr>
          <p:nvPr/>
        </p:nvPicPr>
        <p:blipFill>
          <a:blip r:embed="rId3"/>
          <a:srcRect/>
          <a:stretch>
            <a:fillRect/>
          </a:stretch>
        </p:blipFill>
        <p:spPr bwMode="auto">
          <a:xfrm>
            <a:off x="395288" y="260350"/>
            <a:ext cx="6324600" cy="4743450"/>
          </a:xfrm>
          <a:prstGeom prst="rect">
            <a:avLst/>
          </a:prstGeom>
          <a:noFill/>
          <a:ln w="9525">
            <a:noFill/>
            <a:miter lim="800000"/>
            <a:headEnd/>
            <a:tailEnd/>
          </a:ln>
        </p:spPr>
      </p:pic>
      <p:pic>
        <p:nvPicPr>
          <p:cNvPr id="37891" name="Shape 136"/>
          <p:cNvPicPr preferRelativeResize="0">
            <a:picLocks noChangeAspect="1" noChangeArrowheads="1"/>
          </p:cNvPicPr>
          <p:nvPr/>
        </p:nvPicPr>
        <p:blipFill>
          <a:blip r:embed="rId4"/>
          <a:srcRect/>
          <a:stretch>
            <a:fillRect/>
          </a:stretch>
        </p:blipFill>
        <p:spPr bwMode="auto">
          <a:xfrm>
            <a:off x="5795963" y="333375"/>
            <a:ext cx="2978150" cy="4495800"/>
          </a:xfrm>
          <a:prstGeom prst="rect">
            <a:avLst/>
          </a:prstGeom>
          <a:noFill/>
          <a:ln w="9525">
            <a:noFill/>
            <a:miter lim="800000"/>
            <a:headEnd/>
            <a:tailEnd/>
          </a:ln>
        </p:spPr>
      </p:pic>
      <p:sp>
        <p:nvSpPr>
          <p:cNvPr id="37892" name="Shape 137"/>
          <p:cNvSpPr>
            <a:spLocks noChangeArrowheads="1"/>
          </p:cNvSpPr>
          <p:nvPr/>
        </p:nvSpPr>
        <p:spPr bwMode="auto">
          <a:xfrm>
            <a:off x="3276600" y="6237288"/>
            <a:ext cx="2447925" cy="396875"/>
          </a:xfrm>
          <a:prstGeom prst="rect">
            <a:avLst/>
          </a:prstGeom>
          <a:noFill/>
          <a:ln w="9525">
            <a:noFill/>
            <a:miter lim="800000"/>
            <a:headEnd/>
            <a:tailEnd/>
          </a:ln>
        </p:spPr>
        <p:txBody>
          <a:bodyPr lIns="91425" tIns="45700" rIns="91425" bIns="45700"/>
          <a:lstStyle/>
          <a:p>
            <a:pPr>
              <a:spcBef>
                <a:spcPts val="1000"/>
              </a:spcBef>
              <a:buClr>
                <a:srgbClr val="000000"/>
              </a:buClr>
              <a:buSzPct val="25000"/>
              <a:buFont typeface="Arial" charset="0"/>
              <a:buNone/>
            </a:pPr>
            <a:r>
              <a:rPr lang="en-US" sz="2000" b="1"/>
              <a:t>Водна ерозія</a:t>
            </a:r>
          </a:p>
        </p:txBody>
      </p:sp>
      <p:pic>
        <p:nvPicPr>
          <p:cNvPr id="37893" name="Shape 138"/>
          <p:cNvPicPr preferRelativeResize="0">
            <a:picLocks noChangeAspect="1" noChangeArrowheads="1"/>
          </p:cNvPicPr>
          <p:nvPr/>
        </p:nvPicPr>
        <p:blipFill>
          <a:blip r:embed="rId5"/>
          <a:srcRect/>
          <a:stretch>
            <a:fillRect/>
          </a:stretch>
        </p:blipFill>
        <p:spPr bwMode="auto">
          <a:xfrm>
            <a:off x="468313" y="333375"/>
            <a:ext cx="7848600" cy="5886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3000" fill="hold"/>
                                        <p:tgtEl>
                                          <p:spTgt spid="37890"/>
                                        </p:tgtEl>
                                        <p:attrNameLst>
                                          <p:attrName>ppt_x</p:attrName>
                                        </p:attrNameLst>
                                      </p:cBhvr>
                                      <p:tavLst>
                                        <p:tav tm="0">
                                          <p:val>
                                            <p:strVal val="#ppt_x"/>
                                          </p:val>
                                        </p:tav>
                                        <p:tav tm="100000">
                                          <p:val>
                                            <p:strVal val="#ppt_x"/>
                                          </p:val>
                                        </p:tav>
                                      </p:tavLst>
                                    </p:anim>
                                    <p:anim calcmode="lin" valueType="num">
                                      <p:cBhvr additive="base">
                                        <p:cTn id="8" dur="30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additive="base">
                                        <p:cTn id="13" dur="3000" fill="hold"/>
                                        <p:tgtEl>
                                          <p:spTgt spid="37891"/>
                                        </p:tgtEl>
                                        <p:attrNameLst>
                                          <p:attrName>ppt_x</p:attrName>
                                        </p:attrNameLst>
                                      </p:cBhvr>
                                      <p:tavLst>
                                        <p:tav tm="0">
                                          <p:val>
                                            <p:strVal val="1+#ppt_w/2"/>
                                          </p:val>
                                        </p:tav>
                                        <p:tav tm="100000">
                                          <p:val>
                                            <p:strVal val="#ppt_x"/>
                                          </p:val>
                                        </p:tav>
                                      </p:tavLst>
                                    </p:anim>
                                    <p:anim calcmode="lin" valueType="num">
                                      <p:cBhvr additive="base">
                                        <p:cTn id="14" dur="30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3000" fill="hold"/>
                                        <p:tgtEl>
                                          <p:spTgt spid="37893"/>
                                        </p:tgtEl>
                                        <p:attrNameLst>
                                          <p:attrName>ppt_x</p:attrName>
                                        </p:attrNameLst>
                                      </p:cBhvr>
                                      <p:tavLst>
                                        <p:tav tm="0">
                                          <p:val>
                                            <p:strVal val="0-#ppt_w/2"/>
                                          </p:val>
                                        </p:tav>
                                        <p:tav tm="100000">
                                          <p:val>
                                            <p:strVal val="#ppt_x"/>
                                          </p:val>
                                        </p:tav>
                                      </p:tavLst>
                                    </p:anim>
                                    <p:anim calcmode="lin" valueType="num">
                                      <p:cBhvr additive="base">
                                        <p:cTn id="20" dur="30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Shape 143"/>
          <p:cNvSpPr txBox="1">
            <a:spLocks noGrp="1"/>
          </p:cNvSpPr>
          <p:nvPr>
            <p:ph type="title"/>
          </p:nvPr>
        </p:nvSpPr>
        <p:spPr>
          <a:xfrm>
            <a:off x="457200" y="274638"/>
            <a:ext cx="8229600" cy="1143000"/>
          </a:xfrm>
        </p:spPr>
        <p:txBody>
          <a:bodyPr tIns="45700" bIns="45700" anchor="t"/>
          <a:lstStyle/>
          <a:p>
            <a:pPr eaLnBrk="1" hangingPunct="1">
              <a:spcBef>
                <a:spcPct val="0"/>
              </a:spcBef>
              <a:spcAft>
                <a:spcPct val="0"/>
              </a:spcAft>
              <a:buClr>
                <a:srgbClr val="000000"/>
              </a:buClr>
              <a:buSzPct val="25000"/>
            </a:pPr>
            <a:r>
              <a:rPr lang="en-US" sz="3600" b="1" smtClean="0">
                <a:solidFill>
                  <a:srgbClr val="000000"/>
                </a:solidFill>
                <a:latin typeface="Arial" charset="0"/>
                <a:cs typeface="Arial" charset="0"/>
                <a:sym typeface="Arial" charset="0"/>
              </a:rPr>
              <a:t>Поширення водної ерозії в світі</a:t>
            </a:r>
          </a:p>
        </p:txBody>
      </p:sp>
      <p:pic>
        <p:nvPicPr>
          <p:cNvPr id="39939" name="Shape 144"/>
          <p:cNvPicPr preferRelativeResize="0">
            <a:picLocks noChangeAspect="1" noChangeArrowheads="1"/>
          </p:cNvPicPr>
          <p:nvPr/>
        </p:nvPicPr>
        <p:blipFill>
          <a:blip r:embed="rId3"/>
          <a:srcRect/>
          <a:stretch>
            <a:fillRect/>
          </a:stretch>
        </p:blipFill>
        <p:spPr bwMode="auto">
          <a:xfrm>
            <a:off x="152400" y="1035050"/>
            <a:ext cx="8991600" cy="5822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Shape 149"/>
          <p:cNvSpPr txBox="1">
            <a:spLocks noGrp="1"/>
          </p:cNvSpPr>
          <p:nvPr>
            <p:ph type="title"/>
          </p:nvPr>
        </p:nvSpPr>
        <p:spPr>
          <a:xfrm>
            <a:off x="457200" y="274638"/>
            <a:ext cx="8229600" cy="1143000"/>
          </a:xfrm>
        </p:spPr>
        <p:txBody>
          <a:bodyPr tIns="45700" bIns="45700" anchor="t"/>
          <a:lstStyle/>
          <a:p>
            <a:pPr eaLnBrk="1" hangingPunct="1">
              <a:spcBef>
                <a:spcPct val="0"/>
              </a:spcBef>
              <a:spcAft>
                <a:spcPct val="0"/>
              </a:spcAft>
              <a:buClr>
                <a:srgbClr val="000000"/>
              </a:buClr>
              <a:buSzPct val="25000"/>
            </a:pPr>
            <a:r>
              <a:rPr lang="en-US" sz="3200" b="1" smtClean="0">
                <a:solidFill>
                  <a:srgbClr val="000000"/>
                </a:solidFill>
                <a:latin typeface="Arial" charset="0"/>
                <a:cs typeface="Arial" charset="0"/>
                <a:sym typeface="Arial" charset="0"/>
              </a:rPr>
              <a:t>Шляхи вірішення глобальних екологічних проблем</a:t>
            </a:r>
          </a:p>
        </p:txBody>
      </p:sp>
      <p:sp>
        <p:nvSpPr>
          <p:cNvPr id="41987" name="Shape 150"/>
          <p:cNvSpPr>
            <a:spLocks noChangeArrowheads="1"/>
          </p:cNvSpPr>
          <p:nvPr/>
        </p:nvSpPr>
        <p:spPr bwMode="auto">
          <a:xfrm>
            <a:off x="5181600" y="3276600"/>
            <a:ext cx="3810000" cy="1295400"/>
          </a:xfrm>
          <a:prstGeom prst="flowChartAlternateProcess">
            <a:avLst/>
          </a:prstGeom>
          <a:solidFill>
            <a:schemeClr val="accent1"/>
          </a:solidFill>
          <a:ln w="952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1800" b="1"/>
              <a:t>обмеження споживчого </a:t>
            </a:r>
          </a:p>
          <a:p>
            <a:pPr algn="ctr">
              <a:buClr>
                <a:srgbClr val="000000"/>
              </a:buClr>
              <a:buSzPct val="25000"/>
              <a:buFont typeface="Arial" charset="0"/>
              <a:buNone/>
            </a:pPr>
            <a:r>
              <a:rPr lang="en-US" sz="1800" b="1"/>
              <a:t>відношення до природи</a:t>
            </a:r>
          </a:p>
        </p:txBody>
      </p:sp>
      <p:sp>
        <p:nvSpPr>
          <p:cNvPr id="41988" name="Shape 151"/>
          <p:cNvSpPr>
            <a:spLocks noChangeArrowheads="1"/>
          </p:cNvSpPr>
          <p:nvPr/>
        </p:nvSpPr>
        <p:spPr bwMode="auto">
          <a:xfrm>
            <a:off x="5181600" y="1628775"/>
            <a:ext cx="3962400" cy="1439863"/>
          </a:xfrm>
          <a:prstGeom prst="flowChartAlternateProcess">
            <a:avLst/>
          </a:prstGeom>
          <a:solidFill>
            <a:schemeClr val="accent1"/>
          </a:solidFill>
          <a:ln w="952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1800" b="1"/>
              <a:t>використання науково-технічного</a:t>
            </a:r>
          </a:p>
          <a:p>
            <a:pPr algn="ctr">
              <a:buClr>
                <a:srgbClr val="000000"/>
              </a:buClr>
              <a:buSzPct val="25000"/>
              <a:buFont typeface="Arial" charset="0"/>
              <a:buNone/>
            </a:pPr>
            <a:r>
              <a:rPr lang="en-US" sz="1800" b="1"/>
              <a:t> прогресу для охорони</a:t>
            </a:r>
          </a:p>
          <a:p>
            <a:pPr algn="ctr">
              <a:buClr>
                <a:srgbClr val="000000"/>
              </a:buClr>
              <a:buSzPct val="25000"/>
              <a:buFont typeface="Arial" charset="0"/>
              <a:buNone/>
            </a:pPr>
            <a:r>
              <a:rPr lang="en-US" sz="1800" b="1"/>
              <a:t> природи і забезпечення </a:t>
            </a:r>
          </a:p>
          <a:p>
            <a:pPr algn="ctr">
              <a:buClr>
                <a:srgbClr val="000000"/>
              </a:buClr>
              <a:buSzPct val="25000"/>
              <a:buFont typeface="Arial" charset="0"/>
              <a:buNone/>
            </a:pPr>
            <a:r>
              <a:rPr lang="en-US" sz="1800" b="1"/>
              <a:t>високого рівня життя</a:t>
            </a:r>
          </a:p>
        </p:txBody>
      </p:sp>
      <p:sp>
        <p:nvSpPr>
          <p:cNvPr id="41989" name="Shape 152"/>
          <p:cNvSpPr>
            <a:spLocks noChangeArrowheads="1"/>
          </p:cNvSpPr>
          <p:nvPr/>
        </p:nvSpPr>
        <p:spPr bwMode="auto">
          <a:xfrm>
            <a:off x="381000" y="3048000"/>
            <a:ext cx="2514600" cy="533400"/>
          </a:xfrm>
          <a:prstGeom prst="flowChartAlternateProcess">
            <a:avLst/>
          </a:prstGeom>
          <a:solidFill>
            <a:schemeClr val="accent1"/>
          </a:solidFill>
          <a:ln w="952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1800" b="1"/>
              <a:t>Екологічна культура</a:t>
            </a:r>
          </a:p>
        </p:txBody>
      </p:sp>
      <p:sp>
        <p:nvSpPr>
          <p:cNvPr id="41990" name="Shape 153"/>
          <p:cNvSpPr>
            <a:spLocks noChangeArrowheads="1"/>
          </p:cNvSpPr>
          <p:nvPr/>
        </p:nvSpPr>
        <p:spPr bwMode="auto">
          <a:xfrm>
            <a:off x="1143000" y="3962400"/>
            <a:ext cx="2743200" cy="685800"/>
          </a:xfrm>
          <a:prstGeom prst="flowChartAlternateProcess">
            <a:avLst/>
          </a:prstGeom>
          <a:solidFill>
            <a:schemeClr val="accent1"/>
          </a:solidFill>
          <a:ln w="952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1800" b="1"/>
              <a:t>витрати на рішення </a:t>
            </a:r>
          </a:p>
          <a:p>
            <a:pPr algn="ctr">
              <a:buClr>
                <a:srgbClr val="000000"/>
              </a:buClr>
              <a:buSzPct val="25000"/>
              <a:buFont typeface="Arial" charset="0"/>
              <a:buNone/>
            </a:pPr>
            <a:r>
              <a:rPr lang="en-US" sz="1800" b="1"/>
              <a:t>екологічних проблем</a:t>
            </a:r>
          </a:p>
        </p:txBody>
      </p:sp>
      <p:sp>
        <p:nvSpPr>
          <p:cNvPr id="41991" name="Shape 154"/>
          <p:cNvSpPr>
            <a:spLocks noChangeArrowheads="1"/>
          </p:cNvSpPr>
          <p:nvPr/>
        </p:nvSpPr>
        <p:spPr bwMode="auto">
          <a:xfrm>
            <a:off x="228600" y="1676400"/>
            <a:ext cx="3810000" cy="914400"/>
          </a:xfrm>
          <a:prstGeom prst="flowChartAlternateProcess">
            <a:avLst/>
          </a:prstGeom>
          <a:solidFill>
            <a:schemeClr val="accent1"/>
          </a:solidFill>
          <a:ln w="952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1800" b="1"/>
              <a:t>енергетичне забезпечення </a:t>
            </a:r>
          </a:p>
          <a:p>
            <a:pPr algn="ctr">
              <a:buClr>
                <a:srgbClr val="000000"/>
              </a:buClr>
              <a:buSzPct val="25000"/>
              <a:buFont typeface="Arial" charset="0"/>
              <a:buNone/>
            </a:pPr>
            <a:r>
              <a:rPr lang="en-US" sz="1800" b="1"/>
              <a:t>високого рівня життя і</a:t>
            </a:r>
          </a:p>
          <a:p>
            <a:pPr algn="ctr">
              <a:buClr>
                <a:srgbClr val="000000"/>
              </a:buClr>
              <a:buSzPct val="25000"/>
              <a:buFont typeface="Arial" charset="0"/>
              <a:buNone/>
            </a:pPr>
            <a:r>
              <a:rPr lang="en-US" sz="1800" b="1"/>
              <a:t> охорони довкілля</a:t>
            </a:r>
          </a:p>
        </p:txBody>
      </p:sp>
      <p:sp>
        <p:nvSpPr>
          <p:cNvPr id="41992" name="Shape 155"/>
          <p:cNvSpPr>
            <a:spLocks noChangeArrowheads="1"/>
          </p:cNvSpPr>
          <p:nvPr/>
        </p:nvSpPr>
        <p:spPr bwMode="auto">
          <a:xfrm>
            <a:off x="1143000" y="5105400"/>
            <a:ext cx="6324600" cy="990600"/>
          </a:xfrm>
          <a:prstGeom prst="flowChartAlternateProcess">
            <a:avLst/>
          </a:prstGeom>
          <a:solidFill>
            <a:schemeClr val="accent1"/>
          </a:solidFill>
          <a:ln w="952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1800" b="1" u="sng"/>
              <a:t>Результат:</a:t>
            </a:r>
          </a:p>
          <a:p>
            <a:pPr algn="ctr">
              <a:buClr>
                <a:srgbClr val="000000"/>
              </a:buClr>
              <a:buSzPct val="61000"/>
              <a:buFont typeface="Arial" charset="0"/>
              <a:buChar char="●"/>
            </a:pPr>
            <a:r>
              <a:rPr lang="en-US" sz="1800" b="1"/>
              <a:t>Високий рівень життя</a:t>
            </a:r>
          </a:p>
          <a:p>
            <a:pPr algn="ctr">
              <a:buClr>
                <a:srgbClr val="000000"/>
              </a:buClr>
              <a:buSzPct val="61000"/>
              <a:buFont typeface="Arial" charset="0"/>
              <a:buChar char="●"/>
            </a:pPr>
            <a:r>
              <a:rPr lang="en-US" sz="1800" b="1"/>
              <a:t> Збереження планети,клімату,біосфери.</a:t>
            </a:r>
          </a:p>
        </p:txBody>
      </p:sp>
      <p:cxnSp>
        <p:nvCxnSpPr>
          <p:cNvPr id="41993" name="Shape 156"/>
          <p:cNvCxnSpPr>
            <a:cxnSpLocks noChangeShapeType="1"/>
          </p:cNvCxnSpPr>
          <p:nvPr/>
        </p:nvCxnSpPr>
        <p:spPr bwMode="auto">
          <a:xfrm rot="10800000">
            <a:off x="4191000" y="2286000"/>
            <a:ext cx="685800" cy="0"/>
          </a:xfrm>
          <a:prstGeom prst="straightConnector1">
            <a:avLst/>
          </a:prstGeom>
          <a:noFill/>
          <a:ln w="57150" cap="rnd">
            <a:solidFill>
              <a:schemeClr val="tx1"/>
            </a:solidFill>
            <a:miter lim="800000"/>
            <a:headEnd/>
            <a:tailEnd type="triangle" w="lg" len="lg"/>
          </a:ln>
        </p:spPr>
      </p:cxnSp>
      <p:cxnSp>
        <p:nvCxnSpPr>
          <p:cNvPr id="41994" name="Shape 157"/>
          <p:cNvCxnSpPr>
            <a:cxnSpLocks noChangeShapeType="1"/>
          </p:cNvCxnSpPr>
          <p:nvPr/>
        </p:nvCxnSpPr>
        <p:spPr bwMode="auto">
          <a:xfrm flipH="1">
            <a:off x="4114800" y="4038600"/>
            <a:ext cx="838200" cy="228600"/>
          </a:xfrm>
          <a:prstGeom prst="straightConnector1">
            <a:avLst/>
          </a:prstGeom>
          <a:noFill/>
          <a:ln w="57150" cap="rnd">
            <a:solidFill>
              <a:schemeClr val="tx1"/>
            </a:solidFill>
            <a:miter lim="800000"/>
            <a:headEnd/>
            <a:tailEnd type="triangle" w="lg" len="lg"/>
          </a:ln>
        </p:spPr>
      </p:cxnSp>
      <p:cxnSp>
        <p:nvCxnSpPr>
          <p:cNvPr id="41995" name="Shape 158"/>
          <p:cNvCxnSpPr>
            <a:cxnSpLocks noChangeShapeType="1"/>
          </p:cNvCxnSpPr>
          <p:nvPr/>
        </p:nvCxnSpPr>
        <p:spPr bwMode="auto">
          <a:xfrm flipH="1">
            <a:off x="3200400" y="2590800"/>
            <a:ext cx="1676400" cy="685800"/>
          </a:xfrm>
          <a:prstGeom prst="straightConnector1">
            <a:avLst/>
          </a:prstGeom>
          <a:noFill/>
          <a:ln w="57150" cap="rnd">
            <a:solidFill>
              <a:schemeClr val="tx1"/>
            </a:solidFill>
            <a:miter lim="800000"/>
            <a:headEnd/>
            <a:tailEnd type="triangle" w="lg" len="lg"/>
          </a:ln>
        </p:spPr>
      </p:cxnSp>
      <p:cxnSp>
        <p:nvCxnSpPr>
          <p:cNvPr id="41996" name="Shape 159"/>
          <p:cNvCxnSpPr>
            <a:cxnSpLocks noChangeShapeType="1"/>
          </p:cNvCxnSpPr>
          <p:nvPr/>
        </p:nvCxnSpPr>
        <p:spPr bwMode="auto">
          <a:xfrm rot="10800000">
            <a:off x="3200400" y="3505200"/>
            <a:ext cx="1828800" cy="228600"/>
          </a:xfrm>
          <a:prstGeom prst="straightConnector1">
            <a:avLst/>
          </a:prstGeom>
          <a:noFill/>
          <a:ln w="57150" cap="rnd">
            <a:solidFill>
              <a:schemeClr val="tx1"/>
            </a:solidFill>
            <a:miter lim="800000"/>
            <a:headEnd/>
            <a:tailEnd type="triangle" w="lg" len="lg"/>
          </a:ln>
        </p:spPr>
      </p:cxnSp>
      <p:cxnSp>
        <p:nvCxnSpPr>
          <p:cNvPr id="41997" name="Shape 160"/>
          <p:cNvCxnSpPr>
            <a:cxnSpLocks noChangeShapeType="1"/>
          </p:cNvCxnSpPr>
          <p:nvPr/>
        </p:nvCxnSpPr>
        <p:spPr bwMode="auto">
          <a:xfrm>
            <a:off x="685800" y="2667000"/>
            <a:ext cx="228600" cy="304800"/>
          </a:xfrm>
          <a:prstGeom prst="straightConnector1">
            <a:avLst/>
          </a:prstGeom>
          <a:noFill/>
          <a:ln w="57150" cap="rnd">
            <a:solidFill>
              <a:schemeClr val="tx1"/>
            </a:solidFill>
            <a:miter lim="800000"/>
            <a:headEnd/>
            <a:tailEnd type="triangle" w="lg" len="lg"/>
          </a:ln>
        </p:spPr>
      </p:cxnSp>
      <p:cxnSp>
        <p:nvCxnSpPr>
          <p:cNvPr id="41998" name="Shape 161"/>
          <p:cNvCxnSpPr>
            <a:cxnSpLocks noChangeShapeType="1"/>
          </p:cNvCxnSpPr>
          <p:nvPr/>
        </p:nvCxnSpPr>
        <p:spPr bwMode="auto">
          <a:xfrm>
            <a:off x="1295400" y="3657600"/>
            <a:ext cx="228600" cy="228600"/>
          </a:xfrm>
          <a:prstGeom prst="straightConnector1">
            <a:avLst/>
          </a:prstGeom>
          <a:noFill/>
          <a:ln w="57150" cap="rnd">
            <a:solidFill>
              <a:schemeClr val="tx1"/>
            </a:solidFill>
            <a:miter lim="800000"/>
            <a:headEnd/>
            <a:tailEnd type="triangle" w="lg" len="lg"/>
          </a:ln>
        </p:spPr>
      </p:cxnSp>
      <p:cxnSp>
        <p:nvCxnSpPr>
          <p:cNvPr id="41999" name="Shape 162"/>
          <p:cNvCxnSpPr>
            <a:cxnSpLocks noChangeShapeType="1"/>
          </p:cNvCxnSpPr>
          <p:nvPr/>
        </p:nvCxnSpPr>
        <p:spPr bwMode="auto">
          <a:xfrm>
            <a:off x="1981200" y="4800600"/>
            <a:ext cx="228600" cy="228600"/>
          </a:xfrm>
          <a:prstGeom prst="straightConnector1">
            <a:avLst/>
          </a:prstGeom>
          <a:noFill/>
          <a:ln w="57150" cap="rnd">
            <a:solidFill>
              <a:schemeClr val="tx1"/>
            </a:solidFill>
            <a:miter lim="800000"/>
            <a:headEnd/>
            <a:tailEnd type="triangle" w="lg" len="lg"/>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2000" fill="hold"/>
                                        <p:tgtEl>
                                          <p:spTgt spid="41991"/>
                                        </p:tgtEl>
                                        <p:attrNameLst>
                                          <p:attrName>ppt_x</p:attrName>
                                        </p:attrNameLst>
                                      </p:cBhvr>
                                      <p:tavLst>
                                        <p:tav tm="0">
                                          <p:val>
                                            <p:strVal val="#ppt_x"/>
                                          </p:val>
                                        </p:tav>
                                        <p:tav tm="100000">
                                          <p:val>
                                            <p:strVal val="#ppt_x"/>
                                          </p:val>
                                        </p:tav>
                                      </p:tavLst>
                                    </p:anim>
                                    <p:anim calcmode="lin" valueType="num">
                                      <p:cBhvr additive="base">
                                        <p:cTn id="8" dur="2000" fill="hold"/>
                                        <p:tgtEl>
                                          <p:spTgt spid="419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2000" fill="hold"/>
                                        <p:tgtEl>
                                          <p:spTgt spid="41988"/>
                                        </p:tgtEl>
                                        <p:attrNameLst>
                                          <p:attrName>ppt_x</p:attrName>
                                        </p:attrNameLst>
                                      </p:cBhvr>
                                      <p:tavLst>
                                        <p:tav tm="0">
                                          <p:val>
                                            <p:strVal val="1+#ppt_w/2"/>
                                          </p:val>
                                        </p:tav>
                                        <p:tav tm="100000">
                                          <p:val>
                                            <p:strVal val="#ppt_x"/>
                                          </p:val>
                                        </p:tav>
                                      </p:tavLst>
                                    </p:anim>
                                    <p:anim calcmode="lin" valueType="num">
                                      <p:cBhvr additive="base">
                                        <p:cTn id="14" dur="20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additive="base">
                                        <p:cTn id="19" dur="2000" fill="hold"/>
                                        <p:tgtEl>
                                          <p:spTgt spid="41989"/>
                                        </p:tgtEl>
                                        <p:attrNameLst>
                                          <p:attrName>ppt_x</p:attrName>
                                        </p:attrNameLst>
                                      </p:cBhvr>
                                      <p:tavLst>
                                        <p:tav tm="0">
                                          <p:val>
                                            <p:strVal val="0-#ppt_w/2"/>
                                          </p:val>
                                        </p:tav>
                                        <p:tav tm="100000">
                                          <p:val>
                                            <p:strVal val="#ppt_x"/>
                                          </p:val>
                                        </p:tav>
                                      </p:tavLst>
                                    </p:anim>
                                    <p:anim calcmode="lin" valueType="num">
                                      <p:cBhvr additive="base">
                                        <p:cTn id="20" dur="2000" fill="hold"/>
                                        <p:tgtEl>
                                          <p:spTgt spid="4198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987"/>
                                        </p:tgtEl>
                                        <p:attrNameLst>
                                          <p:attrName>style.visibility</p:attrName>
                                        </p:attrNameLst>
                                      </p:cBhvr>
                                      <p:to>
                                        <p:strVal val="visible"/>
                                      </p:to>
                                    </p:set>
                                    <p:anim calcmode="lin" valueType="num">
                                      <p:cBhvr additive="base">
                                        <p:cTn id="25" dur="2000" fill="hold"/>
                                        <p:tgtEl>
                                          <p:spTgt spid="41987"/>
                                        </p:tgtEl>
                                        <p:attrNameLst>
                                          <p:attrName>ppt_x</p:attrName>
                                        </p:attrNameLst>
                                      </p:cBhvr>
                                      <p:tavLst>
                                        <p:tav tm="0">
                                          <p:val>
                                            <p:strVal val="1+#ppt_w/2"/>
                                          </p:val>
                                        </p:tav>
                                        <p:tav tm="100000">
                                          <p:val>
                                            <p:strVal val="#ppt_x"/>
                                          </p:val>
                                        </p:tav>
                                      </p:tavLst>
                                    </p:anim>
                                    <p:anim calcmode="lin" valueType="num">
                                      <p:cBhvr additive="base">
                                        <p:cTn id="26" dur="20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90">
                                            <p:bg/>
                                          </p:spTgt>
                                        </p:tgtEl>
                                        <p:attrNameLst>
                                          <p:attrName>style.visibility</p:attrName>
                                        </p:attrNameLst>
                                      </p:cBhvr>
                                      <p:to>
                                        <p:strVal val="visible"/>
                                      </p:to>
                                    </p:set>
                                    <p:anim calcmode="lin" valueType="num">
                                      <p:cBhvr additive="base">
                                        <p:cTn id="31" dur="2000" fill="hold"/>
                                        <p:tgtEl>
                                          <p:spTgt spid="41990">
                                            <p:bg/>
                                          </p:spTgt>
                                        </p:tgtEl>
                                        <p:attrNameLst>
                                          <p:attrName>ppt_x</p:attrName>
                                        </p:attrNameLst>
                                      </p:cBhvr>
                                      <p:tavLst>
                                        <p:tav tm="0">
                                          <p:val>
                                            <p:strVal val="0-#ppt_w/2"/>
                                          </p:val>
                                        </p:tav>
                                        <p:tav tm="100000">
                                          <p:val>
                                            <p:strVal val="#ppt_x"/>
                                          </p:val>
                                        </p:tav>
                                      </p:tavLst>
                                    </p:anim>
                                    <p:anim calcmode="lin" valueType="num">
                                      <p:cBhvr additive="base">
                                        <p:cTn id="32" dur="2000" fill="hold"/>
                                        <p:tgtEl>
                                          <p:spTgt spid="41990">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1990">
                                            <p:txEl>
                                              <p:pRg st="0" end="0"/>
                                            </p:txEl>
                                          </p:spTgt>
                                        </p:tgtEl>
                                        <p:attrNameLst>
                                          <p:attrName>style.visibility</p:attrName>
                                        </p:attrNameLst>
                                      </p:cBhvr>
                                      <p:to>
                                        <p:strVal val="visible"/>
                                      </p:to>
                                    </p:set>
                                    <p:anim calcmode="lin" valueType="num">
                                      <p:cBhvr additive="base">
                                        <p:cTn id="35" dur="2000" fill="hold"/>
                                        <p:tgtEl>
                                          <p:spTgt spid="41990">
                                            <p:txEl>
                                              <p:pRg st="0" end="0"/>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41990">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1990">
                                            <p:txEl>
                                              <p:pRg st="1" end="1"/>
                                            </p:txEl>
                                          </p:spTgt>
                                        </p:tgtEl>
                                        <p:attrNameLst>
                                          <p:attrName>style.visibility</p:attrName>
                                        </p:attrNameLst>
                                      </p:cBhvr>
                                      <p:to>
                                        <p:strVal val="visible"/>
                                      </p:to>
                                    </p:set>
                                    <p:anim calcmode="lin" valueType="num">
                                      <p:cBhvr additive="base">
                                        <p:cTn id="39" dur="2000" fill="hold"/>
                                        <p:tgtEl>
                                          <p:spTgt spid="41990">
                                            <p:txEl>
                                              <p:pRg st="1" end="1"/>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419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1992"/>
                                        </p:tgtEl>
                                        <p:attrNameLst>
                                          <p:attrName>style.visibility</p:attrName>
                                        </p:attrNameLst>
                                      </p:cBhvr>
                                      <p:to>
                                        <p:strVal val="visible"/>
                                      </p:to>
                                    </p:set>
                                    <p:anim calcmode="lin" valueType="num">
                                      <p:cBhvr additive="base">
                                        <p:cTn id="45" dur="2000" fill="hold"/>
                                        <p:tgtEl>
                                          <p:spTgt spid="41992"/>
                                        </p:tgtEl>
                                        <p:attrNameLst>
                                          <p:attrName>ppt_x</p:attrName>
                                        </p:attrNameLst>
                                      </p:cBhvr>
                                      <p:tavLst>
                                        <p:tav tm="0">
                                          <p:val>
                                            <p:strVal val="#ppt_x"/>
                                          </p:val>
                                        </p:tav>
                                        <p:tav tm="100000">
                                          <p:val>
                                            <p:strVal val="#ppt_x"/>
                                          </p:val>
                                        </p:tav>
                                      </p:tavLst>
                                    </p:anim>
                                    <p:anim calcmode="lin" valueType="num">
                                      <p:cBhvr additive="base">
                                        <p:cTn id="46" dur="2000" fill="hold"/>
                                        <p:tgtEl>
                                          <p:spTgt spid="419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P spid="41989" grpId="0" animBg="1"/>
      <p:bldP spid="41990" grpId="0" uiExpand="1" build="allAtOnce" animBg="1"/>
      <p:bldP spid="41991" grpId="0" animBg="1"/>
      <p:bldP spid="419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Shape 29"/>
          <p:cNvSpPr>
            <a:spLocks noChangeArrowheads="1"/>
          </p:cNvSpPr>
          <p:nvPr/>
        </p:nvSpPr>
        <p:spPr bwMode="auto">
          <a:xfrm>
            <a:off x="304800" y="3505200"/>
            <a:ext cx="7772400" cy="2590800"/>
          </a:xfrm>
          <a:prstGeom prst="rect">
            <a:avLst/>
          </a:prstGeom>
          <a:solidFill>
            <a:schemeClr val="bg1">
              <a:alpha val="31372"/>
            </a:schemeClr>
          </a:solidFill>
          <a:ln w="2857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2800" b="1" u="sng"/>
              <a:t>Деградація природи</a:t>
            </a:r>
            <a:r>
              <a:rPr lang="en-US" sz="1800"/>
              <a:t> — </a:t>
            </a:r>
            <a:r>
              <a:rPr lang="en-US" sz="1800" b="1"/>
              <a:t>це процес порушення </a:t>
            </a:r>
          </a:p>
          <a:p>
            <a:pPr algn="ctr">
              <a:buClr>
                <a:srgbClr val="000000"/>
              </a:buClr>
              <a:buSzPct val="25000"/>
              <a:buFont typeface="Arial" charset="0"/>
              <a:buNone/>
            </a:pPr>
            <a:r>
              <a:rPr lang="en-US" sz="1800" b="1"/>
              <a:t>екологчної рівноваги, який спричиняється</a:t>
            </a:r>
          </a:p>
          <a:p>
            <a:pPr algn="ctr">
              <a:buClr>
                <a:srgbClr val="000000"/>
              </a:buClr>
              <a:buSzPct val="25000"/>
              <a:buFont typeface="Arial" charset="0"/>
              <a:buNone/>
            </a:pPr>
            <a:r>
              <a:rPr lang="en-US" sz="1800" b="1"/>
              <a:t> природними чи антропогенними факторами i призводить </a:t>
            </a:r>
          </a:p>
          <a:p>
            <a:pPr algn="ctr">
              <a:buClr>
                <a:srgbClr val="000000"/>
              </a:buClr>
              <a:buSzPct val="25000"/>
              <a:buFont typeface="Arial" charset="0"/>
              <a:buNone/>
            </a:pPr>
            <a:r>
              <a:rPr lang="en-US" sz="1800" b="1"/>
              <a:t>до руйнації навколишнього середовища.</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Shape 167"/>
          <p:cNvSpPr>
            <a:spLocks noChangeArrowheads="1"/>
          </p:cNvSpPr>
          <p:nvPr/>
        </p:nvSpPr>
        <p:spPr bwMode="auto">
          <a:xfrm>
            <a:off x="1908175" y="2565400"/>
            <a:ext cx="5638800" cy="2105025"/>
          </a:xfrm>
          <a:prstGeom prst="rect">
            <a:avLst/>
          </a:prstGeom>
          <a:noFill/>
          <a:ln w="9525">
            <a:noFill/>
            <a:miter lim="800000"/>
            <a:headEnd/>
            <a:tailEnd/>
          </a:ln>
        </p:spPr>
        <p:txBody>
          <a:bodyPr lIns="91425" tIns="45700" rIns="91425" bIns="45700"/>
          <a:lstStyle/>
          <a:p>
            <a:pPr>
              <a:spcBef>
                <a:spcPts val="3300"/>
              </a:spcBef>
              <a:buClr>
                <a:srgbClr val="000000"/>
              </a:buClr>
              <a:buSzPct val="25000"/>
              <a:buFont typeface="Arial" charset="0"/>
              <a:buNone/>
            </a:pPr>
            <a:r>
              <a:rPr lang="en-US" sz="6600" b="1" i="1">
                <a:solidFill>
                  <a:srgbClr val="FF0066"/>
                </a:solidFill>
                <a:effectLst>
                  <a:outerShdw blurRad="38100" dist="38100" dir="2700000" algn="tl">
                    <a:srgbClr val="C0C0C0"/>
                  </a:outerShdw>
                </a:effectLst>
              </a:rPr>
              <a:t>Збережімо         </a:t>
            </a:r>
            <a:r>
              <a:rPr lang="uk-UA" sz="6600" b="1" i="1">
                <a:solidFill>
                  <a:srgbClr val="FF0066"/>
                </a:solidFill>
                <a:effectLst>
                  <a:outerShdw blurRad="38100" dist="38100" dir="2700000" algn="tl">
                    <a:srgbClr val="C0C0C0"/>
                  </a:outerShdw>
                </a:effectLst>
              </a:rPr>
              <a:t>   </a:t>
            </a:r>
            <a:r>
              <a:rPr lang="en-US" sz="6600" b="1" i="1">
                <a:solidFill>
                  <a:srgbClr val="FF0066"/>
                </a:solidFill>
                <a:effectLst>
                  <a:outerShdw blurRad="38100" dist="38100" dir="2700000" algn="tl">
                    <a:srgbClr val="C0C0C0"/>
                  </a:outerShdw>
                </a:effectLst>
              </a:rPr>
              <a:t>природу!</a:t>
            </a:r>
            <a:r>
              <a:rPr lang="uk-UA" sz="6600" b="1" i="1">
                <a:solidFill>
                  <a:srgbClr val="FF0066"/>
                </a:solidFill>
                <a:effectLst>
                  <a:outerShdw blurRad="38100" dist="38100" dir="2700000" algn="tl">
                    <a:srgbClr val="C0C0C0"/>
                  </a:outerShdw>
                </a:effectLst>
              </a:rPr>
              <a:t>!!</a:t>
            </a:r>
            <a:endParaRPr lang="en-US" sz="6600" b="1" i="1">
              <a:solidFill>
                <a:srgbClr val="FF0066"/>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403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Shape 179"/>
          <p:cNvSpPr>
            <a:spLocks noChangeArrowheads="1"/>
          </p:cNvSpPr>
          <p:nvPr/>
        </p:nvSpPr>
        <p:spPr bwMode="auto">
          <a:xfrm>
            <a:off x="3962400" y="4953000"/>
            <a:ext cx="3733800" cy="1054100"/>
          </a:xfrm>
          <a:prstGeom prst="rect">
            <a:avLst/>
          </a:prstGeom>
          <a:noFill/>
          <a:ln w="9525">
            <a:noFill/>
            <a:miter lim="800000"/>
            <a:headEnd/>
            <a:tailEnd/>
          </a:ln>
        </p:spPr>
        <p:txBody>
          <a:bodyPr lIns="91425" tIns="45700" rIns="91425" bIns="45700"/>
          <a:lstStyle/>
          <a:p>
            <a:pPr>
              <a:spcBef>
                <a:spcPts val="900"/>
              </a:spcBef>
              <a:buClr>
                <a:srgbClr val="000000"/>
              </a:buClr>
              <a:buSzPct val="25000"/>
              <a:buFont typeface="Arial" charset="0"/>
              <a:buNone/>
            </a:pPr>
            <a:endParaRPr lang="en-US" sz="1800" b="1"/>
          </a:p>
        </p:txBody>
      </p:sp>
      <p:pic>
        <p:nvPicPr>
          <p:cNvPr id="48131" name="Shape 180"/>
          <p:cNvPicPr preferRelativeResize="0">
            <a:picLocks noChangeAspect="1" noChangeArrowheads="1"/>
          </p:cNvPicPr>
          <p:nvPr/>
        </p:nvPicPr>
        <p:blipFill>
          <a:blip r:embed="rId3"/>
          <a:srcRect/>
          <a:stretch>
            <a:fillRect/>
          </a:stretch>
        </p:blipFill>
        <p:spPr bwMode="auto">
          <a:xfrm>
            <a:off x="1187450" y="1268413"/>
            <a:ext cx="6858000" cy="41052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checkerboard(across)">
                                      <p:cBhvr>
                                        <p:cTn id="7"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Shape 34"/>
          <p:cNvSpPr>
            <a:spLocks noChangeArrowheads="1"/>
          </p:cNvSpPr>
          <p:nvPr/>
        </p:nvSpPr>
        <p:spPr bwMode="auto">
          <a:xfrm>
            <a:off x="304800" y="3352800"/>
            <a:ext cx="8458200" cy="3048000"/>
          </a:xfrm>
          <a:prstGeom prst="rect">
            <a:avLst/>
          </a:prstGeom>
          <a:solidFill>
            <a:srgbClr val="FFFF99">
              <a:alpha val="45097"/>
            </a:srgbClr>
          </a:solidFill>
          <a:ln w="9525" cap="rnd">
            <a:solidFill>
              <a:schemeClr val="tx1"/>
            </a:solidFill>
            <a:miter lim="800000"/>
            <a:headEnd/>
            <a:tailEnd/>
          </a:ln>
        </p:spPr>
        <p:txBody>
          <a:bodyPr lIns="91425" tIns="45700" rIns="91425" bIns="45700" anchor="ctr"/>
          <a:lstStyle/>
          <a:p>
            <a:endParaRPr lang="ru-RU"/>
          </a:p>
        </p:txBody>
      </p:sp>
      <p:sp>
        <p:nvSpPr>
          <p:cNvPr id="9219" name="Shape 35"/>
          <p:cNvSpPr>
            <a:spLocks noChangeArrowheads="1"/>
          </p:cNvSpPr>
          <p:nvPr/>
        </p:nvSpPr>
        <p:spPr bwMode="auto">
          <a:xfrm>
            <a:off x="609600" y="3733800"/>
            <a:ext cx="7848600" cy="2289175"/>
          </a:xfrm>
          <a:prstGeom prst="rect">
            <a:avLst/>
          </a:prstGeom>
          <a:noFill/>
          <a:ln w="9525">
            <a:noFill/>
            <a:miter lim="800000"/>
            <a:headEnd/>
            <a:tailEnd/>
          </a:ln>
        </p:spPr>
        <p:txBody>
          <a:bodyPr lIns="91425" tIns="45700" rIns="91425" bIns="45700"/>
          <a:lstStyle/>
          <a:p>
            <a:pPr>
              <a:spcBef>
                <a:spcPts val="900"/>
              </a:spcBef>
              <a:buClr>
                <a:srgbClr val="000000"/>
              </a:buClr>
              <a:buSzPct val="61000"/>
              <a:buFont typeface="Arial" charset="0"/>
              <a:buChar char="●"/>
            </a:pPr>
            <a:r>
              <a:rPr lang="en-US" sz="1800"/>
              <a:t> </a:t>
            </a:r>
            <a:r>
              <a:rPr lang="en-US" sz="1800" b="1"/>
              <a:t>Особливо численними стали застереження про деградацію природи планети у другій половині XX століття, коли окремі локальні eкoлoгiчнi лиха почали переростати в глобальну екологічну кризу. Понад чверть століття тому, 1972 року, Римський клуб опублікував тривожний прогноз розвитку людської цивілізації  «Межі зростання», виконаний групою фахівців під керівництвом Д. Медоуза, який передрікав небезпечну деградацію природного середовища. </a:t>
            </a:r>
          </a:p>
        </p:txBody>
      </p:sp>
      <p:sp>
        <p:nvSpPr>
          <p:cNvPr id="9220" name="Shape 36"/>
          <p:cNvSpPr>
            <a:spLocks noChangeArrowheads="1"/>
          </p:cNvSpPr>
          <p:nvPr/>
        </p:nvSpPr>
        <p:spPr bwMode="auto">
          <a:xfrm>
            <a:off x="228600" y="381000"/>
            <a:ext cx="8763000" cy="2743200"/>
          </a:xfrm>
          <a:prstGeom prst="rect">
            <a:avLst/>
          </a:prstGeom>
          <a:solidFill>
            <a:srgbClr val="FFFF99">
              <a:alpha val="43529"/>
            </a:srgbClr>
          </a:solidFill>
          <a:ln w="9525" cap="rnd">
            <a:solidFill>
              <a:schemeClr val="tx1"/>
            </a:solidFill>
            <a:miter lim="800000"/>
            <a:headEnd/>
            <a:tailEnd/>
          </a:ln>
        </p:spPr>
        <p:txBody>
          <a:bodyPr lIns="91425" tIns="45700" rIns="91425" bIns="45700" anchor="ctr"/>
          <a:lstStyle/>
          <a:p>
            <a:endParaRPr lang="ru-RU"/>
          </a:p>
        </p:txBody>
      </p:sp>
      <p:sp>
        <p:nvSpPr>
          <p:cNvPr id="9221" name="Shape 37"/>
          <p:cNvSpPr>
            <a:spLocks noChangeArrowheads="1"/>
          </p:cNvSpPr>
          <p:nvPr/>
        </p:nvSpPr>
        <p:spPr bwMode="auto">
          <a:xfrm>
            <a:off x="304800" y="685800"/>
            <a:ext cx="8534400" cy="2289175"/>
          </a:xfrm>
          <a:prstGeom prst="rect">
            <a:avLst/>
          </a:prstGeom>
          <a:noFill/>
          <a:ln w="9525">
            <a:noFill/>
            <a:miter lim="800000"/>
            <a:headEnd/>
            <a:tailEnd/>
          </a:ln>
        </p:spPr>
        <p:txBody>
          <a:bodyPr lIns="91425" tIns="45700" rIns="91425" bIns="45700"/>
          <a:lstStyle/>
          <a:p>
            <a:pPr>
              <a:spcBef>
                <a:spcPts val="900"/>
              </a:spcBef>
              <a:buClr>
                <a:srgbClr val="000000"/>
              </a:buClr>
              <a:buSzPct val="61000"/>
              <a:buFont typeface="Arial" charset="0"/>
              <a:buChar char="●"/>
            </a:pPr>
            <a:r>
              <a:rPr lang="en-US" sz="1800" b="1"/>
              <a:t> Упродовж багатьох років багатства надр, ресурси біосфери споживались i витрачались у максимально можливих обсягах. Людство вступило у XX століття під гаслом: </a:t>
            </a:r>
            <a:r>
              <a:rPr lang="en-US" sz="1800" b="1" u="sng"/>
              <a:t>природа не храм, а майстерня.</a:t>
            </a:r>
            <a:r>
              <a:rPr lang="en-US" sz="1800" b="1"/>
              <a:t> Такий хід не міг не завершитися глобальною деградацією природного середовища земної кулі. Найчіткіше вона почала проступати як явище, що охопило всю планету, з початку 1970-х років. Розвиток деградаційних npoцесів на планеті передрікався давно (I століття до н. е. — Цицерон, X ст. — Ібн Сіна).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Shape 42"/>
          <p:cNvSpPr>
            <a:spLocks noChangeArrowheads="1"/>
          </p:cNvSpPr>
          <p:nvPr/>
        </p:nvSpPr>
        <p:spPr bwMode="auto">
          <a:xfrm>
            <a:off x="2484438" y="333375"/>
            <a:ext cx="6477000" cy="2667000"/>
          </a:xfrm>
          <a:prstGeom prst="rect">
            <a:avLst/>
          </a:prstGeom>
          <a:solidFill>
            <a:schemeClr val="bg1">
              <a:alpha val="50980"/>
            </a:schemeClr>
          </a:solidFill>
          <a:ln w="9525" cap="rnd">
            <a:solidFill>
              <a:schemeClr val="tx1"/>
            </a:solidFill>
            <a:miter lim="800000"/>
            <a:headEnd/>
            <a:tailEnd/>
          </a:ln>
        </p:spPr>
        <p:txBody>
          <a:bodyPr lIns="91425" tIns="45700" rIns="91425" bIns="45700" anchor="ctr"/>
          <a:lstStyle/>
          <a:p>
            <a:pPr algn="ctr">
              <a:buClr>
                <a:srgbClr val="000000"/>
              </a:buClr>
              <a:buSzPct val="61000"/>
              <a:buFont typeface="Arial" charset="0"/>
              <a:buChar char="●"/>
            </a:pPr>
            <a:r>
              <a:rPr lang="en-US" sz="1800"/>
              <a:t> </a:t>
            </a:r>
            <a:r>
              <a:rPr lang="en-US" sz="1800" b="1">
                <a:solidFill>
                  <a:schemeClr val="tx1"/>
                </a:solidFill>
              </a:rPr>
              <a:t>У другій пoлoвинi XX століття чимало наших</a:t>
            </a:r>
          </a:p>
          <a:p>
            <a:pPr algn="ctr">
              <a:buClr>
                <a:srgbClr val="000000"/>
              </a:buClr>
              <a:buSzPct val="25000"/>
              <a:buFont typeface="Arial" charset="0"/>
              <a:buNone/>
            </a:pPr>
            <a:r>
              <a:rPr lang="en-US" sz="1800" b="1">
                <a:solidFill>
                  <a:schemeClr val="tx1"/>
                </a:solidFill>
              </a:rPr>
              <a:t> відомих учених висловлювали стурбованість </a:t>
            </a:r>
          </a:p>
          <a:p>
            <a:pPr algn="ctr">
              <a:buClr>
                <a:srgbClr val="000000"/>
              </a:buClr>
              <a:buSzPct val="25000"/>
              <a:buFont typeface="Arial" charset="0"/>
              <a:buNone/>
            </a:pPr>
            <a:r>
              <a:rPr lang="en-US" sz="1800" b="1">
                <a:solidFill>
                  <a:schemeClr val="tx1"/>
                </a:solidFill>
              </a:rPr>
              <a:t>iз приводу зростаючої загрози людству з </a:t>
            </a:r>
          </a:p>
          <a:p>
            <a:pPr algn="ctr">
              <a:buClr>
                <a:srgbClr val="000000"/>
              </a:buClr>
              <a:buSzPct val="25000"/>
              <a:buFont typeface="Arial" charset="0"/>
              <a:buNone/>
            </a:pPr>
            <a:r>
              <a:rPr lang="en-US" sz="1800" b="1">
                <a:solidFill>
                  <a:schemeClr val="tx1"/>
                </a:solidFill>
              </a:rPr>
              <a:t>боку наслідків стихійного науково-технічного</a:t>
            </a:r>
          </a:p>
          <a:p>
            <a:pPr algn="ctr">
              <a:buClr>
                <a:srgbClr val="000000"/>
              </a:buClr>
              <a:buSzPct val="25000"/>
              <a:buFont typeface="Arial" charset="0"/>
              <a:buNone/>
            </a:pPr>
            <a:r>
              <a:rPr lang="en-US" sz="1800" b="1">
                <a:solidFill>
                  <a:schemeClr val="tx1"/>
                </a:solidFill>
              </a:rPr>
              <a:t> прогресу. Однак yci цi застереження отримали</a:t>
            </a:r>
          </a:p>
          <a:p>
            <a:pPr algn="ctr">
              <a:buClr>
                <a:srgbClr val="000000"/>
              </a:buClr>
              <a:buSzPct val="25000"/>
              <a:buFont typeface="Arial" charset="0"/>
              <a:buNone/>
            </a:pPr>
            <a:r>
              <a:rPr lang="en-US" sz="1800" b="1">
                <a:solidFill>
                  <a:schemeClr val="tx1"/>
                </a:solidFill>
              </a:rPr>
              <a:t> мало заходів у відповідь — екологічна криза </a:t>
            </a:r>
          </a:p>
          <a:p>
            <a:pPr algn="ctr">
              <a:buClr>
                <a:srgbClr val="000000"/>
              </a:buClr>
              <a:buSzPct val="25000"/>
              <a:buFont typeface="Arial" charset="0"/>
              <a:buNone/>
            </a:pPr>
            <a:r>
              <a:rPr lang="en-US" sz="1800" b="1">
                <a:solidFill>
                  <a:schemeClr val="tx1"/>
                </a:solidFill>
              </a:rPr>
              <a:t>природного середовища посилювалась.</a:t>
            </a:r>
          </a:p>
        </p:txBody>
      </p:sp>
      <p:sp>
        <p:nvSpPr>
          <p:cNvPr id="11267" name="Shape 43"/>
          <p:cNvSpPr>
            <a:spLocks noChangeArrowheads="1"/>
          </p:cNvSpPr>
          <p:nvPr/>
        </p:nvSpPr>
        <p:spPr bwMode="auto">
          <a:xfrm>
            <a:off x="228600" y="4495800"/>
            <a:ext cx="6172200" cy="2286000"/>
          </a:xfrm>
          <a:prstGeom prst="rect">
            <a:avLst/>
          </a:prstGeom>
          <a:solidFill>
            <a:schemeClr val="bg1">
              <a:alpha val="50980"/>
            </a:schemeClr>
          </a:solidFill>
          <a:ln w="9525" cap="rnd">
            <a:solidFill>
              <a:schemeClr val="tx1"/>
            </a:solidFill>
            <a:miter lim="800000"/>
            <a:headEnd/>
            <a:tailEnd/>
          </a:ln>
        </p:spPr>
        <p:txBody>
          <a:bodyPr lIns="91425" tIns="45700" rIns="91425" bIns="45700" anchor="ctr"/>
          <a:lstStyle/>
          <a:p>
            <a:pPr algn="ctr">
              <a:buClr>
                <a:srgbClr val="000000"/>
              </a:buClr>
              <a:buSzPct val="61000"/>
              <a:buFont typeface="Arial" charset="0"/>
              <a:buChar char="●"/>
            </a:pPr>
            <a:r>
              <a:rPr lang="en-US" sz="1800" b="1"/>
              <a:t> Сучасна екологічна криза має якісно iншу природу </a:t>
            </a:r>
          </a:p>
          <a:p>
            <a:pPr algn="ctr">
              <a:buClr>
                <a:srgbClr val="000000"/>
              </a:buClr>
              <a:buSzPct val="25000"/>
              <a:buFont typeface="Arial" charset="0"/>
              <a:buNone/>
            </a:pPr>
            <a:r>
              <a:rPr lang="en-US" sz="1800" b="1"/>
              <a:t>порівняно з усіма попередніми кризами.</a:t>
            </a:r>
          </a:p>
          <a:p>
            <a:pPr algn="ctr">
              <a:buClr>
                <a:srgbClr val="000000"/>
              </a:buClr>
              <a:buSzPct val="25000"/>
              <a:buFont typeface="Arial" charset="0"/>
              <a:buNone/>
            </a:pPr>
            <a:r>
              <a:rPr lang="en-US" sz="1800" b="1"/>
              <a:t> Це перша криза, що охопила всю</a:t>
            </a:r>
          </a:p>
          <a:p>
            <a:pPr algn="ctr">
              <a:buClr>
                <a:srgbClr val="000000"/>
              </a:buClr>
              <a:buSzPct val="25000"/>
              <a:buFont typeface="Arial" charset="0"/>
              <a:buNone/>
            </a:pPr>
            <a:r>
              <a:rPr lang="en-US" sz="1800" b="1"/>
              <a:t> планету i яка повністю спричинена не природними</a:t>
            </a:r>
          </a:p>
          <a:p>
            <a:pPr algn="ctr">
              <a:buClr>
                <a:srgbClr val="000000"/>
              </a:buClr>
              <a:buSzPct val="25000"/>
              <a:buFont typeface="Arial" charset="0"/>
              <a:buNone/>
            </a:pPr>
            <a:r>
              <a:rPr lang="en-US" sz="1800" b="1"/>
              <a:t> процесами, а діяльністю людства.</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Shape 48"/>
          <p:cNvSpPr>
            <a:spLocks noChangeArrowheads="1"/>
          </p:cNvSpPr>
          <p:nvPr/>
        </p:nvSpPr>
        <p:spPr bwMode="auto">
          <a:xfrm>
            <a:off x="609600" y="609600"/>
            <a:ext cx="7620000" cy="2057400"/>
          </a:xfrm>
          <a:prstGeom prst="rect">
            <a:avLst/>
          </a:prstGeom>
          <a:solidFill>
            <a:schemeClr val="bg1">
              <a:alpha val="56078"/>
            </a:schemeClr>
          </a:solidFill>
          <a:ln w="9525" cap="rnd">
            <a:solidFill>
              <a:schemeClr val="tx1"/>
            </a:solidFill>
            <a:miter lim="800000"/>
            <a:headEnd/>
            <a:tailEnd/>
          </a:ln>
        </p:spPr>
        <p:txBody>
          <a:bodyPr lIns="91425" tIns="45700" rIns="91425" bIns="45700" anchor="ctr"/>
          <a:lstStyle/>
          <a:p>
            <a:endParaRPr lang="ru-RU"/>
          </a:p>
        </p:txBody>
      </p:sp>
      <p:sp>
        <p:nvSpPr>
          <p:cNvPr id="13315" name="Shape 49"/>
          <p:cNvSpPr>
            <a:spLocks noChangeArrowheads="1"/>
          </p:cNvSpPr>
          <p:nvPr/>
        </p:nvSpPr>
        <p:spPr bwMode="auto">
          <a:xfrm>
            <a:off x="838200" y="914400"/>
            <a:ext cx="7162800" cy="2563813"/>
          </a:xfrm>
          <a:prstGeom prst="rect">
            <a:avLst/>
          </a:prstGeom>
          <a:noFill/>
          <a:ln w="9525">
            <a:noFill/>
            <a:miter lim="800000"/>
            <a:headEnd/>
            <a:tailEnd/>
          </a:ln>
        </p:spPr>
        <p:txBody>
          <a:bodyPr lIns="91425" tIns="45700" rIns="91425" bIns="45700" anchor="ctr"/>
          <a:lstStyle/>
          <a:p>
            <a:pPr>
              <a:buClr>
                <a:srgbClr val="000000"/>
              </a:buClr>
              <a:buSzPct val="61000"/>
              <a:buFont typeface="Arial" charset="0"/>
              <a:buChar char="●"/>
            </a:pPr>
            <a:r>
              <a:rPr lang="en-US" sz="1800" b="1"/>
              <a:t> Темпи зміни параметрів біосфери, породжені цією екологічною кризою, виявились у coтнi й тисячі разів вищими за темпи природної еволюції. Розпочалася загальна глобальна деградація природного середовища проживання, яка проявляється у двох типах:</a:t>
            </a:r>
          </a:p>
          <a:p>
            <a:endParaRPr lang="ru-RU" sz="1800"/>
          </a:p>
          <a:p>
            <a:endParaRPr lang="ru-RU" sz="1800"/>
          </a:p>
          <a:p>
            <a:pPr>
              <a:buClr>
                <a:srgbClr val="000000"/>
              </a:buClr>
              <a:buSzPct val="25000"/>
              <a:buFont typeface="Arial" charset="0"/>
              <a:buNone/>
            </a:pPr>
            <a:r>
              <a:rPr lang="en-US" sz="1800" b="1"/>
              <a:t> </a:t>
            </a:r>
          </a:p>
          <a:p>
            <a:endParaRPr lang="ru-RU" sz="1800"/>
          </a:p>
        </p:txBody>
      </p:sp>
      <p:sp>
        <p:nvSpPr>
          <p:cNvPr id="13316" name="Shape 50"/>
          <p:cNvSpPr>
            <a:spLocks noChangeArrowheads="1"/>
          </p:cNvSpPr>
          <p:nvPr/>
        </p:nvSpPr>
        <p:spPr bwMode="auto">
          <a:xfrm rot="-599999">
            <a:off x="304800" y="3581400"/>
            <a:ext cx="5638800" cy="1143000"/>
          </a:xfrm>
          <a:prstGeom prst="rect">
            <a:avLst/>
          </a:prstGeom>
          <a:solidFill>
            <a:schemeClr val="bg1">
              <a:alpha val="55685"/>
            </a:schemeClr>
          </a:solidFill>
          <a:ln w="9525" cap="rnd">
            <a:solidFill>
              <a:schemeClr val="tx1"/>
            </a:solidFill>
            <a:miter lim="800000"/>
            <a:headEnd/>
            <a:tailEnd/>
          </a:ln>
        </p:spPr>
        <p:txBody>
          <a:bodyPr lIns="91425" tIns="45700" rIns="91425" bIns="45700" anchor="ctr"/>
          <a:lstStyle/>
          <a:p>
            <a:endParaRPr lang="ru-RU"/>
          </a:p>
        </p:txBody>
      </p:sp>
      <p:sp>
        <p:nvSpPr>
          <p:cNvPr id="13317" name="Shape 51"/>
          <p:cNvSpPr>
            <a:spLocks noChangeArrowheads="1"/>
          </p:cNvSpPr>
          <p:nvPr/>
        </p:nvSpPr>
        <p:spPr bwMode="auto">
          <a:xfrm rot="-480000">
            <a:off x="533400" y="3810000"/>
            <a:ext cx="5591175" cy="641350"/>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r>
              <a:rPr lang="en-US" sz="1800" b="1"/>
              <a:t>порівняно невеликих за потужністю, але які діють упродовж тривалого часу;</a:t>
            </a:r>
          </a:p>
        </p:txBody>
      </p:sp>
      <p:sp>
        <p:nvSpPr>
          <p:cNvPr id="13318" name="Shape 52"/>
          <p:cNvSpPr>
            <a:spLocks noChangeArrowheads="1"/>
          </p:cNvSpPr>
          <p:nvPr/>
        </p:nvSpPr>
        <p:spPr bwMode="auto">
          <a:xfrm>
            <a:off x="2895600" y="4800600"/>
            <a:ext cx="6096000" cy="1676400"/>
          </a:xfrm>
          <a:prstGeom prst="rect">
            <a:avLst/>
          </a:prstGeom>
          <a:solidFill>
            <a:schemeClr val="bg1">
              <a:alpha val="55685"/>
            </a:schemeClr>
          </a:solidFill>
          <a:ln w="9525" cap="rnd">
            <a:solidFill>
              <a:schemeClr val="tx1"/>
            </a:solidFill>
            <a:miter lim="800000"/>
            <a:headEnd/>
            <a:tailEnd/>
          </a:ln>
        </p:spPr>
        <p:txBody>
          <a:bodyPr lIns="91425" tIns="45700" rIns="91425" bIns="45700" anchor="ctr"/>
          <a:lstStyle/>
          <a:p>
            <a:endParaRPr lang="ru-RU"/>
          </a:p>
        </p:txBody>
      </p:sp>
      <p:sp>
        <p:nvSpPr>
          <p:cNvPr id="13319" name="Shape 53"/>
          <p:cNvSpPr>
            <a:spLocks noChangeArrowheads="1"/>
          </p:cNvSpPr>
          <p:nvPr/>
        </p:nvSpPr>
        <p:spPr bwMode="auto">
          <a:xfrm rot="359999" flipH="1">
            <a:off x="3124200" y="5181600"/>
            <a:ext cx="5824538" cy="915988"/>
          </a:xfrm>
          <a:prstGeom prst="rect">
            <a:avLst/>
          </a:prstGeom>
          <a:noFill/>
          <a:ln w="9525">
            <a:noFill/>
            <a:miter lim="800000"/>
            <a:headEnd/>
            <a:tailEnd/>
          </a:ln>
        </p:spPr>
        <p:txBody>
          <a:bodyPr lIns="91425" tIns="45700" rIns="91425" bIns="45700"/>
          <a:lstStyle/>
          <a:p>
            <a:pPr>
              <a:buClr>
                <a:srgbClr val="000000"/>
              </a:buClr>
              <a:buSzPct val="25000"/>
              <a:buFont typeface="Arial" charset="0"/>
              <a:buNone/>
            </a:pPr>
            <a:r>
              <a:rPr lang="en-US" sz="1800"/>
              <a:t> </a:t>
            </a:r>
            <a:r>
              <a:rPr lang="en-US" sz="1800" b="1"/>
              <a:t>разових катастрофічних, які виникають у paзi аварій i небезпечні не лише за потужністю, а й за раптовістю й різкістю дії.</a:t>
            </a:r>
            <a:r>
              <a:rPr lang="en-US" sz="1800"/>
              <a:t> </a:t>
            </a:r>
          </a:p>
        </p:txBody>
      </p:sp>
      <p:cxnSp>
        <p:nvCxnSpPr>
          <p:cNvPr id="13320" name="Shape 54"/>
          <p:cNvCxnSpPr>
            <a:cxnSpLocks noChangeShapeType="1"/>
          </p:cNvCxnSpPr>
          <p:nvPr/>
        </p:nvCxnSpPr>
        <p:spPr bwMode="auto">
          <a:xfrm flipH="1">
            <a:off x="3886200" y="2438400"/>
            <a:ext cx="2362200" cy="838200"/>
          </a:xfrm>
          <a:prstGeom prst="straightConnector1">
            <a:avLst/>
          </a:prstGeom>
          <a:noFill/>
          <a:ln w="76200" cap="rnd">
            <a:solidFill>
              <a:schemeClr val="tx1"/>
            </a:solidFill>
            <a:miter lim="800000"/>
            <a:headEnd/>
            <a:tailEnd type="triangle" w="lg" len="lg"/>
          </a:ln>
        </p:spPr>
      </p:cxnSp>
      <p:cxnSp>
        <p:nvCxnSpPr>
          <p:cNvPr id="13321" name="Shape 55"/>
          <p:cNvCxnSpPr>
            <a:cxnSpLocks noChangeShapeType="1"/>
          </p:cNvCxnSpPr>
          <p:nvPr/>
        </p:nvCxnSpPr>
        <p:spPr bwMode="auto">
          <a:xfrm>
            <a:off x="6629400" y="2514600"/>
            <a:ext cx="914400" cy="2057400"/>
          </a:xfrm>
          <a:prstGeom prst="straightConnector1">
            <a:avLst/>
          </a:prstGeom>
          <a:noFill/>
          <a:ln w="76200" cap="rnd">
            <a:solidFill>
              <a:schemeClr val="tx1"/>
            </a:solidFill>
            <a:miter lim="800000"/>
            <a:headEnd/>
            <a:tailEnd type="triangle" w="lg" len="lg"/>
          </a:ln>
        </p:spPr>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Shape 60"/>
          <p:cNvSpPr>
            <a:spLocks noChangeArrowheads="1"/>
          </p:cNvSpPr>
          <p:nvPr/>
        </p:nvSpPr>
        <p:spPr bwMode="auto">
          <a:xfrm>
            <a:off x="304800" y="304800"/>
            <a:ext cx="8458200" cy="6172200"/>
          </a:xfrm>
          <a:prstGeom prst="rect">
            <a:avLst/>
          </a:prstGeom>
          <a:solidFill>
            <a:schemeClr val="bg1">
              <a:alpha val="50980"/>
            </a:schemeClr>
          </a:solidFill>
          <a:ln w="9525" cap="rnd">
            <a:solidFill>
              <a:schemeClr val="tx1"/>
            </a:solidFill>
            <a:miter lim="800000"/>
            <a:headEnd/>
            <a:tailEnd/>
          </a:ln>
        </p:spPr>
        <p:txBody>
          <a:bodyPr lIns="91425" tIns="45700" rIns="91425" bIns="45700" anchor="ctr"/>
          <a:lstStyle/>
          <a:p>
            <a:pPr algn="ctr">
              <a:buClr>
                <a:srgbClr val="000000"/>
              </a:buClr>
              <a:buSzPct val="25000"/>
              <a:buFont typeface="Arial" charset="0"/>
              <a:buNone/>
            </a:pPr>
            <a:r>
              <a:rPr lang="en-US" sz="1800" b="1"/>
              <a:t>На фоні загальної деградації природного середовища </a:t>
            </a:r>
          </a:p>
          <a:p>
            <a:pPr algn="ctr">
              <a:buClr>
                <a:srgbClr val="000000"/>
              </a:buClr>
              <a:buSzPct val="25000"/>
              <a:buFont typeface="Arial" charset="0"/>
              <a:buNone/>
            </a:pPr>
            <a:r>
              <a:rPr lang="en-US" sz="1800" b="1"/>
              <a:t>створюються передумови</a:t>
            </a:r>
          </a:p>
          <a:p>
            <a:pPr algn="ctr">
              <a:buClr>
                <a:srgbClr val="000000"/>
              </a:buClr>
              <a:buSzPct val="25000"/>
              <a:buFont typeface="Arial" charset="0"/>
              <a:buNone/>
            </a:pPr>
            <a:r>
              <a:rPr lang="en-US" sz="1800" b="1"/>
              <a:t> для розвитку надзвичайних екологічних ситуацій </a:t>
            </a:r>
          </a:p>
          <a:p>
            <a:pPr algn="ctr">
              <a:buClr>
                <a:srgbClr val="000000"/>
              </a:buClr>
              <a:buSzPct val="25000"/>
              <a:buFont typeface="Arial" charset="0"/>
              <a:buNone/>
            </a:pPr>
            <a:r>
              <a:rPr lang="en-US" sz="1800" b="1"/>
              <a:t>та екологічних катастроф. Під надзвичайними екологічними </a:t>
            </a:r>
          </a:p>
          <a:p>
            <a:pPr algn="ctr">
              <a:buClr>
                <a:srgbClr val="000000"/>
              </a:buClr>
              <a:buSzPct val="25000"/>
              <a:buFont typeface="Arial" charset="0"/>
              <a:buNone/>
            </a:pPr>
            <a:r>
              <a:rPr lang="en-US" sz="1800" b="1"/>
              <a:t>ситуаціями розуміють виникнення раптових природних  чи </a:t>
            </a:r>
          </a:p>
          <a:p>
            <a:pPr algn="ctr">
              <a:buClr>
                <a:srgbClr val="000000"/>
              </a:buClr>
              <a:buSzPct val="25000"/>
              <a:buFont typeface="Arial" charset="0"/>
              <a:buNone/>
            </a:pPr>
            <a:r>
              <a:rPr lang="en-US" sz="1800" b="1"/>
              <a:t>техногенних аварій, що супроводжуються великими економічними </a:t>
            </a:r>
          </a:p>
          <a:p>
            <a:pPr algn="ctr">
              <a:buClr>
                <a:srgbClr val="000000"/>
              </a:buClr>
              <a:buSzPct val="25000"/>
              <a:buFont typeface="Arial" charset="0"/>
              <a:buNone/>
            </a:pPr>
            <a:r>
              <a:rPr lang="en-US" sz="1800" b="1"/>
              <a:t>збитками. Тривалий стан надзвичайної еколопчної </a:t>
            </a:r>
          </a:p>
          <a:p>
            <a:pPr algn="ctr">
              <a:buClr>
                <a:srgbClr val="000000"/>
              </a:buClr>
              <a:buSzPct val="25000"/>
              <a:buFont typeface="Arial" charset="0"/>
              <a:buNone/>
            </a:pPr>
            <a:r>
              <a:rPr lang="en-US" sz="1800" b="1"/>
              <a:t>ситуації спричиняє виникнення екологічної катастрофи. </a:t>
            </a:r>
          </a:p>
          <a:p>
            <a:pPr algn="ctr">
              <a:buClr>
                <a:srgbClr val="000000"/>
              </a:buClr>
              <a:buSzPct val="25000"/>
              <a:buFont typeface="Arial" charset="0"/>
              <a:buNone/>
            </a:pPr>
            <a:r>
              <a:rPr lang="en-US" sz="1800" b="1"/>
              <a:t>Моделями особливо великих екологічних катастроф стали</a:t>
            </a:r>
          </a:p>
          <a:p>
            <a:pPr algn="ctr">
              <a:buClr>
                <a:srgbClr val="000000"/>
              </a:buClr>
              <a:buSzPct val="25000"/>
              <a:buFont typeface="Arial" charset="0"/>
              <a:buNone/>
            </a:pPr>
            <a:r>
              <a:rPr lang="en-US" sz="1800" b="1"/>
              <a:t> Чорнобильська, Аральська </a:t>
            </a:r>
          </a:p>
          <a:p>
            <a:pPr algn="ctr">
              <a:buClr>
                <a:srgbClr val="000000"/>
              </a:buClr>
              <a:buSzPct val="25000"/>
              <a:buFont typeface="Arial" charset="0"/>
              <a:buNone/>
            </a:pPr>
            <a:r>
              <a:rPr lang="en-US" sz="1800" b="1"/>
              <a:t>екологічна кризи, війни в Ірані та інші.</a:t>
            </a:r>
          </a:p>
          <a:p>
            <a:pPr algn="ctr">
              <a:buClr>
                <a:srgbClr val="000000"/>
              </a:buClr>
              <a:buSzPct val="25000"/>
              <a:buFont typeface="Arial" charset="0"/>
              <a:buNone/>
            </a:pPr>
            <a:r>
              <a:rPr lang="en-US" sz="1800" b="1"/>
              <a:t>Головна небезпека для людства полягає не в окремих </a:t>
            </a:r>
          </a:p>
          <a:p>
            <a:pPr algn="ctr">
              <a:buClr>
                <a:srgbClr val="000000"/>
              </a:buClr>
              <a:buSzPct val="25000"/>
              <a:buFont typeface="Arial" charset="0"/>
              <a:buNone/>
            </a:pPr>
            <a:r>
              <a:rPr lang="en-US" sz="1800" b="1"/>
              <a:t>екологічних катастрофах, якими б трагічними не були їхні наслідки,</a:t>
            </a:r>
          </a:p>
          <a:p>
            <a:pPr algn="ctr">
              <a:buClr>
                <a:srgbClr val="000000"/>
              </a:buClr>
              <a:buSzPct val="25000"/>
              <a:buFont typeface="Arial" charset="0"/>
              <a:buNone/>
            </a:pPr>
            <a:r>
              <a:rPr lang="en-US" sz="1800" b="1"/>
              <a:t> а в поступовій деградації природного середовища та впливом,</a:t>
            </a:r>
          </a:p>
          <a:p>
            <a:pPr algn="ctr">
              <a:buClr>
                <a:srgbClr val="000000"/>
              </a:buClr>
              <a:buSzPct val="25000"/>
              <a:buFont typeface="Arial" charset="0"/>
              <a:buNone/>
            </a:pPr>
            <a:r>
              <a:rPr lang="en-US" sz="1800" b="1"/>
              <a:t> здавалося б, малопомітних результатів виробничої діяльності. </a:t>
            </a:r>
          </a:p>
          <a:p>
            <a:pPr algn="ctr">
              <a:buClr>
                <a:srgbClr val="000000"/>
              </a:buClr>
              <a:buSzPct val="25000"/>
              <a:buFont typeface="Arial" charset="0"/>
              <a:buNone/>
            </a:pPr>
            <a:r>
              <a:rPr lang="en-US" sz="1800" b="1"/>
              <a:t>Вони спричиняють такі глобальні явища, як глобальне </a:t>
            </a:r>
          </a:p>
          <a:p>
            <a:pPr algn="ctr">
              <a:buClr>
                <a:srgbClr val="000000"/>
              </a:buClr>
              <a:buSzPct val="25000"/>
              <a:buFont typeface="Arial" charset="0"/>
              <a:buNone/>
            </a:pPr>
            <a:r>
              <a:rPr lang="en-US" sz="1800" b="1"/>
              <a:t>потепління, руйнування озонового шару, кислотні дощі, </a:t>
            </a:r>
          </a:p>
          <a:p>
            <a:pPr algn="ctr">
              <a:buClr>
                <a:srgbClr val="000000"/>
              </a:buClr>
              <a:buSzPct val="25000"/>
              <a:buFont typeface="Arial" charset="0"/>
              <a:buNone/>
            </a:pPr>
            <a:r>
              <a:rPr lang="en-US" sz="1800" b="1"/>
              <a:t>забруднення всіх геосфер планети, деградацію ландшавтів, </a:t>
            </a:r>
          </a:p>
          <a:p>
            <a:pPr algn="ctr">
              <a:buClr>
                <a:srgbClr val="000000"/>
              </a:buClr>
              <a:buSzPct val="25000"/>
              <a:buFont typeface="Arial" charset="0"/>
              <a:buNone/>
            </a:pPr>
            <a:r>
              <a:rPr lang="en-US" sz="1800" b="1"/>
              <a:t>накопичення i неконтрольоване переміщення токсичних </a:t>
            </a:r>
          </a:p>
          <a:p>
            <a:pPr algn="ctr">
              <a:buClr>
                <a:srgbClr val="000000"/>
              </a:buClr>
              <a:buSzPct val="25000"/>
              <a:buFont typeface="Arial" charset="0"/>
              <a:buNone/>
            </a:pPr>
            <a:r>
              <a:rPr lang="en-US" sz="1800" b="1"/>
              <a:t>речовин і відходів, спустелювання, ерозію грунтів, зменшення </a:t>
            </a:r>
          </a:p>
          <a:p>
            <a:pPr algn="ctr">
              <a:buClr>
                <a:srgbClr val="000000"/>
              </a:buClr>
              <a:buSzPct val="25000"/>
              <a:buFont typeface="Arial" charset="0"/>
              <a:buNone/>
            </a:pPr>
            <a:r>
              <a:rPr lang="en-US" sz="1800" b="1"/>
              <a:t>біологічної різноманітності.</a:t>
            </a:r>
          </a:p>
          <a:p>
            <a:endParaRPr lang="ru-RU" sz="18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C4F2F1"/>
        </a:solidFill>
        <a:effectLst/>
      </p:bgPr>
    </p:bg>
    <p:spTree>
      <p:nvGrpSpPr>
        <p:cNvPr id="1" name=""/>
        <p:cNvGrpSpPr/>
        <p:nvPr/>
      </p:nvGrpSpPr>
      <p:grpSpPr>
        <a:xfrm>
          <a:off x="0" y="0"/>
          <a:ext cx="0" cy="0"/>
          <a:chOff x="0" y="0"/>
          <a:chExt cx="0" cy="0"/>
        </a:xfrm>
      </p:grpSpPr>
      <p:sp>
        <p:nvSpPr>
          <p:cNvPr id="17410" name="Shape 65"/>
          <p:cNvSpPr>
            <a:spLocks noChangeArrowheads="1"/>
          </p:cNvSpPr>
          <p:nvPr/>
        </p:nvSpPr>
        <p:spPr bwMode="auto">
          <a:xfrm>
            <a:off x="2771775" y="6092825"/>
            <a:ext cx="3810000" cy="366713"/>
          </a:xfrm>
          <a:prstGeom prst="rect">
            <a:avLst/>
          </a:prstGeom>
          <a:noFill/>
          <a:ln w="9525">
            <a:noFill/>
            <a:miter lim="800000"/>
            <a:headEnd/>
            <a:tailEnd/>
          </a:ln>
        </p:spPr>
        <p:txBody>
          <a:bodyPr lIns="91425" tIns="45700" rIns="91425" bIns="45700"/>
          <a:lstStyle/>
          <a:p>
            <a:pPr>
              <a:spcBef>
                <a:spcPts val="900"/>
              </a:spcBef>
              <a:buClr>
                <a:srgbClr val="000000"/>
              </a:buClr>
              <a:buSzPct val="25000"/>
              <a:buFont typeface="Arial" charset="0"/>
              <a:buNone/>
            </a:pPr>
            <a:r>
              <a:rPr lang="en-US" sz="1800" b="1"/>
              <a:t>Глобальне потепління</a:t>
            </a:r>
          </a:p>
        </p:txBody>
      </p:sp>
      <p:pic>
        <p:nvPicPr>
          <p:cNvPr id="17411" name="Shape 66"/>
          <p:cNvPicPr preferRelativeResize="0">
            <a:picLocks noChangeAspect="1" noChangeArrowheads="1"/>
          </p:cNvPicPr>
          <p:nvPr/>
        </p:nvPicPr>
        <p:blipFill>
          <a:blip r:embed="rId3"/>
          <a:srcRect/>
          <a:stretch>
            <a:fillRect/>
          </a:stretch>
        </p:blipFill>
        <p:spPr bwMode="auto">
          <a:xfrm>
            <a:off x="1258888" y="476250"/>
            <a:ext cx="6781800" cy="5426075"/>
          </a:xfrm>
          <a:prstGeom prst="rect">
            <a:avLst/>
          </a:prstGeom>
          <a:noFill/>
          <a:ln w="9525">
            <a:noFill/>
            <a:miter lim="800000"/>
            <a:headEnd/>
            <a:tailEnd/>
          </a:ln>
        </p:spPr>
      </p:pic>
      <p:pic>
        <p:nvPicPr>
          <p:cNvPr id="17412" name="Shape 67"/>
          <p:cNvPicPr preferRelativeResize="0">
            <a:picLocks noChangeAspect="1" noChangeArrowheads="1"/>
          </p:cNvPicPr>
          <p:nvPr/>
        </p:nvPicPr>
        <p:blipFill>
          <a:blip r:embed="rId4"/>
          <a:srcRect/>
          <a:stretch>
            <a:fillRect/>
          </a:stretch>
        </p:blipFill>
        <p:spPr bwMode="auto">
          <a:xfrm>
            <a:off x="827088" y="692150"/>
            <a:ext cx="8001000" cy="5006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3000" fill="hold"/>
                                        <p:tgtEl>
                                          <p:spTgt spid="17411"/>
                                        </p:tgtEl>
                                        <p:attrNameLst>
                                          <p:attrName>ppt_x</p:attrName>
                                        </p:attrNameLst>
                                      </p:cBhvr>
                                      <p:tavLst>
                                        <p:tav tm="0">
                                          <p:val>
                                            <p:strVal val="#ppt_x"/>
                                          </p:val>
                                        </p:tav>
                                        <p:tav tm="100000">
                                          <p:val>
                                            <p:strVal val="#ppt_x"/>
                                          </p:val>
                                        </p:tav>
                                      </p:tavLst>
                                    </p:anim>
                                    <p:anim calcmode="lin" valueType="num">
                                      <p:cBhvr additive="base">
                                        <p:cTn id="8" dur="30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blinds(horizontal)">
                                      <p:cBhvr>
                                        <p:cTn id="13" dur="3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
        <p:cNvGrpSpPr/>
        <p:nvPr/>
      </p:nvGrpSpPr>
      <p:grpSpPr>
        <a:xfrm>
          <a:off x="0" y="0"/>
          <a:ext cx="0" cy="0"/>
          <a:chOff x="0" y="0"/>
          <a:chExt cx="0" cy="0"/>
        </a:xfrm>
      </p:grpSpPr>
      <p:sp>
        <p:nvSpPr>
          <p:cNvPr id="19458" name="Shape 72"/>
          <p:cNvSpPr>
            <a:spLocks noChangeArrowheads="1"/>
          </p:cNvSpPr>
          <p:nvPr/>
        </p:nvSpPr>
        <p:spPr bwMode="auto">
          <a:xfrm>
            <a:off x="3492500" y="6092825"/>
            <a:ext cx="2438400" cy="396875"/>
          </a:xfrm>
          <a:prstGeom prst="rect">
            <a:avLst/>
          </a:prstGeom>
          <a:noFill/>
          <a:ln w="9525">
            <a:noFill/>
            <a:miter lim="800000"/>
            <a:headEnd/>
            <a:tailEnd/>
          </a:ln>
        </p:spPr>
        <p:txBody>
          <a:bodyPr lIns="91425" tIns="45700" rIns="91425" bIns="45700"/>
          <a:lstStyle/>
          <a:p>
            <a:pPr>
              <a:spcBef>
                <a:spcPts val="1000"/>
              </a:spcBef>
              <a:buClr>
                <a:srgbClr val="000000"/>
              </a:buClr>
              <a:buSzPct val="25000"/>
              <a:buFont typeface="Arial" charset="0"/>
              <a:buNone/>
            </a:pPr>
            <a:r>
              <a:rPr lang="en-US" sz="2000" b="1"/>
              <a:t>Кислотні дощі</a:t>
            </a:r>
          </a:p>
        </p:txBody>
      </p:sp>
      <p:pic>
        <p:nvPicPr>
          <p:cNvPr id="19460" name="Shape 74"/>
          <p:cNvPicPr preferRelativeResize="0">
            <a:picLocks noChangeAspect="1" noChangeArrowheads="1"/>
          </p:cNvPicPr>
          <p:nvPr/>
        </p:nvPicPr>
        <p:blipFill>
          <a:blip r:embed="rId3"/>
          <a:srcRect/>
          <a:stretch>
            <a:fillRect/>
          </a:stretch>
        </p:blipFill>
        <p:spPr bwMode="auto">
          <a:xfrm>
            <a:off x="755650" y="260350"/>
            <a:ext cx="7696200" cy="5772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3000" fill="hold"/>
                                        <p:tgtEl>
                                          <p:spTgt spid="19460"/>
                                        </p:tgtEl>
                                        <p:attrNameLst>
                                          <p:attrName>ppt_x</p:attrName>
                                        </p:attrNameLst>
                                      </p:cBhvr>
                                      <p:tavLst>
                                        <p:tav tm="0">
                                          <p:val>
                                            <p:strVal val="#ppt_x"/>
                                          </p:val>
                                        </p:tav>
                                        <p:tav tm="100000">
                                          <p:val>
                                            <p:strVal val="#ppt_x"/>
                                          </p:val>
                                        </p:tav>
                                      </p:tavLst>
                                    </p:anim>
                                    <p:anim calcmode="lin" valueType="num">
                                      <p:cBhvr additive="base">
                                        <p:cTn id="8" dur="30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F2F1"/>
        </a:solidFill>
        <a:effectLst/>
      </p:bgPr>
    </p:bg>
    <p:spTree>
      <p:nvGrpSpPr>
        <p:cNvPr id="1" name=""/>
        <p:cNvGrpSpPr/>
        <p:nvPr/>
      </p:nvGrpSpPr>
      <p:grpSpPr>
        <a:xfrm>
          <a:off x="0" y="0"/>
          <a:ext cx="0" cy="0"/>
          <a:chOff x="0" y="0"/>
          <a:chExt cx="0" cy="0"/>
        </a:xfrm>
      </p:grpSpPr>
      <p:sp>
        <p:nvSpPr>
          <p:cNvPr id="21506" name="Shape 80"/>
          <p:cNvSpPr>
            <a:spLocks noChangeArrowheads="1"/>
          </p:cNvSpPr>
          <p:nvPr/>
        </p:nvSpPr>
        <p:spPr bwMode="auto">
          <a:xfrm>
            <a:off x="0" y="4292600"/>
            <a:ext cx="3886200" cy="366713"/>
          </a:xfrm>
          <a:prstGeom prst="rect">
            <a:avLst/>
          </a:prstGeom>
          <a:noFill/>
          <a:ln w="9525">
            <a:noFill/>
            <a:miter lim="800000"/>
            <a:headEnd/>
            <a:tailEnd/>
          </a:ln>
        </p:spPr>
        <p:txBody>
          <a:bodyPr lIns="91425" tIns="45700" rIns="91425" bIns="45700"/>
          <a:lstStyle/>
          <a:p>
            <a:pPr>
              <a:spcBef>
                <a:spcPts val="900"/>
              </a:spcBef>
              <a:buClr>
                <a:srgbClr val="000000"/>
              </a:buClr>
              <a:buSzPct val="25000"/>
              <a:buFont typeface="Arial" charset="0"/>
              <a:buNone/>
            </a:pPr>
            <a:r>
              <a:rPr lang="en-US" sz="2000" b="1">
                <a:effectLst>
                  <a:outerShdw blurRad="38100" dist="38100" dir="2700000" algn="tl">
                    <a:srgbClr val="FFFFFF"/>
                  </a:outerShdw>
                </a:effectLst>
              </a:rPr>
              <a:t>Руйнування озонового шару</a:t>
            </a:r>
          </a:p>
        </p:txBody>
      </p:sp>
      <p:pic>
        <p:nvPicPr>
          <p:cNvPr id="21507" name="Shape 81"/>
          <p:cNvPicPr preferRelativeResize="0">
            <a:picLocks noChangeAspect="1" noChangeArrowheads="1"/>
          </p:cNvPicPr>
          <p:nvPr/>
        </p:nvPicPr>
        <p:blipFill>
          <a:blip r:embed="rId3"/>
          <a:srcRect/>
          <a:stretch>
            <a:fillRect/>
          </a:stretch>
        </p:blipFill>
        <p:spPr bwMode="auto">
          <a:xfrm>
            <a:off x="323850" y="260350"/>
            <a:ext cx="5219700" cy="3409950"/>
          </a:xfrm>
          <a:prstGeom prst="rect">
            <a:avLst/>
          </a:prstGeom>
          <a:noFill/>
          <a:ln w="9525">
            <a:noFill/>
            <a:miter lim="800000"/>
            <a:headEnd/>
            <a:tailEnd/>
          </a:ln>
        </p:spPr>
      </p:pic>
      <p:pic>
        <p:nvPicPr>
          <p:cNvPr id="21508" name="Shape 82"/>
          <p:cNvPicPr preferRelativeResize="0">
            <a:picLocks noChangeAspect="1" noChangeArrowheads="1"/>
          </p:cNvPicPr>
          <p:nvPr/>
        </p:nvPicPr>
        <p:blipFill>
          <a:blip r:embed="rId4"/>
          <a:srcRect/>
          <a:stretch>
            <a:fillRect/>
          </a:stretch>
        </p:blipFill>
        <p:spPr bwMode="auto">
          <a:xfrm>
            <a:off x="3779838" y="1341438"/>
            <a:ext cx="4978400" cy="497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3000" fill="hold"/>
                                        <p:tgtEl>
                                          <p:spTgt spid="21507"/>
                                        </p:tgtEl>
                                        <p:attrNameLst>
                                          <p:attrName>ppt_x</p:attrName>
                                        </p:attrNameLst>
                                      </p:cBhvr>
                                      <p:tavLst>
                                        <p:tav tm="0">
                                          <p:val>
                                            <p:strVal val="#ppt_x"/>
                                          </p:val>
                                        </p:tav>
                                        <p:tav tm="100000">
                                          <p:val>
                                            <p:strVal val="#ppt_x"/>
                                          </p:val>
                                        </p:tav>
                                      </p:tavLst>
                                    </p:anim>
                                    <p:anim calcmode="lin" valueType="num">
                                      <p:cBhvr additive="base">
                                        <p:cTn id="8" dur="30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checkerboard(across)">
                                      <p:cBhvr>
                                        <p:cTn id="13" dur="3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Theme">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878</Words>
  <PresentationFormat>Экран (4:3)</PresentationFormat>
  <Paragraphs>88</Paragraphs>
  <Slides>21</Slides>
  <Notes>21</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3</vt:i4>
      </vt:variant>
      <vt:variant>
        <vt:lpstr>Заголовки слайдов</vt:lpstr>
      </vt:variant>
      <vt:variant>
        <vt:i4>21</vt:i4>
      </vt:variant>
    </vt:vector>
  </HeadingPairs>
  <TitlesOfParts>
    <vt:vector size="27" baseType="lpstr">
      <vt:lpstr>Arial</vt:lpstr>
      <vt:lpstr>Courier New</vt:lpstr>
      <vt:lpstr>Wingdings</vt:lpstr>
      <vt:lpstr>Custom Theme</vt:lpstr>
      <vt:lpstr>Custom Theme</vt:lpstr>
      <vt:lpstr>Custom Theme</vt:lpstr>
      <vt:lpstr>Презентація на тему: “Деградація природи”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Поширення водної ерозії в світі</vt:lpstr>
      <vt:lpstr>Шляхи вірішення глобальних екологічних проблем</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“Деградація природи”</dc:title>
  <cp:lastModifiedBy>Мой</cp:lastModifiedBy>
  <cp:revision>2</cp:revision>
  <dcterms:modified xsi:type="dcterms:W3CDTF">2015-04-09T20:56:42Z</dcterms:modified>
</cp:coreProperties>
</file>