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4E586-0383-4BA1-943E-BFD525E8E6AF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ACA9-5B97-4A52-8D7D-B85466F08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ACA9-5B97-4A52-8D7D-B85466F083D9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EDDB57-E1C2-44CB-A1B7-9DEC0E32F42B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DD8256-674F-4C72-8986-8D9E6F70744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509120"/>
            <a:ext cx="6300192" cy="12241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atin typeface="Monotype Corsiva" pitchFamily="66" charset="0"/>
              </a:rPr>
              <a:t>Рафаель Санті</a:t>
            </a:r>
            <a:br>
              <a:rPr lang="uk-UA" sz="5400" b="1" dirty="0" smtClean="0">
                <a:latin typeface="Monotype Corsiva" pitchFamily="66" charset="0"/>
              </a:rPr>
            </a:br>
            <a:endParaRPr lang="uk-UA" sz="5400" dirty="0">
              <a:latin typeface="Monotype Corsiva" pitchFamily="66" charset="0"/>
            </a:endParaRPr>
          </a:p>
        </p:txBody>
      </p:sp>
      <p:pic>
        <p:nvPicPr>
          <p:cNvPr id="4" name="Рисунок 3" descr="Sanzio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04664"/>
            <a:ext cx="3024336" cy="408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5445224"/>
            <a:ext cx="3223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(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1483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-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1520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)</a:t>
            </a:r>
            <a:endParaRPr lang="uk-UA" sz="4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537321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ідготувала</a:t>
            </a:r>
            <a:r>
              <a:rPr lang="uk-UA" dirty="0" smtClean="0"/>
              <a:t>  учениця 11 класу. Шевченко Ілона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8px-Raffaello,_studio_per_una_delle_sib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384376" cy="536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433px-Raffaello,_studio_per_san_tommaso,_pala_degli_od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3960440" cy="548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1px-Raffaello,_studio_per_la_trasfigurazion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453196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448px-Raffaello,_studio_per_la_trasfigurazione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052736"/>
            <a:ext cx="360833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6px-Raffaello,_studio_per_la_cupola_della_cappella_chigi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960440" cy="4055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609px-Raffaello,_uomini_con_alabar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700809"/>
            <a:ext cx="482381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ogi,_Giacomo_(1822-1881)_-_n._6306a_-_Milano_(Ambrosiana)_-_Cartone_della_Scuola,_di_Atene_(particolare)_-_Raffaello_Sanz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344816" cy="575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616530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Картон до «Афінської школи»</a:t>
            </a:r>
            <a:endParaRPr lang="uk-UA" sz="2400" b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>      Галерея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3" name="Рисунок 2" descr="399px-Raffael_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597395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1196752"/>
            <a:ext cx="476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i="1" dirty="0" smtClean="0"/>
              <a:t> </a:t>
            </a:r>
            <a:r>
              <a:rPr lang="uk-UA" b="1" i="1" dirty="0" smtClean="0"/>
              <a:t>Преображення</a:t>
            </a:r>
            <a:r>
              <a:rPr lang="uk-UA" b="1" dirty="0" smtClean="0"/>
              <a:t>. 1519-1520. </a:t>
            </a:r>
            <a:r>
              <a:rPr lang="uk-UA" b="1" dirty="0" err="1" smtClean="0"/>
              <a:t>Пинакотека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Рисунок 4" descr="525px-Lvr-geo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3640410" cy="4160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6093296"/>
            <a:ext cx="44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/>
              <a:t>Св. </a:t>
            </a:r>
            <a:r>
              <a:rPr lang="ru-RU" b="1" i="1" dirty="0" err="1" smtClean="0"/>
              <a:t>Георгій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перемагає</a:t>
            </a:r>
            <a:r>
              <a:rPr lang="ru-RU" b="1" i="1" dirty="0" smtClean="0"/>
              <a:t> дракона</a:t>
            </a:r>
            <a:r>
              <a:rPr lang="ru-RU" b="1" dirty="0" smtClean="0"/>
              <a:t>. </a:t>
            </a:r>
          </a:p>
          <a:p>
            <a:r>
              <a:rPr lang="ru-RU" b="1" dirty="0"/>
              <a:t> </a:t>
            </a:r>
            <a:r>
              <a:rPr lang="ru-RU" b="1" dirty="0" err="1" smtClean="0"/>
              <a:t>Бл</a:t>
            </a:r>
            <a:r>
              <a:rPr lang="ru-RU" b="1" dirty="0" smtClean="0"/>
              <a:t>. 1505. Лувр. Париж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0px-Raffael_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175264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Galatea_Rapha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3"/>
            <a:ext cx="3888432" cy="519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5733256"/>
            <a:ext cx="4644008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Тріумф Галатеї</a:t>
            </a:r>
            <a:r>
              <a:rPr lang="uk-UA" sz="2000" b="1" dirty="0" smtClean="0"/>
              <a:t> (частина, збільшено)</a:t>
            </a:r>
            <a:endParaRPr lang="uk-UA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5877272"/>
            <a:ext cx="2110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Тріумф Галатеї</a:t>
            </a:r>
            <a:endParaRPr lang="uk-UA" sz="2000" b="1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9px-Raffael,_Sixtinska_madonn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608512" cy="614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64088" y="184482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Сікстинська</a:t>
            </a:r>
            <a:r>
              <a:rPr lang="ru-RU" sz="2400" b="1" i="1" dirty="0" smtClean="0"/>
              <a:t> Мадонна</a:t>
            </a:r>
            <a:r>
              <a:rPr lang="ru-RU" sz="2400" b="1" dirty="0" smtClean="0"/>
              <a:t> (1515). </a:t>
            </a:r>
            <a:r>
              <a:rPr lang="ru-RU" sz="2400" b="1" dirty="0" err="1" smtClean="0"/>
              <a:t>Дрезденська</a:t>
            </a:r>
            <a:r>
              <a:rPr lang="ru-RU" sz="2400" b="1" dirty="0" smtClean="0"/>
              <a:t> картинна галерея. Дрезден</a:t>
            </a:r>
            <a:endParaRPr lang="uk-UA" sz="2400" b="1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72816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smtClean="0"/>
              <a:t>Дякую </a:t>
            </a:r>
            <a:r>
              <a:rPr lang="uk-UA" sz="9600" dirty="0" smtClean="0"/>
              <a:t>за увагу</a:t>
            </a:r>
            <a:r>
              <a:rPr lang="uk-UA" sz="9600" dirty="0" smtClean="0"/>
              <a:t>!</a:t>
            </a:r>
            <a:endParaRPr lang="uk-UA" sz="9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08840" cy="883568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/>
              <a:t>Три ранні шедеври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9" y="1700808"/>
            <a:ext cx="28803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До </a:t>
            </a:r>
            <a:r>
              <a:rPr lang="ru-RU" sz="2400" dirty="0" err="1" smtClean="0">
                <a:latin typeface="+mj-lt"/>
              </a:rPr>
              <a:t>цього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періоду</a:t>
            </a:r>
            <a:r>
              <a:rPr lang="ru-RU" sz="2400" dirty="0" smtClean="0">
                <a:latin typeface="+mj-lt"/>
              </a:rPr>
              <a:t> належать три </a:t>
            </a:r>
            <a:r>
              <a:rPr lang="ru-RU" sz="2400" dirty="0" err="1" smtClean="0">
                <a:latin typeface="+mj-lt"/>
              </a:rPr>
              <a:t>маленькі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шедеври</a:t>
            </a:r>
            <a:r>
              <a:rPr lang="ru-RU" sz="2400" dirty="0" smtClean="0">
                <a:latin typeface="+mj-lt"/>
              </a:rPr>
              <a:t> молодого художника -</a:t>
            </a:r>
          </a:p>
          <a:p>
            <a:r>
              <a:rPr lang="ru-RU" sz="2400" dirty="0" smtClean="0">
                <a:latin typeface="+mj-lt"/>
              </a:rPr>
              <a:t>«Мадонна </a:t>
            </a:r>
            <a:r>
              <a:rPr lang="ru-RU" sz="2400" dirty="0" err="1" smtClean="0">
                <a:latin typeface="+mj-lt"/>
              </a:rPr>
              <a:t>Конестабіле</a:t>
            </a:r>
            <a:r>
              <a:rPr lang="ru-RU" sz="2400" dirty="0" smtClean="0">
                <a:latin typeface="+mj-lt"/>
              </a:rPr>
              <a:t>»</a:t>
            </a:r>
          </a:p>
          <a:p>
            <a:r>
              <a:rPr lang="ru-RU" sz="2400" dirty="0" smtClean="0">
                <a:latin typeface="+mj-lt"/>
              </a:rPr>
              <a:t>«Сон </a:t>
            </a:r>
            <a:r>
              <a:rPr lang="ru-RU" sz="2400" dirty="0" err="1" smtClean="0">
                <a:latin typeface="+mj-lt"/>
              </a:rPr>
              <a:t>лицаря</a:t>
            </a:r>
            <a:r>
              <a:rPr lang="ru-RU" sz="2400" dirty="0" smtClean="0">
                <a:latin typeface="+mj-lt"/>
              </a:rPr>
              <a:t>» (</a:t>
            </a:r>
            <a:r>
              <a:rPr lang="ru-RU" sz="2400" dirty="0" err="1" smtClean="0">
                <a:latin typeface="+mj-lt"/>
              </a:rPr>
              <a:t>Лицар</a:t>
            </a:r>
            <a:r>
              <a:rPr lang="ru-RU" sz="2400" dirty="0" smtClean="0">
                <a:latin typeface="+mj-lt"/>
              </a:rPr>
              <a:t> на </a:t>
            </a:r>
            <a:r>
              <a:rPr lang="ru-RU" sz="2400" dirty="0" err="1" smtClean="0">
                <a:latin typeface="+mj-lt"/>
              </a:rPr>
              <a:t>перетині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шляхів</a:t>
            </a:r>
            <a:r>
              <a:rPr lang="ru-RU" sz="2400" dirty="0" smtClean="0">
                <a:latin typeface="+mj-lt"/>
              </a:rPr>
              <a:t>)</a:t>
            </a:r>
          </a:p>
          <a:p>
            <a:r>
              <a:rPr lang="ru-RU" sz="2400" dirty="0" smtClean="0">
                <a:latin typeface="+mj-lt"/>
              </a:rPr>
              <a:t>«</a:t>
            </a:r>
            <a:r>
              <a:rPr lang="ru-RU" sz="2400" dirty="0" err="1" smtClean="0">
                <a:latin typeface="+mj-lt"/>
              </a:rPr>
              <a:t>Заручини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Діви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Марії</a:t>
            </a:r>
            <a:r>
              <a:rPr lang="ru-RU" sz="2400" dirty="0" smtClean="0">
                <a:latin typeface="+mj-lt"/>
              </a:rPr>
              <a:t>».</a:t>
            </a:r>
          </a:p>
          <a:p>
            <a:endParaRPr lang="uk-UA" dirty="0"/>
          </a:p>
        </p:txBody>
      </p:sp>
      <p:pic>
        <p:nvPicPr>
          <p:cNvPr id="4" name="Рисунок 3" descr="raphael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196752"/>
            <a:ext cx="3800344" cy="3888432"/>
          </a:xfrm>
          <a:prstGeom prst="rect">
            <a:avLst/>
          </a:prstGeom>
        </p:spPr>
      </p:pic>
      <p:pic>
        <p:nvPicPr>
          <p:cNvPr id="5" name="Рисунок 4" descr="102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4104456" cy="4104456"/>
          </a:xfrm>
          <a:prstGeom prst="rect">
            <a:avLst/>
          </a:prstGeom>
        </p:spPr>
      </p:pic>
      <p:pic>
        <p:nvPicPr>
          <p:cNvPr id="6" name="Рисунок 5" descr="rubase_3_732502637_57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204864"/>
            <a:ext cx="3024336" cy="4476017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/>
              <a:t>Рафаель портретист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5689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+mj-lt"/>
              </a:rPr>
              <a:t>Серед</a:t>
            </a:r>
            <a:r>
              <a:rPr lang="ru-RU" sz="2000" dirty="0" smtClean="0">
                <a:latin typeface="+mj-lt"/>
              </a:rPr>
              <a:t> перших </a:t>
            </a:r>
            <a:r>
              <a:rPr lang="ru-RU" sz="2000" dirty="0" err="1" smtClean="0">
                <a:latin typeface="+mj-lt"/>
              </a:rPr>
              <a:t>портретних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зображень</a:t>
            </a:r>
            <a:r>
              <a:rPr lang="ru-RU" sz="2000" dirty="0" smtClean="0">
                <a:latin typeface="+mj-lt"/>
              </a:rPr>
              <a:t> художника - </a:t>
            </a:r>
            <a:r>
              <a:rPr lang="ru-RU" sz="2000" dirty="0" err="1" smtClean="0">
                <a:latin typeface="+mj-lt"/>
              </a:rPr>
              <a:t>портрети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Аджело</a:t>
            </a:r>
            <a:r>
              <a:rPr lang="ru-RU" sz="2000" dirty="0" smtClean="0">
                <a:latin typeface="+mj-lt"/>
              </a:rPr>
              <a:t> та </a:t>
            </a:r>
            <a:r>
              <a:rPr lang="ru-RU" sz="2000" dirty="0" err="1" smtClean="0">
                <a:latin typeface="+mj-lt"/>
              </a:rPr>
              <a:t>Маддалени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Доні</a:t>
            </a:r>
            <a:r>
              <a:rPr lang="ru-RU" sz="2000" dirty="0" smtClean="0">
                <a:latin typeface="+mj-lt"/>
              </a:rPr>
              <a:t>. </a:t>
            </a:r>
            <a:r>
              <a:rPr lang="ru-RU" sz="2000" dirty="0" err="1" smtClean="0">
                <a:latin typeface="+mj-lt"/>
              </a:rPr>
              <a:t>Рафаель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намалював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небагато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суто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станкових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портретів</a:t>
            </a:r>
            <a:r>
              <a:rPr lang="ru-RU" sz="2000" dirty="0" smtClean="0">
                <a:latin typeface="+mj-lt"/>
              </a:rPr>
              <a:t>. </a:t>
            </a:r>
            <a:r>
              <a:rPr lang="ru-RU" sz="2000" dirty="0" err="1" smtClean="0">
                <a:latin typeface="+mj-lt"/>
              </a:rPr>
              <a:t>Значно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більше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їх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лише</a:t>
            </a:r>
            <a:r>
              <a:rPr lang="ru-RU" sz="2000" dirty="0" smtClean="0">
                <a:latin typeface="+mj-lt"/>
              </a:rPr>
              <a:t> на фресках в </a:t>
            </a:r>
            <a:r>
              <a:rPr lang="ru-RU" sz="2000" dirty="0" err="1" smtClean="0">
                <a:latin typeface="+mj-lt"/>
              </a:rPr>
              <a:t>Ватикані</a:t>
            </a:r>
            <a:r>
              <a:rPr lang="ru-RU" sz="2000" dirty="0" smtClean="0">
                <a:latin typeface="+mj-lt"/>
              </a:rPr>
              <a:t>. </a:t>
            </a:r>
          </a:p>
          <a:p>
            <a:endParaRPr lang="ru-RU" sz="2000" dirty="0" smtClean="0">
              <a:latin typeface="+mj-lt"/>
            </a:endParaRPr>
          </a:p>
          <a:p>
            <a:r>
              <a:rPr lang="ru-RU" sz="2000" dirty="0" err="1" smtClean="0">
                <a:latin typeface="+mj-lt"/>
              </a:rPr>
              <a:t>Найвідоміші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</a:t>
            </a:r>
            <a:r>
              <a:rPr lang="ru-RU" sz="2000" dirty="0" smtClean="0">
                <a:latin typeface="+mj-lt"/>
              </a:rPr>
              <a:t> них:</a:t>
            </a:r>
            <a:endParaRPr lang="uk-UA" sz="2000" dirty="0">
              <a:latin typeface="+mj-lt"/>
            </a:endParaRPr>
          </a:p>
        </p:txBody>
      </p:sp>
      <p:pic>
        <p:nvPicPr>
          <p:cNvPr id="4" name="Рисунок 3" descr="413px-Raphael_-_Maddel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276872"/>
            <a:ext cx="3024336" cy="4386386"/>
          </a:xfrm>
          <a:prstGeom prst="rect">
            <a:avLst/>
          </a:prstGeom>
        </p:spPr>
      </p:pic>
      <p:pic>
        <p:nvPicPr>
          <p:cNvPr id="5" name="Рисунок 4" descr="418px-Raffaello_Ritratto_di_Agnolo_Do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76872"/>
            <a:ext cx="3065209" cy="4392488"/>
          </a:xfrm>
          <a:prstGeom prst="rect">
            <a:avLst/>
          </a:prstGeom>
        </p:spPr>
      </p:pic>
      <p:pic>
        <p:nvPicPr>
          <p:cNvPr id="6" name="Рисунок 5" descr="459px-Raffaello,_giuliano_de'_med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76872"/>
            <a:ext cx="3384376" cy="4416648"/>
          </a:xfrm>
          <a:prstGeom prst="rect">
            <a:avLst/>
          </a:prstGeom>
        </p:spPr>
      </p:pic>
      <p:pic>
        <p:nvPicPr>
          <p:cNvPr id="7" name="Рисунок 6" descr="447px-Bernardo_Doviz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204864"/>
            <a:ext cx="3331603" cy="4464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99695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 Портрет </a:t>
            </a:r>
            <a:r>
              <a:rPr lang="ru-RU" i="1" dirty="0" err="1" smtClean="0"/>
              <a:t>Маддалени</a:t>
            </a:r>
            <a:r>
              <a:rPr lang="ru-RU" i="1" dirty="0" smtClean="0"/>
              <a:t> </a:t>
            </a:r>
            <a:r>
              <a:rPr lang="ru-RU" i="1" dirty="0" err="1" smtClean="0"/>
              <a:t>Доні</a:t>
            </a:r>
            <a:r>
              <a:rPr lang="ru-RU" dirty="0" smtClean="0"/>
              <a:t>. 1506. Галерея </a:t>
            </a:r>
            <a:r>
              <a:rPr lang="ru-RU" dirty="0" err="1" smtClean="0"/>
              <a:t>Палатіна</a:t>
            </a:r>
            <a:r>
              <a:rPr lang="ru-RU" dirty="0" smtClean="0"/>
              <a:t>. </a:t>
            </a:r>
            <a:r>
              <a:rPr lang="ru-RU" dirty="0" err="1" smtClean="0"/>
              <a:t>Флоренція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78904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 Портрет </a:t>
            </a:r>
            <a:r>
              <a:rPr lang="ru-RU" i="1" dirty="0" err="1" smtClean="0"/>
              <a:t>Анджело</a:t>
            </a:r>
            <a:r>
              <a:rPr lang="ru-RU" i="1" dirty="0" smtClean="0"/>
              <a:t> </a:t>
            </a:r>
            <a:r>
              <a:rPr lang="ru-RU" i="1" dirty="0" err="1" smtClean="0"/>
              <a:t>Доні</a:t>
            </a:r>
            <a:r>
              <a:rPr lang="ru-RU" dirty="0" smtClean="0"/>
              <a:t>. 1506. Галерея </a:t>
            </a:r>
            <a:r>
              <a:rPr lang="ru-RU" dirty="0" err="1" smtClean="0"/>
              <a:t>Палатина</a:t>
            </a:r>
            <a:r>
              <a:rPr lang="ru-RU" dirty="0" smtClean="0"/>
              <a:t>. </a:t>
            </a:r>
            <a:r>
              <a:rPr lang="ru-RU" dirty="0" err="1" smtClean="0"/>
              <a:t>Флоренція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9552" y="443711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i="1" dirty="0" smtClean="0"/>
              <a:t> </a:t>
            </a:r>
            <a:r>
              <a:rPr lang="uk-UA" i="1" dirty="0" err="1" smtClean="0"/>
              <a:t>Джуліано</a:t>
            </a:r>
            <a:r>
              <a:rPr lang="uk-UA" i="1" dirty="0" smtClean="0"/>
              <a:t> де Медичі</a:t>
            </a:r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7" y="486916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 Кардинал Бернардо </a:t>
            </a:r>
            <a:r>
              <a:rPr lang="ru-RU" i="1" dirty="0" err="1" smtClean="0"/>
              <a:t>Довіці</a:t>
            </a:r>
            <a:r>
              <a:rPr lang="ru-RU" dirty="0" smtClean="0"/>
              <a:t> , Палаццо </a:t>
            </a:r>
            <a:r>
              <a:rPr lang="ru-RU" dirty="0" err="1" smtClean="0"/>
              <a:t>Пітті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9526832" cy="1027584"/>
          </a:xfrm>
        </p:spPr>
        <p:txBody>
          <a:bodyPr>
            <a:normAutofit fontScale="90000"/>
          </a:bodyPr>
          <a:lstStyle/>
          <a:p>
            <a:r>
              <a:rPr lang="uk-UA" sz="5300" b="1" dirty="0" smtClean="0"/>
              <a:t>Мадонни пензля </a:t>
            </a:r>
            <a:r>
              <a:rPr lang="uk-UA" sz="5300" b="1" dirty="0" err="1" smtClean="0"/>
              <a:t>Рафаєля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39553" y="1412776"/>
            <a:ext cx="81369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Твори </a:t>
            </a:r>
            <a:r>
              <a:rPr lang="ru-RU" sz="2800" dirty="0" err="1" smtClean="0">
                <a:latin typeface="+mj-lt"/>
              </a:rPr>
              <a:t>Рафаеля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зображають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переважно</a:t>
            </a:r>
            <a:r>
              <a:rPr lang="ru-RU" sz="2800" dirty="0" smtClean="0">
                <a:latin typeface="+mj-lt"/>
              </a:rPr>
              <a:t> Мадонн, </a:t>
            </a:r>
            <a:r>
              <a:rPr lang="ru-RU" sz="2800" dirty="0" err="1" smtClean="0">
                <a:latin typeface="+mj-lt"/>
              </a:rPr>
              <a:t>яких</a:t>
            </a:r>
            <a:r>
              <a:rPr lang="ru-RU" sz="2800" dirty="0" smtClean="0">
                <a:latin typeface="+mj-lt"/>
              </a:rPr>
              <a:t> художник </a:t>
            </a:r>
            <a:r>
              <a:rPr lang="ru-RU" sz="2800" dirty="0" err="1" smtClean="0">
                <a:latin typeface="+mj-lt"/>
              </a:rPr>
              <a:t>малював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поетично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водночас</a:t>
            </a:r>
            <a:r>
              <a:rPr lang="ru-RU" sz="2800" dirty="0" smtClean="0">
                <a:latin typeface="+mj-lt"/>
              </a:rPr>
              <a:t> просто за </a:t>
            </a:r>
            <a:r>
              <a:rPr lang="ru-RU" sz="2800" dirty="0" err="1" smtClean="0">
                <a:latin typeface="+mj-lt"/>
              </a:rPr>
              <a:t>своєю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композицією</a:t>
            </a:r>
            <a:r>
              <a:rPr lang="ru-RU" sz="2800" dirty="0" smtClean="0">
                <a:latin typeface="+mj-lt"/>
              </a:rPr>
              <a:t>. </a:t>
            </a:r>
            <a:r>
              <a:rPr lang="ru-RU" sz="2800" dirty="0" err="1" smtClean="0">
                <a:latin typeface="+mj-lt"/>
              </a:rPr>
              <a:t>Ні</a:t>
            </a:r>
            <a:r>
              <a:rPr lang="ru-RU" sz="2800" dirty="0" smtClean="0">
                <a:latin typeface="+mj-lt"/>
              </a:rPr>
              <a:t> до </a:t>
            </a:r>
            <a:r>
              <a:rPr lang="ru-RU" sz="2800" dirty="0" err="1" smtClean="0">
                <a:latin typeface="+mj-lt"/>
              </a:rPr>
              <a:t>ні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після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Рафаеля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жоден</a:t>
            </a:r>
            <a:r>
              <a:rPr lang="ru-RU" sz="2800" dirty="0" smtClean="0">
                <a:latin typeface="+mj-lt"/>
              </a:rPr>
              <a:t> художник не </a:t>
            </a:r>
            <a:r>
              <a:rPr lang="ru-RU" sz="2800" dirty="0" err="1" smtClean="0">
                <a:latin typeface="+mj-lt"/>
              </a:rPr>
              <a:t>спромігся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створити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стільки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довершених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і</a:t>
            </a:r>
            <a:r>
              <a:rPr lang="ru-RU" sz="2800" dirty="0" smtClean="0">
                <a:latin typeface="+mj-lt"/>
              </a:rPr>
              <a:t> при </a:t>
            </a:r>
            <a:r>
              <a:rPr lang="ru-RU" sz="2800" dirty="0" err="1" smtClean="0">
                <a:latin typeface="+mj-lt"/>
              </a:rPr>
              <a:t>цьому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різноманітних</a:t>
            </a:r>
            <a:r>
              <a:rPr lang="ru-RU" sz="2800" dirty="0" smtClean="0">
                <a:latin typeface="+mj-lt"/>
              </a:rPr>
              <a:t> картин </a:t>
            </a:r>
            <a:r>
              <a:rPr lang="ru-RU" sz="2800" dirty="0" err="1" smtClean="0">
                <a:latin typeface="+mj-lt"/>
              </a:rPr>
              <a:t>із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зображенням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Мадонни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з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немовлям</a:t>
            </a:r>
            <a:r>
              <a:rPr lang="ru-RU" sz="2800" dirty="0" smtClean="0">
                <a:latin typeface="+mj-lt"/>
              </a:rPr>
              <a:t>. </a:t>
            </a:r>
            <a:r>
              <a:rPr lang="ru-RU" sz="2800" dirty="0" err="1" smtClean="0">
                <a:latin typeface="+mj-lt"/>
              </a:rPr>
              <a:t>Діва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Марія</a:t>
            </a:r>
            <a:r>
              <a:rPr lang="ru-RU" sz="2800" dirty="0" smtClean="0">
                <a:latin typeface="+mj-lt"/>
              </a:rPr>
              <a:t> на </a:t>
            </a:r>
            <a:r>
              <a:rPr lang="ru-RU" sz="2800" dirty="0" err="1" smtClean="0">
                <a:latin typeface="+mj-lt"/>
              </a:rPr>
              <a:t>його</a:t>
            </a:r>
            <a:r>
              <a:rPr lang="ru-RU" sz="2800" dirty="0" smtClean="0">
                <a:latin typeface="+mj-lt"/>
              </a:rPr>
              <a:t> картинах то </a:t>
            </a:r>
            <a:r>
              <a:rPr lang="ru-RU" sz="2800" dirty="0" err="1" smtClean="0">
                <a:latin typeface="+mj-lt"/>
              </a:rPr>
              <a:t>зовсім</a:t>
            </a:r>
            <a:r>
              <a:rPr lang="ru-RU" sz="2800" dirty="0" smtClean="0">
                <a:latin typeface="+mj-lt"/>
              </a:rPr>
              <a:t> юна </a:t>
            </a:r>
            <a:r>
              <a:rPr lang="ru-RU" sz="2800" dirty="0" err="1" smtClean="0">
                <a:latin typeface="+mj-lt"/>
              </a:rPr>
              <a:t>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ніжна</a:t>
            </a:r>
            <a:r>
              <a:rPr lang="ru-RU" sz="2800" dirty="0" smtClean="0">
                <a:latin typeface="+mj-lt"/>
              </a:rPr>
              <a:t>, то </a:t>
            </a:r>
            <a:r>
              <a:rPr lang="ru-RU" sz="2800" dirty="0" err="1" smtClean="0">
                <a:latin typeface="+mj-lt"/>
              </a:rPr>
              <a:t>зображена</a:t>
            </a:r>
            <a:r>
              <a:rPr lang="ru-RU" sz="2800" dirty="0" smtClean="0">
                <a:latin typeface="+mj-lt"/>
              </a:rPr>
              <a:t> у </a:t>
            </a:r>
            <a:r>
              <a:rPr lang="ru-RU" sz="2800" dirty="0" err="1" smtClean="0">
                <a:latin typeface="+mj-lt"/>
              </a:rPr>
              <a:t>вигляді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простої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напрацьованої</a:t>
            </a:r>
            <a:r>
              <a:rPr lang="ru-RU" sz="2800" dirty="0" smtClean="0">
                <a:latin typeface="+mj-lt"/>
              </a:rPr>
              <a:t> та </a:t>
            </a:r>
            <a:r>
              <a:rPr lang="ru-RU" sz="2800" dirty="0" err="1" smtClean="0">
                <a:latin typeface="+mj-lt"/>
              </a:rPr>
              <a:t>стомленої</a:t>
            </a:r>
            <a:r>
              <a:rPr lang="ru-RU" sz="2800" dirty="0" smtClean="0">
                <a:latin typeface="+mj-lt"/>
              </a:rPr>
              <a:t> селянки. Мадонна </a:t>
            </a:r>
            <a:r>
              <a:rPr lang="ru-RU" sz="2800" dirty="0" err="1" smtClean="0">
                <a:latin typeface="+mj-lt"/>
              </a:rPr>
              <a:t>чи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надійно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тримає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немовля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Ісуса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у руках </a:t>
            </a:r>
            <a:r>
              <a:rPr lang="ru-RU" sz="2800" dirty="0" err="1" smtClean="0">
                <a:latin typeface="+mj-lt"/>
              </a:rPr>
              <a:t>чи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бавиться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з</a:t>
            </a:r>
            <a:r>
              <a:rPr lang="ru-RU" sz="2800" dirty="0" smtClean="0">
                <a:latin typeface="+mj-lt"/>
              </a:rPr>
              <a:t> ним на </a:t>
            </a:r>
            <a:r>
              <a:rPr lang="ru-RU" sz="2800" dirty="0" err="1" smtClean="0">
                <a:latin typeface="+mj-lt"/>
              </a:rPr>
              <a:t>тлі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різноманітних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пейзажів</a:t>
            </a:r>
            <a:r>
              <a:rPr lang="ru-RU" sz="2800" dirty="0" smtClean="0">
                <a:latin typeface="+mj-lt"/>
              </a:rPr>
              <a:t>.</a:t>
            </a:r>
            <a:endParaRPr lang="uk-UA" sz="2800" dirty="0"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0px-Raphael_-_Madonna_dell_Grandu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384376" cy="519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411px-Raffael_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32656"/>
            <a:ext cx="3680653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5661248"/>
            <a:ext cx="38884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Мадонна Великого герцога</a:t>
            </a:r>
            <a:r>
              <a:rPr lang="ru-RU" sz="2000" b="1" dirty="0" smtClean="0"/>
              <a:t>, Палаццо </a:t>
            </a:r>
            <a:r>
              <a:rPr lang="ru-RU" sz="2000" b="1" dirty="0" err="1" smtClean="0"/>
              <a:t>Пітті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Флоренція</a:t>
            </a:r>
            <a:endParaRPr lang="ru-RU" sz="2000" b="1" dirty="0" smtClean="0"/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5877272"/>
            <a:ext cx="39604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Мадонна </a:t>
            </a:r>
            <a:r>
              <a:rPr lang="ru-RU" sz="2000" b="1" i="1" dirty="0" err="1" smtClean="0"/>
              <a:t>Темпі</a:t>
            </a:r>
            <a:r>
              <a:rPr lang="ru-RU" sz="2000" b="1" dirty="0" smtClean="0"/>
              <a:t>. 1507. Стара </a:t>
            </a:r>
            <a:r>
              <a:rPr lang="ru-RU" sz="2000" b="1" dirty="0" err="1" smtClean="0"/>
              <a:t>Пінакотека</a:t>
            </a:r>
            <a:r>
              <a:rPr lang="ru-RU" sz="2000" b="1" dirty="0"/>
              <a:t>.</a:t>
            </a:r>
            <a:r>
              <a:rPr lang="ru-RU" sz="2000" b="1" dirty="0" smtClean="0"/>
              <a:t> Мюнхен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phael_Madonna_of_the_Pin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18222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466px-Raffael_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1"/>
            <a:ext cx="4032448" cy="518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5805264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Мадонна на </a:t>
            </a:r>
            <a:r>
              <a:rPr lang="ru-RU" sz="2000" b="1" i="1" dirty="0" err="1" smtClean="0"/>
              <a:t>луці</a:t>
            </a:r>
            <a:r>
              <a:rPr lang="ru-RU" sz="2000" b="1" dirty="0" smtClean="0"/>
              <a:t>. 1505. Музей </a:t>
            </a:r>
            <a:r>
              <a:rPr lang="ru-RU" sz="2000" b="1" dirty="0" err="1" smtClean="0"/>
              <a:t>історії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мистецтв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Відень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805265"/>
            <a:ext cx="4248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Мадонна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гвоздиками</a:t>
            </a:r>
            <a:r>
              <a:rPr lang="ru-RU" sz="2000" b="1" dirty="0" smtClean="0"/>
              <a:t>. 1509-1512. </a:t>
            </a:r>
            <a:r>
              <a:rPr lang="ru-RU" sz="2000" b="1" dirty="0" err="1" smtClean="0"/>
              <a:t>Національна</a:t>
            </a:r>
            <a:r>
              <a:rPr lang="ru-RU" sz="2000" b="1" dirty="0" smtClean="0"/>
              <a:t> галерея, Лондон</a:t>
            </a:r>
            <a:endParaRPr lang="ru-RU" sz="20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>Рафаель і архітектура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+mj-lt"/>
              </a:rPr>
              <a:t>Рафаель Санті недовго, але яскраво попрацював як архітектор. Низка його художніх творів має зображення </a:t>
            </a:r>
            <a:r>
              <a:rPr lang="uk-UA" sz="3200" dirty="0" smtClean="0">
                <a:latin typeface="+mj-lt"/>
              </a:rPr>
              <a:t>архітектурних </a:t>
            </a:r>
            <a:r>
              <a:rPr lang="uk-UA" sz="3200" dirty="0" smtClean="0">
                <a:latin typeface="+mj-lt"/>
              </a:rPr>
              <a:t>споруд, що свідчать як про інтерес до будівництва і вивчення спадку Стародавнього Риму, як і обізнаність з архітектурною практикою своїх уславлених сучасників, серед яких </a:t>
            </a:r>
            <a:r>
              <a:rPr lang="uk-UA" sz="3200" dirty="0" err="1" smtClean="0">
                <a:latin typeface="+mj-lt"/>
              </a:rPr>
              <a:t>Донато</a:t>
            </a:r>
            <a:r>
              <a:rPr lang="uk-UA" sz="3200" dirty="0" smtClean="0">
                <a:latin typeface="+mj-lt"/>
              </a:rPr>
              <a:t> </a:t>
            </a:r>
            <a:r>
              <a:rPr lang="uk-UA" sz="3200" dirty="0" err="1" smtClean="0">
                <a:latin typeface="+mj-lt"/>
              </a:rPr>
              <a:t>Браманте</a:t>
            </a:r>
            <a:r>
              <a:rPr lang="uk-UA" sz="3200" dirty="0" smtClean="0">
                <a:latin typeface="+mj-lt"/>
              </a:rPr>
              <a:t>, </a:t>
            </a:r>
            <a:r>
              <a:rPr lang="uk-UA" sz="3200" dirty="0" err="1" smtClean="0">
                <a:latin typeface="+mj-lt"/>
              </a:rPr>
              <a:t>Джуліано</a:t>
            </a:r>
            <a:r>
              <a:rPr lang="uk-UA" sz="3200" dirty="0" smtClean="0">
                <a:latin typeface="+mj-lt"/>
              </a:rPr>
              <a:t> </a:t>
            </a:r>
            <a:r>
              <a:rPr lang="uk-UA" sz="3200" dirty="0" err="1" smtClean="0">
                <a:latin typeface="+mj-lt"/>
              </a:rPr>
              <a:t>да</a:t>
            </a:r>
            <a:r>
              <a:rPr lang="uk-UA" sz="3200" dirty="0" smtClean="0">
                <a:latin typeface="+mj-lt"/>
              </a:rPr>
              <a:t> </a:t>
            </a:r>
            <a:r>
              <a:rPr lang="uk-UA" sz="3200" dirty="0" err="1" smtClean="0">
                <a:latin typeface="+mj-lt"/>
              </a:rPr>
              <a:t>Сангалло</a:t>
            </a:r>
            <a:r>
              <a:rPr lang="uk-UA" sz="3200" dirty="0" smtClean="0">
                <a:latin typeface="+mj-lt"/>
              </a:rPr>
              <a:t> тощо.</a:t>
            </a:r>
            <a:endParaRPr lang="uk-UA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px-Il_giardino_di_Villa_Mad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63px-Giovanni_Da_Udine_-_Decoration_of_the_Garden_Loggia_(detail)_-_WGA09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92696"/>
            <a:ext cx="4805303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6309320"/>
            <a:ext cx="5829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Збудоване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Вілли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Мадама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боку саду.</a:t>
            </a:r>
            <a:endParaRPr lang="uk-UA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88640"/>
            <a:ext cx="471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Вілла</a:t>
            </a:r>
            <a:r>
              <a:rPr lang="ru-RU" b="1" dirty="0" smtClean="0"/>
              <a:t> </a:t>
            </a:r>
            <a:r>
              <a:rPr lang="ru-RU" b="1" dirty="0" err="1" smtClean="0"/>
              <a:t>Мадама</a:t>
            </a:r>
            <a:r>
              <a:rPr lang="ru-RU" b="1" dirty="0" smtClean="0"/>
              <a:t>, декор </a:t>
            </a:r>
            <a:r>
              <a:rPr lang="ru-RU" b="1" dirty="0" err="1" smtClean="0"/>
              <a:t>склепіння</a:t>
            </a:r>
            <a:r>
              <a:rPr lang="ru-RU" b="1" dirty="0" smtClean="0"/>
              <a:t> </a:t>
            </a:r>
            <a:r>
              <a:rPr lang="ru-RU" b="1" dirty="0" err="1" smtClean="0"/>
              <a:t>лоджиї</a:t>
            </a:r>
            <a:r>
              <a:rPr lang="ru-RU" b="1" dirty="0" smtClean="0"/>
              <a:t>.</a:t>
            </a:r>
            <a:endParaRPr lang="uk-UA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>Малюнки Рафаеля Санті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52737"/>
            <a:ext cx="8964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+mj-lt"/>
              </a:rPr>
              <a:t>Можливо, ніщо так добре не доводить працьовитість</a:t>
            </a:r>
            <a:r>
              <a:rPr lang="uk-UA" sz="2400" dirty="0">
                <a:latin typeface="+mj-lt"/>
              </a:rPr>
              <a:t> </a:t>
            </a:r>
            <a:r>
              <a:rPr lang="uk-UA" sz="2400" dirty="0" smtClean="0">
                <a:latin typeface="+mj-lt"/>
              </a:rPr>
              <a:t>художника, здатність до самоосвіти і постійне прагнення до досконалості, як малюнки. </a:t>
            </a:r>
          </a:p>
          <a:p>
            <a:r>
              <a:rPr lang="uk-UA" sz="2400" dirty="0" smtClean="0">
                <a:latin typeface="+mj-lt"/>
              </a:rPr>
              <a:t>По смерті Рафаеля залишилось доволі малюнків, як доби учнівства, так і повного розквіту його здібностей. Це і автопортрети, і анатомічні та мистецькі </a:t>
            </a:r>
            <a:r>
              <a:rPr lang="uk-UA" sz="2400" dirty="0" err="1" smtClean="0">
                <a:latin typeface="+mj-lt"/>
              </a:rPr>
              <a:t>штудії</a:t>
            </a:r>
            <a:r>
              <a:rPr lang="uk-UA" sz="2400" dirty="0" smtClean="0">
                <a:latin typeface="+mj-lt"/>
              </a:rPr>
              <a:t>, наполегливі пошуки композицій, окремих груп майбутніх картин чи фресок, фігури в ракурсі тощо. Лінії цих малюнків - навіть несміливих - досить легкі, досить точні,виразні, заокруглені. Кінчик пера стрімко рухався по поверхні паперу, </a:t>
            </a:r>
            <a:r>
              <a:rPr lang="uk-UA" sz="2400" dirty="0" err="1" smtClean="0">
                <a:latin typeface="+mj-lt"/>
              </a:rPr>
              <a:t>залишаючі</a:t>
            </a:r>
            <a:r>
              <a:rPr lang="uk-UA" sz="2400" dirty="0" smtClean="0">
                <a:latin typeface="+mj-lt"/>
              </a:rPr>
              <a:t> тонкі силуети фігур, вуаль штрихувань, обличчя персонажів в різному психологічному стані. Частка малюнків - перші </a:t>
            </a:r>
            <a:r>
              <a:rPr lang="uk-UA" sz="2400" dirty="0" err="1" smtClean="0">
                <a:latin typeface="+mj-lt"/>
              </a:rPr>
              <a:t>шкіци</a:t>
            </a:r>
            <a:r>
              <a:rPr lang="uk-UA" sz="2400" dirty="0" smtClean="0">
                <a:latin typeface="+mj-lt"/>
              </a:rPr>
              <a:t>,начерки, частка - доволі пророблені і майстерні композиції, здатні бути самостійними творами </a:t>
            </a:r>
            <a:r>
              <a:rPr lang="uk-UA" sz="2400" dirty="0" err="1" smtClean="0">
                <a:latin typeface="+mj-lt"/>
              </a:rPr>
              <a:t>митецтва</a:t>
            </a:r>
            <a:r>
              <a:rPr lang="uk-UA" sz="2400" dirty="0" smtClean="0">
                <a:latin typeface="+mj-lt"/>
              </a:rPr>
              <a:t>          ( картон до «Афінської школи», </a:t>
            </a:r>
            <a:r>
              <a:rPr lang="uk-UA" sz="2400" dirty="0" err="1" smtClean="0">
                <a:latin typeface="+mj-lt"/>
              </a:rPr>
              <a:t>Амброзіана</a:t>
            </a:r>
            <a:r>
              <a:rPr lang="uk-UA" sz="2400" dirty="0" smtClean="0">
                <a:latin typeface="+mj-lt"/>
              </a:rPr>
              <a:t>, Мілан)</a:t>
            </a:r>
            <a:endParaRPr lang="uk-UA" sz="2400" dirty="0">
              <a:latin typeface="+mj-lt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493</Words>
  <Application>Microsoft Office PowerPoint</Application>
  <PresentationFormat>Экран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Рафаель Санті </vt:lpstr>
      <vt:lpstr>Три ранні шедеври </vt:lpstr>
      <vt:lpstr>Рафаель портретист </vt:lpstr>
      <vt:lpstr>Мадонни пензля Рафаєля </vt:lpstr>
      <vt:lpstr>Слайд 5</vt:lpstr>
      <vt:lpstr>Слайд 6</vt:lpstr>
      <vt:lpstr>Рафаель і архітектура </vt:lpstr>
      <vt:lpstr>Слайд 8</vt:lpstr>
      <vt:lpstr>Малюнки Рафаеля Санті </vt:lpstr>
      <vt:lpstr>Слайд 10</vt:lpstr>
      <vt:lpstr>Слайд 11</vt:lpstr>
      <vt:lpstr>Слайд 12</vt:lpstr>
      <vt:lpstr>Слайд 13</vt:lpstr>
      <vt:lpstr>      Галерея 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Рафаель Санті </dc:title>
  <dc:creator>Admin</dc:creator>
  <cp:lastModifiedBy>ILONA</cp:lastModifiedBy>
  <cp:revision>10</cp:revision>
  <dcterms:created xsi:type="dcterms:W3CDTF">2012-09-15T14:37:44Z</dcterms:created>
  <dcterms:modified xsi:type="dcterms:W3CDTF">2015-01-27T19:05:34Z</dcterms:modified>
</cp:coreProperties>
</file>