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6E2B12-1438-4280-B1CD-35AB1C00A3A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7F980E-99E8-4D03-A54C-AF02C91D4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лан реалізації проекту взуттєвої фабрики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Підготував учень 31 групи Новохацький Богдан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1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проектуванні</a:t>
            </a:r>
            <a:r>
              <a:rPr lang="ru-RU" dirty="0" smtClean="0"/>
              <a:t> нового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проводиться по </a:t>
            </a:r>
            <a:r>
              <a:rPr lang="ru-RU" dirty="0" err="1" smtClean="0"/>
              <a:t>стадіях</a:t>
            </a:r>
            <a:r>
              <a:rPr lang="ru-RU" dirty="0" smtClean="0"/>
              <a:t> проекту: </a:t>
            </a:r>
            <a:r>
              <a:rPr lang="ru-RU" dirty="0" err="1" smtClean="0"/>
              <a:t>підготовчої</a:t>
            </a:r>
            <a:r>
              <a:rPr lang="ru-RU" dirty="0" smtClean="0"/>
              <a:t>, </a:t>
            </a:r>
            <a:r>
              <a:rPr lang="ru-RU" dirty="0" err="1" smtClean="0"/>
              <a:t>будівельної</a:t>
            </a:r>
            <a:r>
              <a:rPr lang="ru-RU" dirty="0" smtClean="0"/>
              <a:t> та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підготовчій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врахувати</a:t>
            </a:r>
            <a:r>
              <a:rPr lang="ru-RU" dirty="0" smtClean="0"/>
              <a:t> </a:t>
            </a:r>
            <a:r>
              <a:rPr lang="ru-RU" dirty="0" err="1" smtClean="0"/>
              <a:t>віддаленість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і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з </a:t>
            </a:r>
            <a:r>
              <a:rPr lang="ru-RU" dirty="0" err="1" smtClean="0"/>
              <a:t>несвоєчасною</a:t>
            </a:r>
            <a:r>
              <a:rPr lang="ru-RU" dirty="0" smtClean="0"/>
              <a:t> </a:t>
            </a:r>
            <a:r>
              <a:rPr lang="ru-RU" dirty="0" err="1" smtClean="0"/>
              <a:t>доставкою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і </a:t>
            </a:r>
            <a:r>
              <a:rPr lang="ru-RU" dirty="0" err="1" smtClean="0"/>
              <a:t>сумлінністю</a:t>
            </a:r>
            <a:r>
              <a:rPr lang="ru-RU" dirty="0" smtClean="0"/>
              <a:t> </a:t>
            </a:r>
            <a:r>
              <a:rPr lang="ru-RU" dirty="0" err="1" smtClean="0"/>
              <a:t>підрядників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платоспроможністю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193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900" dirty="0" smtClean="0"/>
              <a:t>На </a:t>
            </a:r>
            <a:r>
              <a:rPr lang="ru-RU" sz="1900" dirty="0" err="1" smtClean="0"/>
              <a:t>стадії</a:t>
            </a:r>
            <a:r>
              <a:rPr lang="ru-RU" sz="1900" dirty="0" smtClean="0"/>
              <a:t> </a:t>
            </a:r>
            <a:r>
              <a:rPr lang="ru-RU" sz="1900" dirty="0" err="1" smtClean="0"/>
              <a:t>функціонування</a:t>
            </a:r>
            <a:r>
              <a:rPr lang="ru-RU" sz="1900" dirty="0" smtClean="0"/>
              <a:t> : </a:t>
            </a:r>
            <a:br>
              <a:rPr lang="ru-RU" sz="1900" dirty="0" smtClean="0"/>
            </a:br>
            <a:r>
              <a:rPr lang="ru-RU" sz="1900" dirty="0" smtClean="0"/>
              <a:t>. </a:t>
            </a:r>
            <a:r>
              <a:rPr lang="ru-RU" sz="1900" dirty="0" err="1" smtClean="0"/>
              <a:t>потрібно</a:t>
            </a:r>
            <a:r>
              <a:rPr lang="ru-RU" sz="1900" dirty="0" smtClean="0"/>
              <a:t> </a:t>
            </a:r>
            <a:r>
              <a:rPr lang="ru-RU" sz="1900" dirty="0" err="1" smtClean="0"/>
              <a:t>передбачити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відповідні</a:t>
            </a:r>
            <a:r>
              <a:rPr lang="ru-RU" sz="1900" dirty="0" smtClean="0"/>
              <a:t> </a:t>
            </a:r>
            <a:r>
              <a:rPr lang="ru-RU" sz="1900" dirty="0" err="1" smtClean="0"/>
              <a:t>дії</a:t>
            </a:r>
            <a:r>
              <a:rPr lang="ru-RU" sz="1900" dirty="0" smtClean="0"/>
              <a:t> </a:t>
            </a:r>
            <a:r>
              <a:rPr lang="ru-RU" sz="1900" dirty="0" err="1" smtClean="0"/>
              <a:t>конкурентів</a:t>
            </a:r>
            <a:r>
              <a:rPr lang="ru-RU" sz="1900" dirty="0" smtClean="0"/>
              <a:t>, тому </a:t>
            </a:r>
            <a:r>
              <a:rPr lang="ru-RU" sz="1900" dirty="0" err="1" smtClean="0"/>
              <a:t>що</a:t>
            </a:r>
            <a:r>
              <a:rPr lang="ru-RU" sz="1900" dirty="0" smtClean="0"/>
              <a:t> вони </a:t>
            </a:r>
            <a:r>
              <a:rPr lang="ru-RU" sz="1900" dirty="0" err="1" smtClean="0"/>
              <a:t>можуть</a:t>
            </a:r>
            <a:r>
              <a:rPr lang="ru-RU" sz="1900" dirty="0" smtClean="0"/>
              <a:t> </a:t>
            </a:r>
            <a:r>
              <a:rPr lang="ru-RU" sz="1900" dirty="0" err="1" smtClean="0"/>
              <a:t>наприклад</a:t>
            </a:r>
            <a:r>
              <a:rPr lang="ru-RU" sz="1900" dirty="0" smtClean="0"/>
              <a:t>, </a:t>
            </a:r>
            <a:r>
              <a:rPr lang="ru-RU" sz="1900" dirty="0" err="1" smtClean="0"/>
              <a:t>змінити</a:t>
            </a:r>
            <a:r>
              <a:rPr lang="ru-RU" sz="1900" dirty="0" smtClean="0"/>
              <a:t> </a:t>
            </a:r>
            <a:r>
              <a:rPr lang="ru-RU" sz="1900" dirty="0" err="1" smtClean="0"/>
              <a:t>ціни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збільшити</a:t>
            </a:r>
            <a:r>
              <a:rPr lang="ru-RU" sz="1900" dirty="0" smtClean="0"/>
              <a:t> </a:t>
            </a:r>
            <a:r>
              <a:rPr lang="ru-RU" sz="1900" dirty="0" err="1" smtClean="0"/>
              <a:t>обсяг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продажів</a:t>
            </a:r>
            <a:r>
              <a:rPr lang="ru-RU" sz="1900" dirty="0" smtClean="0"/>
              <a:t>. </a:t>
            </a:r>
            <a:r>
              <a:rPr lang="ru-RU" sz="1900" dirty="0" err="1" smtClean="0"/>
              <a:t>Можливий</a:t>
            </a:r>
            <a:r>
              <a:rPr lang="ru-RU" sz="1900" dirty="0" smtClean="0"/>
              <a:t> </a:t>
            </a:r>
            <a:r>
              <a:rPr lang="ru-RU" sz="1900" dirty="0" err="1" smtClean="0"/>
              <a:t>також</a:t>
            </a:r>
            <a:r>
              <a:rPr lang="ru-RU" sz="1900" dirty="0" smtClean="0"/>
              <a:t> і </a:t>
            </a:r>
            <a:r>
              <a:rPr lang="ru-RU" sz="1900" dirty="0" err="1" smtClean="0"/>
              <a:t>ризик</a:t>
            </a:r>
            <a:r>
              <a:rPr lang="ru-RU" sz="1900" dirty="0" smtClean="0"/>
              <a:t> з </a:t>
            </a:r>
            <a:r>
              <a:rPr lang="ru-RU" sz="1900" dirty="0" err="1" smtClean="0"/>
              <a:t>відсутністю</a:t>
            </a:r>
            <a:r>
              <a:rPr lang="ru-RU" sz="1900" dirty="0" smtClean="0"/>
              <a:t> </a:t>
            </a:r>
            <a:r>
              <a:rPr lang="ru-RU" sz="1900" dirty="0" err="1" smtClean="0"/>
              <a:t>попиту</a:t>
            </a:r>
            <a:r>
              <a:rPr lang="ru-RU" sz="1900" dirty="0" smtClean="0"/>
              <a:t>; </a:t>
            </a:r>
            <a:br>
              <a:rPr lang="ru-RU" sz="1900" dirty="0" smtClean="0"/>
            </a:br>
            <a:r>
              <a:rPr lang="ru-RU" sz="1900" dirty="0" smtClean="0"/>
              <a:t>. </a:t>
            </a:r>
            <a:r>
              <a:rPr lang="ru-RU" sz="1900" dirty="0" err="1" smtClean="0"/>
              <a:t>включати</a:t>
            </a:r>
            <a:r>
              <a:rPr lang="ru-RU" sz="1900" dirty="0" smtClean="0"/>
              <a:t> </a:t>
            </a:r>
            <a:r>
              <a:rPr lang="ru-RU" sz="1900" dirty="0" err="1" smtClean="0"/>
              <a:t>складності</a:t>
            </a:r>
            <a:r>
              <a:rPr lang="ru-RU" sz="1900" dirty="0" smtClean="0"/>
              <a:t> з </a:t>
            </a:r>
            <a:r>
              <a:rPr lang="ru-RU" sz="1900" dirty="0" err="1" smtClean="0"/>
              <a:t>підбором</a:t>
            </a:r>
            <a:r>
              <a:rPr lang="ru-RU" sz="1900" dirty="0" smtClean="0"/>
              <a:t> </a:t>
            </a:r>
            <a:r>
              <a:rPr lang="ru-RU" sz="1900" dirty="0" err="1" smtClean="0"/>
              <a:t>кадрів</a:t>
            </a:r>
            <a:r>
              <a:rPr lang="ru-RU" sz="1900" dirty="0" smtClean="0"/>
              <a:t> та </a:t>
            </a:r>
            <a:r>
              <a:rPr lang="ru-RU" sz="1900" dirty="0" err="1" smtClean="0"/>
              <a:t>організацією</a:t>
            </a:r>
            <a:r>
              <a:rPr lang="ru-RU" sz="1900" dirty="0" smtClean="0"/>
              <a:t> </a:t>
            </a:r>
            <a:r>
              <a:rPr lang="ru-RU" sz="1900" dirty="0" err="1" smtClean="0"/>
              <a:t>збуту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продукції</a:t>
            </a:r>
            <a:r>
              <a:rPr lang="ru-RU" sz="1900" dirty="0" smtClean="0"/>
              <a:t>; </a:t>
            </a:r>
            <a:r>
              <a:rPr lang="ru-RU" sz="1900" dirty="0" err="1" smtClean="0"/>
              <a:t>неритмічність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виробництва</a:t>
            </a:r>
            <a:r>
              <a:rPr lang="ru-RU" sz="1900" dirty="0" smtClean="0"/>
              <a:t>; </a:t>
            </a:r>
            <a:br>
              <a:rPr lang="ru-RU" sz="1900" dirty="0" smtClean="0"/>
            </a:br>
            <a:r>
              <a:rPr lang="ru-RU" sz="1900" dirty="0" smtClean="0"/>
              <a:t>. </a:t>
            </a:r>
            <a:r>
              <a:rPr lang="ru-RU" sz="1900" dirty="0" err="1" smtClean="0"/>
              <a:t>необхідно</a:t>
            </a:r>
            <a:r>
              <a:rPr lang="ru-RU" sz="1900" dirty="0" smtClean="0"/>
              <a:t> </a:t>
            </a:r>
            <a:r>
              <a:rPr lang="ru-RU" sz="1900" dirty="0" err="1" smtClean="0"/>
              <a:t>допрацювати</a:t>
            </a:r>
            <a:r>
              <a:rPr lang="ru-RU" sz="1900" dirty="0" smtClean="0"/>
              <a:t> </a:t>
            </a:r>
            <a:r>
              <a:rPr lang="ru-RU" sz="1900" dirty="0" err="1" smtClean="0"/>
              <a:t>технологічний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процес</a:t>
            </a:r>
            <a:r>
              <a:rPr lang="ru-RU" sz="1900" dirty="0" smtClean="0"/>
              <a:t>, з-за </a:t>
            </a:r>
            <a:r>
              <a:rPr lang="ru-RU" sz="1900" dirty="0" err="1" smtClean="0"/>
              <a:t>неякісних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матеріалів</a:t>
            </a:r>
            <a:r>
              <a:rPr lang="ru-RU" sz="1900" dirty="0" smtClean="0"/>
              <a:t>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комплектуючих</a:t>
            </a:r>
            <a:r>
              <a:rPr lang="ru-RU" sz="1900" dirty="0" smtClean="0"/>
              <a:t>, через неправильно </a:t>
            </a:r>
            <a:r>
              <a:rPr lang="ru-RU" sz="1900" dirty="0" err="1" smtClean="0"/>
              <a:t>проведеної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реклами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Одним з </a:t>
            </a:r>
            <a:r>
              <a:rPr lang="ru-RU" sz="1900" dirty="0" err="1" smtClean="0"/>
              <a:t>найбільш</a:t>
            </a:r>
            <a:r>
              <a:rPr lang="ru-RU" sz="1900" dirty="0" smtClean="0"/>
              <a:t> </a:t>
            </a:r>
            <a:r>
              <a:rPr lang="ru-RU" sz="1900" dirty="0" err="1" smtClean="0"/>
              <a:t>поширених</a:t>
            </a:r>
            <a:r>
              <a:rPr lang="ru-RU" sz="1900" dirty="0" smtClean="0"/>
              <a:t> </a:t>
            </a:r>
            <a:r>
              <a:rPr lang="ru-RU" sz="1900" dirty="0" err="1" smtClean="0"/>
              <a:t>способів</a:t>
            </a:r>
            <a:r>
              <a:rPr lang="ru-RU" sz="1900" dirty="0" smtClean="0"/>
              <a:t> </a:t>
            </a:r>
            <a:r>
              <a:rPr lang="ru-RU" sz="1900" dirty="0" err="1" smtClean="0"/>
              <a:t>зниження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ступеня</a:t>
            </a:r>
            <a:r>
              <a:rPr lang="ru-RU" sz="1900" dirty="0" smtClean="0"/>
              <a:t> </a:t>
            </a:r>
            <a:r>
              <a:rPr lang="ru-RU" sz="1900" dirty="0" err="1" smtClean="0"/>
              <a:t>ризику</a:t>
            </a:r>
            <a:r>
              <a:rPr lang="ru-RU" sz="1900" dirty="0" smtClean="0"/>
              <a:t> є </a:t>
            </a:r>
            <a:r>
              <a:rPr lang="ru-RU" sz="1900" dirty="0" err="1" smtClean="0"/>
              <a:t>страхування</a:t>
            </a:r>
            <a:r>
              <a:rPr lang="ru-RU" sz="1900" dirty="0" smtClean="0"/>
              <a:t>. </a:t>
            </a:r>
            <a:r>
              <a:rPr lang="ru-RU" sz="1900" dirty="0" err="1" smtClean="0"/>
              <a:t>Договір</a:t>
            </a:r>
            <a:r>
              <a:rPr lang="ru-RU" sz="1900" dirty="0" smtClean="0"/>
              <a:t> про </a:t>
            </a:r>
            <a:r>
              <a:rPr lang="ru-RU" sz="1900" dirty="0" err="1" smtClean="0"/>
              <a:t>страхування</a:t>
            </a:r>
            <a:r>
              <a:rPr lang="ru-RU" sz="1900" dirty="0" smtClean="0"/>
              <a:t> на </a:t>
            </a:r>
            <a:r>
              <a:rPr lang="ru-RU" sz="1900" dirty="0" err="1" smtClean="0"/>
              <a:t>випадок</a:t>
            </a:r>
            <a:r>
              <a:rPr lang="ru-RU" sz="1900" dirty="0" smtClean="0"/>
              <a:t> </a:t>
            </a:r>
            <a:r>
              <a:rPr lang="ru-RU" sz="1900" dirty="0" err="1" smtClean="0"/>
              <a:t>зниження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планованого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рівня</a:t>
            </a:r>
            <a:r>
              <a:rPr lang="ru-RU" sz="1900" dirty="0" smtClean="0"/>
              <a:t> </a:t>
            </a:r>
            <a:r>
              <a:rPr lang="ru-RU" sz="1900" dirty="0" err="1" smtClean="0"/>
              <a:t>рентабельності</a:t>
            </a:r>
            <a:r>
              <a:rPr lang="ru-RU" sz="1900" dirty="0" smtClean="0"/>
              <a:t> буде </a:t>
            </a:r>
            <a:r>
              <a:rPr lang="ru-RU" sz="1900" dirty="0" err="1" smtClean="0"/>
              <a:t>укладено</a:t>
            </a:r>
            <a:r>
              <a:rPr lang="ru-RU" sz="1900" dirty="0" smtClean="0"/>
              <a:t> з </a:t>
            </a:r>
            <a:r>
              <a:rPr lang="ru-RU" sz="1900" dirty="0" err="1" smtClean="0"/>
              <a:t>місцевою</a:t>
            </a:r>
            <a:r>
              <a:rPr lang="ru-RU" sz="1900" dirty="0" smtClean="0"/>
              <a:t> страховою </a:t>
            </a:r>
            <a:r>
              <a:rPr lang="ru-RU" sz="1900" dirty="0" err="1" smtClean="0"/>
              <a:t>компанією</a:t>
            </a:r>
            <a:r>
              <a:rPr lang="ru-RU" sz="1900" dirty="0" smtClean="0"/>
              <a:t>, яка </a:t>
            </a:r>
            <a:r>
              <a:rPr lang="ru-RU" sz="1900" dirty="0" err="1" smtClean="0"/>
              <a:t>відшкодує</a:t>
            </a:r>
            <a:r>
              <a:rPr lang="ru-RU" sz="1900" dirty="0" smtClean="0"/>
              <a:t> </a:t>
            </a:r>
            <a:r>
              <a:rPr lang="ru-RU" sz="1900" dirty="0" err="1" smtClean="0"/>
              <a:t>втрати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прибутку</a:t>
            </a:r>
            <a:r>
              <a:rPr lang="ru-RU" sz="1900" dirty="0" smtClean="0"/>
              <a:t> при </a:t>
            </a:r>
            <a:r>
              <a:rPr lang="ru-RU" sz="1900" dirty="0" err="1" smtClean="0"/>
              <a:t>тарифі</a:t>
            </a:r>
            <a:r>
              <a:rPr lang="ru-RU" sz="1900" dirty="0" smtClean="0"/>
              <a:t> 15%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обсягу</a:t>
            </a:r>
            <a:r>
              <a:rPr lang="ru-RU" sz="1900" dirty="0" smtClean="0"/>
              <a:t> </a:t>
            </a:r>
            <a:r>
              <a:rPr lang="ru-RU" sz="1900" dirty="0" err="1" smtClean="0"/>
              <a:t>застрахованого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прибутку</a:t>
            </a:r>
            <a:r>
              <a:rPr lang="ru-RU" sz="1900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32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Резюме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фабрику з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чоловічого</a:t>
            </a:r>
            <a:r>
              <a:rPr lang="ru-RU" dirty="0" smtClean="0"/>
              <a:t> та </a:t>
            </a:r>
            <a:r>
              <a:rPr lang="ru-RU" dirty="0" err="1" smtClean="0"/>
              <a:t>дитячого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організується</a:t>
            </a:r>
            <a:r>
              <a:rPr lang="ru-RU" dirty="0" smtClean="0"/>
              <a:t> як </a:t>
            </a:r>
            <a:r>
              <a:rPr lang="ru-RU" dirty="0" err="1" smtClean="0"/>
              <a:t>акціонерне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типу;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фабриці</a:t>
            </a:r>
            <a:r>
              <a:rPr lang="ru-RU" dirty="0" smtClean="0"/>
              <a:t> </a:t>
            </a:r>
            <a:r>
              <a:rPr lang="ru-RU" dirty="0" err="1" smtClean="0"/>
              <a:t>чисельністю</a:t>
            </a:r>
            <a:r>
              <a:rPr lang="ru-RU" dirty="0" smtClean="0"/>
              <a:t> 450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випускати</a:t>
            </a:r>
            <a:r>
              <a:rPr lang="ru-RU" dirty="0" smtClean="0"/>
              <a:t> 504 </a:t>
            </a:r>
            <a:r>
              <a:rPr lang="ru-RU" dirty="0" err="1" smtClean="0"/>
              <a:t>тис.пар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3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Резюме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фабрики </a:t>
            </a:r>
            <a:r>
              <a:rPr lang="ru-RU" dirty="0" err="1" smtClean="0"/>
              <a:t>розміщено</a:t>
            </a:r>
            <a:r>
              <a:rPr lang="ru-RU" dirty="0" smtClean="0"/>
              <a:t> 8 </a:t>
            </a:r>
            <a:r>
              <a:rPr lang="ru-RU" dirty="0" err="1" smtClean="0"/>
              <a:t>будівель</a:t>
            </a:r>
            <a:r>
              <a:rPr lang="ru-RU" dirty="0" smtClean="0"/>
              <a:t>. У головному </a:t>
            </a:r>
            <a:r>
              <a:rPr lang="ru-RU" dirty="0" err="1" smtClean="0"/>
              <a:t>виробничому</a:t>
            </a:r>
            <a:r>
              <a:rPr lang="ru-RU" dirty="0" smtClean="0"/>
              <a:t> </a:t>
            </a:r>
            <a:r>
              <a:rPr lang="ru-RU" dirty="0" err="1" smtClean="0"/>
              <a:t>корпусі</a:t>
            </a:r>
            <a:r>
              <a:rPr lang="ru-RU" dirty="0" smtClean="0"/>
              <a:t> 3 </a:t>
            </a:r>
            <a:r>
              <a:rPr lang="ru-RU" dirty="0" err="1" smtClean="0"/>
              <a:t>поверхи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розкрійний</a:t>
            </a:r>
            <a:r>
              <a:rPr lang="ru-RU" dirty="0" smtClean="0"/>
              <a:t>, </a:t>
            </a:r>
            <a:r>
              <a:rPr lang="ru-RU" dirty="0" err="1" smtClean="0"/>
              <a:t>вирубочний</a:t>
            </a:r>
            <a:r>
              <a:rPr lang="ru-RU" dirty="0" smtClean="0"/>
              <a:t>, </a:t>
            </a:r>
            <a:r>
              <a:rPr lang="ru-RU" dirty="0" err="1" smtClean="0"/>
              <a:t>заготівельний</a:t>
            </a:r>
            <a:r>
              <a:rPr lang="ru-RU" dirty="0" smtClean="0"/>
              <a:t> та </a:t>
            </a:r>
            <a:r>
              <a:rPr lang="ru-RU" dirty="0" err="1" smtClean="0"/>
              <a:t>пошивний</a:t>
            </a:r>
            <a:r>
              <a:rPr lang="ru-RU" dirty="0" smtClean="0"/>
              <a:t> цехи;</a:t>
            </a:r>
          </a:p>
          <a:p>
            <a:r>
              <a:rPr lang="ru-RU" dirty="0" smtClean="0"/>
              <a:t>Склад </a:t>
            </a:r>
            <a:r>
              <a:rPr lang="ru-RU" dirty="0" err="1" smtClean="0"/>
              <a:t>сировини</a:t>
            </a:r>
            <a:r>
              <a:rPr lang="ru-RU" dirty="0" smtClean="0"/>
              <a:t> і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головному </a:t>
            </a:r>
            <a:r>
              <a:rPr lang="ru-RU" dirty="0" err="1" smtClean="0"/>
              <a:t>виробничому</a:t>
            </a:r>
            <a:r>
              <a:rPr lang="ru-RU" dirty="0" smtClean="0"/>
              <a:t> </a:t>
            </a:r>
            <a:r>
              <a:rPr lang="ru-RU" dirty="0" err="1" smtClean="0"/>
              <a:t>корпусі</a:t>
            </a:r>
            <a:r>
              <a:rPr lang="ru-RU" dirty="0" smtClean="0"/>
              <a:t>, а склад </a:t>
            </a:r>
            <a:r>
              <a:rPr lang="ru-RU" dirty="0" err="1" smtClean="0"/>
              <a:t>готової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- в </a:t>
            </a:r>
            <a:r>
              <a:rPr lang="ru-RU" dirty="0" err="1" smtClean="0"/>
              <a:t>окремому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. </a:t>
            </a:r>
            <a:r>
              <a:rPr lang="ru-RU" dirty="0" err="1" smtClean="0"/>
              <a:t>Обладнання</a:t>
            </a:r>
            <a:r>
              <a:rPr lang="ru-RU" dirty="0"/>
              <a:t> </a:t>
            </a:r>
            <a:r>
              <a:rPr lang="ru-RU" dirty="0" err="1" smtClean="0"/>
              <a:t>купується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Режим </a:t>
            </a:r>
            <a:r>
              <a:rPr lang="ru-RU" dirty="0" err="1" smtClean="0"/>
              <a:t>роботи</a:t>
            </a:r>
            <a:r>
              <a:rPr lang="ru-RU" dirty="0" smtClean="0"/>
              <a:t> - </a:t>
            </a:r>
            <a:r>
              <a:rPr lang="ru-RU" dirty="0" err="1" smtClean="0"/>
              <a:t>двозмінний</a:t>
            </a:r>
            <a:r>
              <a:rPr lang="ru-RU" dirty="0" smtClean="0"/>
              <a:t>.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рада </a:t>
            </a:r>
            <a:r>
              <a:rPr lang="ru-RU" dirty="0" err="1" smtClean="0"/>
              <a:t>директорів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з </a:t>
            </a:r>
            <a:r>
              <a:rPr lang="ru-RU" dirty="0" err="1" smtClean="0"/>
              <a:t>генеральним</a:t>
            </a:r>
            <a:r>
              <a:rPr lang="ru-RU" dirty="0" smtClean="0"/>
              <a:t> директором – президентом.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Чоловіче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класичному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моди</a:t>
            </a:r>
            <a:r>
              <a:rPr lang="ru-RU" dirty="0" smtClean="0"/>
              <a:t>: проста </a:t>
            </a:r>
            <a:r>
              <a:rPr lang="ru-RU" dirty="0" err="1" smtClean="0"/>
              <a:t>лаконічна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є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відрізних</a:t>
            </a:r>
            <a:r>
              <a:rPr lang="ru-RU" dirty="0" smtClean="0"/>
              <a:t> деталей;</a:t>
            </a:r>
          </a:p>
          <a:p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з </a:t>
            </a:r>
            <a:r>
              <a:rPr lang="ru-RU" dirty="0" err="1" smtClean="0"/>
              <a:t>дитячих</a:t>
            </a:r>
            <a:r>
              <a:rPr lang="ru-RU" dirty="0" smtClean="0"/>
              <a:t> моделей в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на </a:t>
            </a:r>
            <a:r>
              <a:rPr lang="ru-RU" dirty="0" err="1" smtClean="0"/>
              <a:t>стопі</a:t>
            </a:r>
            <a:r>
              <a:rPr lang="ru-RU" dirty="0" smtClean="0"/>
              <a:t> на липучку </a:t>
            </a:r>
            <a:r>
              <a:rPr lang="de-DE" dirty="0" err="1" smtClean="0"/>
              <a:t>Velcro</a:t>
            </a:r>
            <a:r>
              <a:rPr lang="de-DE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ремінці</a:t>
            </a:r>
            <a:r>
              <a:rPr lang="ru-RU" dirty="0" smtClean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по </a:t>
            </a:r>
            <a:r>
              <a:rPr lang="ru-RU" dirty="0" err="1" smtClean="0"/>
              <a:t>довжині</a:t>
            </a:r>
            <a:r>
              <a:rPr lang="ru-RU" dirty="0" smtClean="0"/>
              <a:t>, і </a:t>
            </a:r>
            <a:r>
              <a:rPr lang="ru-RU" dirty="0" err="1" smtClean="0"/>
              <a:t>діти</a:t>
            </a:r>
            <a:r>
              <a:rPr lang="ru-RU" dirty="0" smtClean="0"/>
              <a:t> легко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надіти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 і вона </a:t>
            </a:r>
            <a:r>
              <a:rPr lang="ru-RU" dirty="0" err="1" smtClean="0"/>
              <a:t>завжди</a:t>
            </a:r>
            <a:r>
              <a:rPr lang="ru-RU" dirty="0" smtClean="0"/>
              <a:t> буде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прилягатидо</a:t>
            </a:r>
            <a:r>
              <a:rPr lang="ru-RU" dirty="0" smtClean="0"/>
              <a:t> ноги.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інфляції</a:t>
            </a:r>
            <a:r>
              <a:rPr lang="ru-RU" dirty="0" smtClean="0"/>
              <a:t>, спаду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повинно знати </a:t>
            </a:r>
            <a:r>
              <a:rPr lang="ru-RU" dirty="0" err="1" smtClean="0"/>
              <a:t>нетільки</a:t>
            </a:r>
            <a:r>
              <a:rPr lang="ru-RU" dirty="0" smtClean="0"/>
              <a:t> як </a:t>
            </a:r>
            <a:r>
              <a:rPr lang="ru-RU" dirty="0" err="1" smtClean="0"/>
              <a:t>виробити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але і як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наринку</a:t>
            </a:r>
            <a:r>
              <a:rPr lang="ru-RU" dirty="0" smtClean="0"/>
              <a:t>. Перш за все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потенційну</a:t>
            </a:r>
            <a:r>
              <a:rPr lang="ru-RU" dirty="0" smtClean="0"/>
              <a:t> </a:t>
            </a:r>
            <a:r>
              <a:rPr lang="ru-RU" dirty="0" err="1" smtClean="0"/>
              <a:t>місткість</a:t>
            </a:r>
            <a:r>
              <a:rPr lang="ru-RU" dirty="0" smtClean="0"/>
              <a:t> ринку, </a:t>
            </a:r>
            <a:r>
              <a:rPr lang="ru-RU" dirty="0" err="1" smtClean="0"/>
              <a:t>тобтовизначити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і за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проміжок</a:t>
            </a:r>
            <a:r>
              <a:rPr lang="ru-RU" dirty="0" smtClean="0"/>
              <a:t> часу буде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взуття.Переконатися</a:t>
            </a:r>
            <a:r>
              <a:rPr lang="ru-RU" dirty="0" smtClean="0"/>
              <a:t> в </a:t>
            </a:r>
            <a:r>
              <a:rPr lang="ru-RU" dirty="0" err="1" smtClean="0"/>
              <a:t>існуванні</a:t>
            </a:r>
            <a:r>
              <a:rPr lang="ru-RU" dirty="0" smtClean="0"/>
              <a:t> ринку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формулувизначення</a:t>
            </a:r>
            <a:r>
              <a:rPr lang="ru-RU" dirty="0" smtClean="0"/>
              <a:t>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 err="1" smtClean="0"/>
              <a:t>насиченості</a:t>
            </a:r>
            <a:r>
              <a:rPr lang="ru-RU" dirty="0" smtClean="0"/>
              <a:t> </a:t>
            </a:r>
            <a:r>
              <a:rPr lang="ru-RU" dirty="0" err="1" smtClean="0"/>
              <a:t>Кн</a:t>
            </a:r>
            <a:r>
              <a:rPr lang="ru-RU" dirty="0" smtClean="0"/>
              <a:t>: </a:t>
            </a:r>
            <a:r>
              <a:rPr lang="ru-RU" dirty="0" err="1" smtClean="0"/>
              <a:t>Кн</a:t>
            </a:r>
            <a:r>
              <a:rPr lang="ru-RU" dirty="0" smtClean="0"/>
              <a:t> = 20643/30600 = 0,67;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8500 тис. </a:t>
            </a:r>
            <a:r>
              <a:rPr lang="ru-RU" dirty="0" err="1" smtClean="0"/>
              <a:t>чоловік</a:t>
            </a:r>
            <a:r>
              <a:rPr lang="ru-RU" dirty="0" smtClean="0"/>
              <a:t> потребу </a:t>
            </a:r>
            <a:r>
              <a:rPr lang="ru-RU" dirty="0" err="1" smtClean="0"/>
              <a:t>ринкустановить</a:t>
            </a:r>
            <a:r>
              <a:rPr lang="ru-RU" dirty="0" smtClean="0"/>
              <a:t> 30600 тис. пар </a:t>
            </a:r>
            <a:r>
              <a:rPr lang="ru-RU" dirty="0" err="1" smtClean="0"/>
              <a:t>взуття</a:t>
            </a:r>
            <a:r>
              <a:rPr lang="ru-RU" dirty="0" smtClean="0"/>
              <a:t>, а </a:t>
            </a:r>
            <a:r>
              <a:rPr lang="ru-RU" dirty="0" err="1" smtClean="0"/>
              <a:t>насиченість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20643 тис. пар.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27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Конкуренція</a:t>
            </a:r>
            <a:r>
              <a:rPr lang="ru-RU" dirty="0" smtClean="0"/>
              <a:t> на ринку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звертаються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монополістичної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, коли </a:t>
            </a:r>
            <a:r>
              <a:rPr lang="ru-RU" dirty="0" err="1" smtClean="0"/>
              <a:t>багато</a:t>
            </a:r>
            <a:r>
              <a:rPr lang="ru-RU" dirty="0" smtClean="0"/>
              <a:t> і </a:t>
            </a:r>
            <a:r>
              <a:rPr lang="ru-RU" dirty="0" err="1" smtClean="0"/>
              <a:t>продавців</a:t>
            </a:r>
            <a:r>
              <a:rPr lang="ru-RU" dirty="0" smtClean="0"/>
              <a:t>, і </a:t>
            </a:r>
            <a:r>
              <a:rPr lang="ru-RU" dirty="0" err="1" smtClean="0"/>
              <a:t>покупців</a:t>
            </a:r>
            <a:r>
              <a:rPr lang="ru-RU" dirty="0" smtClean="0"/>
              <a:t>, а товар </a:t>
            </a:r>
            <a:r>
              <a:rPr lang="ru-RU" dirty="0" err="1" smtClean="0"/>
              <a:t>диференційований</a:t>
            </a:r>
            <a:r>
              <a:rPr lang="ru-RU" dirty="0" smtClean="0"/>
              <a:t> за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та </a:t>
            </a:r>
            <a:r>
              <a:rPr lang="ru-RU" dirty="0" err="1" smtClean="0"/>
              <a:t>якістю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широкий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цін.Тому</a:t>
            </a:r>
            <a:r>
              <a:rPr lang="ru-RU" dirty="0" smtClean="0"/>
              <a:t> при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передбачити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запити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як </a:t>
            </a:r>
            <a:r>
              <a:rPr lang="ru-RU" dirty="0" err="1" smtClean="0"/>
              <a:t>гарантії</a:t>
            </a:r>
            <a:r>
              <a:rPr lang="ru-RU" dirty="0" smtClean="0"/>
              <a:t>, </a:t>
            </a:r>
            <a:r>
              <a:rPr lang="ru-RU" dirty="0" err="1" smtClean="0"/>
              <a:t>пільги</a:t>
            </a:r>
            <a:r>
              <a:rPr lang="ru-RU" dirty="0" smtClean="0"/>
              <a:t>, </a:t>
            </a:r>
            <a:r>
              <a:rPr lang="ru-RU" dirty="0" err="1" smtClean="0"/>
              <a:t>асортимент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виробленої</a:t>
            </a:r>
            <a:r>
              <a:rPr lang="ru-RU" dirty="0" smtClean="0"/>
              <a:t> </a:t>
            </a:r>
            <a:r>
              <a:rPr lang="ru-RU" dirty="0" err="1" smtClean="0"/>
              <a:t>взуттям</a:t>
            </a:r>
            <a:r>
              <a:rPr lang="ru-RU" dirty="0" smtClean="0"/>
              <a:t> у </a:t>
            </a:r>
            <a:r>
              <a:rPr lang="ru-RU" dirty="0" err="1" smtClean="0"/>
              <a:t>вибраному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дозволить </a:t>
            </a:r>
            <a:r>
              <a:rPr lang="ru-RU" dirty="0" err="1" smtClean="0"/>
              <a:t>підтримувати</a:t>
            </a:r>
            <a:r>
              <a:rPr lang="ru-RU" dirty="0" smtClean="0"/>
              <a:t> на </a:t>
            </a:r>
            <a:r>
              <a:rPr lang="ru-RU" dirty="0" err="1" smtClean="0"/>
              <a:t>достатньому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і не </a:t>
            </a:r>
            <a:r>
              <a:rPr lang="ru-RU" dirty="0" err="1" smtClean="0"/>
              <a:t>підвищувати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ціну.Значить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буде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попитом у </a:t>
            </a:r>
            <a:r>
              <a:rPr lang="ru-RU" dirty="0" err="1" smtClean="0"/>
              <a:t>покупця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6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маркетингу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виборі</a:t>
            </a:r>
            <a:r>
              <a:rPr lang="ru-RU" dirty="0" smtClean="0"/>
              <a:t> методу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: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на ринку,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планований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і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часткою</a:t>
            </a:r>
            <a:r>
              <a:rPr lang="ru-RU" dirty="0" smtClean="0"/>
              <a:t> ринку;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на ринку для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до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помірні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, а по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і </a:t>
            </a:r>
            <a:r>
              <a:rPr lang="ru-RU" dirty="0" err="1" smtClean="0"/>
              <a:t>завоювання</a:t>
            </a:r>
            <a:r>
              <a:rPr lang="ru-RU" dirty="0" smtClean="0"/>
              <a:t> </a:t>
            </a:r>
            <a:r>
              <a:rPr lang="ru-RU" dirty="0" err="1" smtClean="0"/>
              <a:t>підвищувати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роздробу</a:t>
            </a:r>
            <a:r>
              <a:rPr lang="ru-RU" dirty="0" smtClean="0"/>
              <a:t> буде одна </a:t>
            </a:r>
            <a:r>
              <a:rPr lang="ru-RU" dirty="0" err="1" smtClean="0"/>
              <a:t>ціна</a:t>
            </a:r>
            <a:r>
              <a:rPr lang="ru-RU" dirty="0" smtClean="0"/>
              <a:t>, а для опту </a:t>
            </a:r>
            <a:r>
              <a:rPr lang="ru-RU" dirty="0" err="1" smtClean="0"/>
              <a:t>інша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Передбачені</a:t>
            </a:r>
            <a:r>
              <a:rPr lang="ru-RU" dirty="0" smtClean="0"/>
              <a:t> </a:t>
            </a:r>
            <a:r>
              <a:rPr lang="ru-RU" dirty="0" err="1" smtClean="0"/>
              <a:t>знижки</a:t>
            </a:r>
            <a:r>
              <a:rPr lang="ru-RU" dirty="0" smtClean="0"/>
              <a:t> при </a:t>
            </a:r>
            <a:r>
              <a:rPr lang="ru-RU" dirty="0" err="1" smtClean="0"/>
              <a:t>оплаті</a:t>
            </a:r>
            <a:r>
              <a:rPr lang="ru-RU" dirty="0" smtClean="0"/>
              <a:t> </a:t>
            </a:r>
            <a:r>
              <a:rPr lang="ru-RU" dirty="0" err="1" smtClean="0"/>
              <a:t>готівкою</a:t>
            </a:r>
            <a:r>
              <a:rPr lang="ru-RU" dirty="0" smtClean="0"/>
              <a:t>. Для </a:t>
            </a:r>
            <a:r>
              <a:rPr lang="ru-RU" dirty="0" err="1" smtClean="0"/>
              <a:t>інформування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про товар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реклама, яка буде дана в </a:t>
            </a:r>
            <a:r>
              <a:rPr lang="ru-RU" dirty="0" err="1" smtClean="0"/>
              <a:t>двох</a:t>
            </a:r>
            <a:r>
              <a:rPr lang="ru-RU" dirty="0" smtClean="0"/>
              <a:t> газетах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встановлено</a:t>
            </a:r>
            <a:r>
              <a:rPr lang="ru-RU" dirty="0" smtClean="0"/>
              <a:t> 6-місячний </a:t>
            </a:r>
            <a:r>
              <a:rPr lang="ru-RU" dirty="0" err="1" smtClean="0"/>
              <a:t>гарантійний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66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Організаційний</a:t>
            </a:r>
            <a:r>
              <a:rPr lang="ru-RU" dirty="0" smtClean="0"/>
              <a:t>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- президент - </a:t>
            </a:r>
            <a:r>
              <a:rPr lang="ru-RU" dirty="0" err="1" smtClean="0"/>
              <a:t>генеральний</a:t>
            </a:r>
            <a:r>
              <a:rPr lang="ru-RU" dirty="0" smtClean="0"/>
              <a:t> директор. До ради </a:t>
            </a:r>
            <a:r>
              <a:rPr lang="ru-RU" dirty="0" err="1" smtClean="0"/>
              <a:t>директорів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: </a:t>
            </a:r>
            <a:r>
              <a:rPr lang="ru-RU" dirty="0" err="1" smtClean="0"/>
              <a:t>віце</a:t>
            </a:r>
            <a:r>
              <a:rPr lang="ru-RU" dirty="0" smtClean="0"/>
              <a:t>-президент з </a:t>
            </a:r>
            <a:r>
              <a:rPr lang="ru-RU" dirty="0" err="1" smtClean="0"/>
              <a:t>фінансів</a:t>
            </a:r>
            <a:r>
              <a:rPr lang="ru-RU" dirty="0" smtClean="0"/>
              <a:t>, </a:t>
            </a:r>
            <a:r>
              <a:rPr lang="ru-RU" dirty="0" err="1" smtClean="0"/>
              <a:t>віце</a:t>
            </a:r>
            <a:r>
              <a:rPr lang="ru-RU" dirty="0" smtClean="0"/>
              <a:t>-президент з </a:t>
            </a:r>
            <a:r>
              <a:rPr lang="ru-RU" dirty="0" err="1" smtClean="0"/>
              <a:t>комерції</a:t>
            </a:r>
            <a:r>
              <a:rPr lang="ru-RU" dirty="0" smtClean="0"/>
              <a:t>, </a:t>
            </a:r>
            <a:r>
              <a:rPr lang="ru-RU" dirty="0" err="1" smtClean="0"/>
              <a:t>технічний</a:t>
            </a:r>
            <a:r>
              <a:rPr lang="ru-RU" dirty="0" smtClean="0"/>
              <a:t> директор-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інженер</a:t>
            </a:r>
            <a:r>
              <a:rPr lang="ru-RU" dirty="0" smtClean="0"/>
              <a:t>, директор з </a:t>
            </a:r>
            <a:r>
              <a:rPr lang="ru-RU" dirty="0" err="1" smtClean="0"/>
              <a:t>побуту</a:t>
            </a:r>
            <a:r>
              <a:rPr lang="ru-RU" dirty="0" smtClean="0"/>
              <a:t> і режиму, директор з </a:t>
            </a:r>
            <a:r>
              <a:rPr lang="ru-RU" dirty="0" err="1" smtClean="0"/>
              <a:t>постачання</a:t>
            </a:r>
            <a:r>
              <a:rPr lang="ru-RU" dirty="0" smtClean="0"/>
              <a:t>, директор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зовнішньоекономічних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директор </a:t>
            </a:r>
            <a:r>
              <a:rPr lang="ru-RU" dirty="0" err="1" smtClean="0"/>
              <a:t>збудівництва</a:t>
            </a:r>
            <a:r>
              <a:rPr lang="ru-RU" dirty="0" smtClean="0"/>
              <a:t>, директор по </a:t>
            </a:r>
            <a:r>
              <a:rPr lang="ru-RU" dirty="0" err="1" smtClean="0"/>
              <a:t>обліку-головний</a:t>
            </a:r>
            <a:r>
              <a:rPr lang="ru-RU" dirty="0" smtClean="0"/>
              <a:t> бухгалтер.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41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Юридичний</a:t>
            </a:r>
            <a:r>
              <a:rPr lang="ru-RU" dirty="0" smtClean="0"/>
              <a:t>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Взуттєва</a:t>
            </a:r>
            <a:r>
              <a:rPr lang="ru-RU" dirty="0" smtClean="0"/>
              <a:t> фабрика буде </a:t>
            </a:r>
            <a:r>
              <a:rPr lang="ru-RU" dirty="0" err="1" smtClean="0"/>
              <a:t>акціонерним</a:t>
            </a:r>
            <a:r>
              <a:rPr lang="ru-RU" dirty="0" smtClean="0"/>
              <a:t> </a:t>
            </a:r>
            <a:r>
              <a:rPr lang="ru-RU" dirty="0" err="1" smtClean="0"/>
              <a:t>товариством</a:t>
            </a:r>
            <a:r>
              <a:rPr lang="ru-RU" dirty="0" smtClean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типу;</a:t>
            </a:r>
          </a:p>
          <a:p>
            <a:r>
              <a:rPr lang="uk-UA" dirty="0" smtClean="0"/>
              <a:t>Буде вибрано спонсорів;</a:t>
            </a:r>
            <a:endParaRPr lang="ru-RU" dirty="0" smtClean="0"/>
          </a:p>
          <a:p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до </a:t>
            </a:r>
            <a:r>
              <a:rPr lang="ru-RU" dirty="0" err="1" smtClean="0"/>
              <a:t>засновників</a:t>
            </a:r>
            <a:r>
              <a:rPr lang="ru-RU" dirty="0" smtClean="0"/>
              <a:t> як </a:t>
            </a:r>
            <a:r>
              <a:rPr lang="ru-RU" dirty="0" err="1" smtClean="0"/>
              <a:t>юридичних</a:t>
            </a:r>
            <a:r>
              <a:rPr lang="ru-RU" dirty="0" smtClean="0"/>
              <a:t>, так і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буде </a:t>
            </a:r>
            <a:r>
              <a:rPr lang="ru-RU" dirty="0" err="1" smtClean="0"/>
              <a:t>здійснена</a:t>
            </a:r>
            <a:r>
              <a:rPr lang="ru-RU" dirty="0" smtClean="0"/>
              <a:t> перша </a:t>
            </a:r>
            <a:r>
              <a:rPr lang="ru-RU" dirty="0" err="1" smtClean="0"/>
              <a:t>емісія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 на </a:t>
            </a:r>
            <a:r>
              <a:rPr lang="ru-RU" dirty="0" err="1" smtClean="0"/>
              <a:t>відсутню</a:t>
            </a:r>
            <a:r>
              <a:rPr lang="ru-RU" dirty="0" smtClean="0"/>
              <a:t> суму </a:t>
            </a:r>
            <a:r>
              <a:rPr lang="ru-RU" dirty="0" err="1" smtClean="0"/>
              <a:t>інвестицій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8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587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План реалізації проекту взуттєвої фабрики</vt:lpstr>
      <vt:lpstr>Резюме</vt:lpstr>
      <vt:lpstr>Резюме</vt:lpstr>
      <vt:lpstr>Опис продукції </vt:lpstr>
      <vt:lpstr>Оцінка ринків збуту </vt:lpstr>
      <vt:lpstr>Конкуренція на ринку </vt:lpstr>
      <vt:lpstr>План маркетингу </vt:lpstr>
      <vt:lpstr>Організаційний план</vt:lpstr>
      <vt:lpstr>Юридичний план</vt:lpstr>
      <vt:lpstr>Оцінка ризику</vt:lpstr>
      <vt:lpstr>Оцінка ризику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реалізації проекту взуттєвої фабрики</dc:title>
  <dc:creator>Qwerty</dc:creator>
  <cp:lastModifiedBy>Qwerty</cp:lastModifiedBy>
  <cp:revision>5</cp:revision>
  <dcterms:created xsi:type="dcterms:W3CDTF">2013-10-21T18:00:01Z</dcterms:created>
  <dcterms:modified xsi:type="dcterms:W3CDTF">2013-10-21T18:48:28Z</dcterms:modified>
</cp:coreProperties>
</file>