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25637-7836-43D5-BAA6-92B32169EF84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A0FA8A-1218-415B-B0AE-C61CD3E637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25637-7836-43D5-BAA6-92B32169EF84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A8A-1218-415B-B0AE-C61CD3E637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25637-7836-43D5-BAA6-92B32169EF84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A8A-1218-415B-B0AE-C61CD3E637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1025637-7836-43D5-BAA6-92B32169EF84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4A0FA8A-1218-415B-B0AE-C61CD3E637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25637-7836-43D5-BAA6-92B32169EF84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A8A-1218-415B-B0AE-C61CD3E637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25637-7836-43D5-BAA6-92B32169EF84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A8A-1218-415B-B0AE-C61CD3E637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A8A-1218-415B-B0AE-C61CD3E637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25637-7836-43D5-BAA6-92B32169EF84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25637-7836-43D5-BAA6-92B32169EF84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A8A-1218-415B-B0AE-C61CD3E637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25637-7836-43D5-BAA6-92B32169EF84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0FA8A-1218-415B-B0AE-C61CD3E637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1025637-7836-43D5-BAA6-92B32169EF84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4A0FA8A-1218-415B-B0AE-C61CD3E637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25637-7836-43D5-BAA6-92B32169EF84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A0FA8A-1218-415B-B0AE-C61CD3E637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1025637-7836-43D5-BAA6-92B32169EF84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4A0FA8A-1218-415B-B0AE-C61CD3E637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" TargetMode="External"/><Relationship Id="rId2" Type="http://schemas.openxmlformats.org/officeDocument/2006/relationships/hyperlink" Target="http://uadocs.exdat.com/docs/index-7334.html?page=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Проф</a:t>
            </a:r>
            <a:r>
              <a:rPr lang="uk-UA" dirty="0" err="1" smtClean="0"/>
              <a:t>сійно-виробнича</a:t>
            </a:r>
            <a:r>
              <a:rPr lang="uk-UA" dirty="0" smtClean="0"/>
              <a:t> лексика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Побутова</a:t>
            </a:r>
            <a:r>
              <a:rPr lang="ru-RU" dirty="0" smtClean="0"/>
              <a:t> лексика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436510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Робота</a:t>
            </a:r>
            <a:br>
              <a:rPr lang="uk-UA" dirty="0" smtClean="0"/>
            </a:br>
            <a:r>
              <a:rPr lang="uk-UA" dirty="0" smtClean="0"/>
              <a:t>учениць 10 – А класу</a:t>
            </a:r>
            <a:br>
              <a:rPr lang="uk-UA" dirty="0" smtClean="0"/>
            </a:br>
            <a:r>
              <a:rPr lang="uk-UA" dirty="0" err="1" smtClean="0"/>
              <a:t>Білозерської</a:t>
            </a:r>
            <a:r>
              <a:rPr lang="uk-UA" dirty="0" smtClean="0"/>
              <a:t> загальноосвітньої школи </a:t>
            </a:r>
            <a:br>
              <a:rPr lang="uk-UA" dirty="0" smtClean="0"/>
            </a:br>
            <a:r>
              <a:rPr lang="uk-UA" dirty="0" smtClean="0"/>
              <a:t>І-ІІІ ступенів №2 імені Богдана Хмельницького</a:t>
            </a:r>
            <a:br>
              <a:rPr lang="uk-UA" dirty="0" smtClean="0"/>
            </a:br>
            <a:r>
              <a:rPr lang="uk-UA" dirty="0" smtClean="0"/>
              <a:t>Бєлих Марини та Мажари Інни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http://uadocs.exdat.com/docs/index-7334.html?page=6</a:t>
            </a:r>
            <a:endParaRPr lang="uk-UA" dirty="0" smtClean="0"/>
          </a:p>
          <a:p>
            <a:r>
              <a:rPr lang="en-US" dirty="0" smtClean="0">
                <a:hlinkClick r:id="rId3"/>
              </a:rPr>
              <a:t>http://www.google.ru 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Список використаної літератури:</a:t>
            </a:r>
            <a:endParaRPr lang="ru-RU" dirty="0"/>
          </a:p>
        </p:txBody>
      </p:sp>
      <p:pic>
        <p:nvPicPr>
          <p:cNvPr id="4" name="Picture 4" descr="C:\Users\Даша\Desktop\картинки проект\images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9" y="2672918"/>
            <a:ext cx="2472274" cy="370841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/>
          </a:bodyPr>
          <a:lstStyle/>
          <a:p>
            <a:r>
              <a:rPr lang="ru-RU" dirty="0" err="1" smtClean="0"/>
              <a:t>Медична</a:t>
            </a:r>
            <a:r>
              <a:rPr lang="ru-RU" dirty="0" smtClean="0"/>
              <a:t> лексика –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найдавніших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ru-RU" dirty="0" smtClean="0"/>
              <a:t>.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а </a:t>
            </a:r>
            <a:r>
              <a:rPr lang="ru-RU" dirty="0" err="1" smtClean="0"/>
              <a:t>пізніше</a:t>
            </a:r>
            <a:r>
              <a:rPr lang="ru-RU" dirty="0" smtClean="0"/>
              <a:t> – описи </a:t>
            </a:r>
            <a:r>
              <a:rPr lang="ru-RU" dirty="0" err="1" smtClean="0"/>
              <a:t>відхилення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, </a:t>
            </a:r>
            <a:r>
              <a:rPr lang="ru-RU" dirty="0" err="1" smtClean="0"/>
              <a:t>описи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хвороб. </a:t>
            </a:r>
            <a:r>
              <a:rPr lang="ru-RU" dirty="0" err="1" smtClean="0"/>
              <a:t>Загальновідомо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вся </a:t>
            </a:r>
            <a:r>
              <a:rPr lang="ru-RU" dirty="0" err="1" smtClean="0"/>
              <a:t>медична</a:t>
            </a:r>
            <a:r>
              <a:rPr lang="ru-RU" dirty="0" smtClean="0"/>
              <a:t> лексика </a:t>
            </a:r>
            <a:r>
              <a:rPr lang="ru-RU" dirty="0" err="1" smtClean="0"/>
              <a:t>поділяється</a:t>
            </a:r>
            <a:r>
              <a:rPr lang="ru-RU" dirty="0" smtClean="0"/>
              <a:t> на так </a:t>
            </a:r>
            <a:r>
              <a:rPr lang="ru-RU" dirty="0" err="1" smtClean="0"/>
              <a:t>звану</a:t>
            </a:r>
            <a:r>
              <a:rPr lang="ru-RU" dirty="0" smtClean="0"/>
              <a:t> </a:t>
            </a:r>
            <a:r>
              <a:rPr lang="ru-RU" dirty="0" err="1" smtClean="0"/>
              <a:t>народну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професійну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83152" cy="5166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Медична термінологія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Перша, </a:t>
            </a:r>
            <a:r>
              <a:rPr lang="ru-RU" dirty="0" err="1" smtClean="0"/>
              <a:t>давніша</a:t>
            </a:r>
            <a:r>
              <a:rPr lang="ru-RU" dirty="0" smtClean="0"/>
              <a:t>, представлена </a:t>
            </a:r>
            <a:r>
              <a:rPr lang="ru-RU" dirty="0" err="1" smtClean="0"/>
              <a:t>національним</a:t>
            </a:r>
            <a:r>
              <a:rPr lang="ru-RU" dirty="0" smtClean="0"/>
              <a:t> </a:t>
            </a:r>
            <a:r>
              <a:rPr lang="ru-RU" dirty="0" err="1" smtClean="0"/>
              <a:t>коренями</a:t>
            </a:r>
            <a:r>
              <a:rPr lang="ru-RU" dirty="0" smtClean="0"/>
              <a:t>. Вона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та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. З </a:t>
            </a:r>
            <a:r>
              <a:rPr lang="ru-RU" dirty="0" err="1" smtClean="0"/>
              <a:t>індоєвропейської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дісталися</a:t>
            </a:r>
            <a:r>
              <a:rPr lang="ru-RU" dirty="0" smtClean="0"/>
              <a:t> у </a:t>
            </a:r>
            <a:r>
              <a:rPr lang="ru-RU" dirty="0" err="1" smtClean="0"/>
              <a:t>спадщину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життєвих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станів</a:t>
            </a:r>
            <a:r>
              <a:rPr lang="ru-RU" dirty="0" smtClean="0"/>
              <a:t>: </a:t>
            </a:r>
            <a:r>
              <a:rPr lang="ru-RU" dirty="0" err="1" smtClean="0"/>
              <a:t>жити</a:t>
            </a:r>
            <a:r>
              <a:rPr lang="ru-RU" dirty="0" smtClean="0"/>
              <a:t>, </a:t>
            </a:r>
            <a:r>
              <a:rPr lang="ru-RU" dirty="0" err="1" smtClean="0"/>
              <a:t>вмирати</a:t>
            </a:r>
            <a:r>
              <a:rPr lang="ru-RU" dirty="0" smtClean="0"/>
              <a:t>, </a:t>
            </a:r>
            <a:r>
              <a:rPr lang="ru-RU" dirty="0" err="1" smtClean="0"/>
              <a:t>спати</a:t>
            </a:r>
            <a:r>
              <a:rPr lang="ru-RU" dirty="0" smtClean="0"/>
              <a:t>, </a:t>
            </a:r>
            <a:r>
              <a:rPr lang="ru-RU" dirty="0" err="1" smtClean="0"/>
              <a:t>слухати</a:t>
            </a:r>
            <a:r>
              <a:rPr lang="ru-RU" dirty="0" smtClean="0"/>
              <a:t>, </a:t>
            </a:r>
            <a:r>
              <a:rPr lang="ru-RU" dirty="0" err="1" smtClean="0"/>
              <a:t>бачити</a:t>
            </a:r>
            <a:r>
              <a:rPr lang="ru-RU" dirty="0" smtClean="0"/>
              <a:t>, </a:t>
            </a:r>
            <a:r>
              <a:rPr lang="ru-RU" dirty="0" err="1" smtClean="0"/>
              <a:t>блідий</a:t>
            </a:r>
            <a:r>
              <a:rPr lang="ru-RU" dirty="0" smtClean="0"/>
              <a:t>, </a:t>
            </a:r>
            <a:r>
              <a:rPr lang="ru-RU" dirty="0" err="1" smtClean="0"/>
              <a:t>малий</a:t>
            </a:r>
            <a:r>
              <a:rPr lang="ru-RU" dirty="0" smtClean="0"/>
              <a:t>, </a:t>
            </a:r>
            <a:r>
              <a:rPr lang="ru-RU" dirty="0" err="1" smtClean="0"/>
              <a:t>глухий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/>
          <a:lstStyle/>
          <a:p>
            <a:r>
              <a:rPr lang="ru-RU" b="1" dirty="0" err="1" smtClean="0"/>
              <a:t>Медична</a:t>
            </a:r>
            <a:r>
              <a:rPr lang="ru-RU" b="1" dirty="0" smtClean="0"/>
              <a:t> </a:t>
            </a:r>
            <a:r>
              <a:rPr lang="ru-RU" b="1" dirty="0" err="1" smtClean="0"/>
              <a:t>термінологія</a:t>
            </a:r>
            <a:r>
              <a:rPr lang="ru-RU" b="1" dirty="0" smtClean="0"/>
              <a:t> - </a:t>
            </a:r>
            <a:r>
              <a:rPr lang="ru-RU" dirty="0" err="1" smtClean="0"/>
              <a:t>це</a:t>
            </a:r>
            <a:r>
              <a:rPr lang="ru-RU" dirty="0" smtClean="0"/>
              <a:t> система, яка </a:t>
            </a:r>
            <a:r>
              <a:rPr lang="ru-RU" dirty="0" err="1" smtClean="0"/>
              <a:t>об’єднує</a:t>
            </a:r>
            <a:r>
              <a:rPr lang="ru-RU" dirty="0" smtClean="0"/>
              <a:t> </a:t>
            </a:r>
            <a:r>
              <a:rPr lang="ru-RU" dirty="0" err="1" smtClean="0"/>
              <a:t>термінологію</a:t>
            </a:r>
            <a:r>
              <a:rPr lang="ru-RU" dirty="0" smtClean="0"/>
              <a:t> </a:t>
            </a:r>
            <a:r>
              <a:rPr lang="ru-RU" dirty="0" err="1" smtClean="0"/>
              <a:t>медико-біологічних</a:t>
            </a:r>
            <a:r>
              <a:rPr lang="ru-RU" dirty="0" smtClean="0"/>
              <a:t> та </a:t>
            </a:r>
            <a:r>
              <a:rPr lang="ru-RU" dirty="0" err="1" smtClean="0"/>
              <a:t>фармацевтичних</a:t>
            </a:r>
            <a:r>
              <a:rPr lang="ru-RU" dirty="0" smtClean="0"/>
              <a:t> </a:t>
            </a:r>
            <a:r>
              <a:rPr lang="ru-RU" dirty="0" err="1" smtClean="0"/>
              <a:t>дисциплін</a:t>
            </a:r>
            <a:r>
              <a:rPr lang="ru-RU" dirty="0" smtClean="0"/>
              <a:t>, де </a:t>
            </a:r>
            <a:r>
              <a:rPr lang="ru-RU" dirty="0" err="1" smtClean="0"/>
              <a:t>переважна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термінів</a:t>
            </a:r>
            <a:r>
              <a:rPr lang="ru-RU" dirty="0" smtClean="0"/>
              <a:t> </a:t>
            </a:r>
            <a:r>
              <a:rPr lang="ru-RU" dirty="0" err="1" smtClean="0"/>
              <a:t>іншомовного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. Але коли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розмовляє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на </a:t>
            </a:r>
            <a:r>
              <a:rPr lang="ru-RU" dirty="0" err="1" smtClean="0"/>
              <a:t>професійну</a:t>
            </a:r>
            <a:r>
              <a:rPr lang="ru-RU" dirty="0" smtClean="0"/>
              <a:t> тему,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застосовує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50 % до 80 % </a:t>
            </a:r>
            <a:r>
              <a:rPr lang="ru-RU" dirty="0" err="1" smtClean="0"/>
              <a:t>слів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 та </a:t>
            </a:r>
            <a:r>
              <a:rPr lang="ru-RU" dirty="0" err="1" smtClean="0"/>
              <a:t>грецького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7" name="Picture 3" descr="C:\Users\Даша\Desktop\картинки проект\загруженное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861048"/>
            <a:ext cx="1857375" cy="2457450"/>
          </a:xfrm>
          <a:prstGeom prst="rect">
            <a:avLst/>
          </a:prstGeom>
          <a:noFill/>
        </p:spPr>
      </p:pic>
      <p:pic>
        <p:nvPicPr>
          <p:cNvPr id="1028" name="Picture 4" descr="C:\Users\Даша\Desktop\картинки проект\загруженное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149080"/>
            <a:ext cx="2019300" cy="2257425"/>
          </a:xfrm>
          <a:prstGeom prst="rect">
            <a:avLst/>
          </a:prstGeom>
          <a:noFill/>
        </p:spPr>
      </p:pic>
      <p:pic>
        <p:nvPicPr>
          <p:cNvPr id="1029" name="Picture 5" descr="C:\Users\Даша\Desktop\картинки проект\загруженное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149080"/>
            <a:ext cx="2543175" cy="18002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>
            <a:normAutofit/>
          </a:bodyPr>
          <a:lstStyle/>
          <a:p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медичної</a:t>
            </a:r>
            <a:r>
              <a:rPr lang="ru-RU" dirty="0" smtClean="0"/>
              <a:t> </a:t>
            </a:r>
            <a:r>
              <a:rPr lang="ru-RU" dirty="0" err="1" smtClean="0"/>
              <a:t>термінології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на </a:t>
            </a:r>
            <a:r>
              <a:rPr lang="ru-RU" dirty="0" err="1" smtClean="0"/>
              <a:t>групи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І </a:t>
            </a:r>
            <a:r>
              <a:rPr lang="ru-RU" dirty="0" err="1" smtClean="0"/>
              <a:t>група</a:t>
            </a:r>
            <a:r>
              <a:rPr lang="ru-RU" dirty="0" smtClean="0"/>
              <a:t> – </a:t>
            </a:r>
            <a:r>
              <a:rPr lang="ru-RU" dirty="0" err="1" smtClean="0"/>
              <a:t>анатомічні</a:t>
            </a:r>
            <a:r>
              <a:rPr lang="ru-RU" dirty="0" smtClean="0"/>
              <a:t> </a:t>
            </a:r>
            <a:r>
              <a:rPr lang="ru-RU" dirty="0" err="1" smtClean="0"/>
              <a:t>терміни</a:t>
            </a:r>
            <a:r>
              <a:rPr lang="ru-RU" dirty="0" smtClean="0"/>
              <a:t> –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складових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: </a:t>
            </a:r>
            <a:r>
              <a:rPr lang="ru-RU" i="1" dirty="0" err="1" smtClean="0"/>
              <a:t>кістка</a:t>
            </a:r>
            <a:r>
              <a:rPr lang="ru-RU" i="1" dirty="0" smtClean="0"/>
              <a:t>, </a:t>
            </a:r>
            <a:r>
              <a:rPr lang="ru-RU" i="1" dirty="0" err="1" smtClean="0"/>
              <a:t>м'яз</a:t>
            </a:r>
            <a:r>
              <a:rPr lang="ru-RU" i="1" dirty="0" smtClean="0"/>
              <a:t>, </a:t>
            </a:r>
            <a:r>
              <a:rPr lang="ru-RU" i="1" dirty="0" err="1" smtClean="0"/>
              <a:t>нижня</a:t>
            </a:r>
            <a:r>
              <a:rPr lang="ru-RU" i="1" dirty="0" smtClean="0"/>
              <a:t> </a:t>
            </a:r>
            <a:r>
              <a:rPr lang="ru-RU" i="1" dirty="0" err="1" smtClean="0"/>
              <a:t>кінцівка</a:t>
            </a:r>
            <a:r>
              <a:rPr lang="ru-RU" i="1" dirty="0" smtClean="0"/>
              <a:t>, скелет, стопа.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Даша\Desktop\картинки проект\загруженное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140968"/>
            <a:ext cx="2695575" cy="1695450"/>
          </a:xfrm>
          <a:prstGeom prst="rect">
            <a:avLst/>
          </a:prstGeom>
          <a:noFill/>
        </p:spPr>
      </p:pic>
      <p:pic>
        <p:nvPicPr>
          <p:cNvPr id="2052" name="Picture 4" descr="http://t0.gstatic.com/images?q=tbn:ANd9GcSzZZw0qjoGYQjje4MzemGHKIUWyjfqM2c8qtZG7LhzIWhGAHR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4797152"/>
            <a:ext cx="2393778" cy="1800200"/>
          </a:xfrm>
          <a:prstGeom prst="rect">
            <a:avLst/>
          </a:prstGeom>
          <a:noFill/>
        </p:spPr>
      </p:pic>
      <p:pic>
        <p:nvPicPr>
          <p:cNvPr id="2054" name="Picture 6" descr="http://t3.gstatic.com/images?q=tbn:ANd9GcSQ4AIK77y-x-xXjs8RMYd86d07sCPUZrLvJhplXuU_EMNNZiovYWgF3q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2852936"/>
            <a:ext cx="1586855" cy="3749165"/>
          </a:xfrm>
          <a:prstGeom prst="rect">
            <a:avLst/>
          </a:prstGeom>
          <a:noFill/>
        </p:spPr>
      </p:pic>
      <p:sp>
        <p:nvSpPr>
          <p:cNvPr id="2056" name="AutoShape 8" descr="data:image/jpeg;base64,/9j/4AAQSkZJRgABAQAAAQABAAD/2wCEAAkGBhQQEBQUEBAVExAQFBUUFBUUFRUUFRQVFBQVFxQWFRQXHCYfGRkjGhQVHy8gIycpLCwsFR4xNTAqNSYrLCkBCQoKDgwOGg8PGiklHCUsKiwpKSwpLCwsLCwsLCkpKSkpLCksLCwpKSkpKSwpKSkpLCkpKSwsLCwsLCkpKSwsKf/AABEIAMsA+AMBIgACEQEDEQH/xAAcAAEAAQUBAQAAAAAAAAAAAAAABQECBAYHAwj/xAA9EAABAwEGBAQDBQcEAwEAAAABAAIRAwQFEiExQQYiUWETMnGBQpGxFFKhwdEjM2JygpLwB0Oi8STC4Rb/xAAZAQEAAwEBAAAAAAAAAAAAAAAAAQIEAwX/xAAmEQACAgEEAgICAwEAAAAAAAAAAQIDEQQSITFBURMiFGEjMoEF/9oADAMBAAIRAxEAPwDpsrwtdsZSbL3AD8T2A3WPel6Ci3q8zhHpqT2WhXjf5eSSTJ+PaMtBsNuqyXXqHB6NVLmba/iRxdysGEagnnI9BopujVDmhzTIcJC5xdlfCTUz0LRO59dwpnhDiCarqDz5uan/AOzfzWerUvdiXk62UYX18G5Sqq0K5eiYwiIgCIiAIiIAiIgCIiAIiIAiIgCIiAIiIAiIgCIiAIiIAiIgNav8RUzjnZDZ0kEyFrLbAcWKpAYJgA5nPIQt6vu7fHouaPOBiYf4hp89FpFitYmC0B4yOWYI1Xl6lbZ5fRvok3HgutFIYdIjQDRo2AWuV6jmVGvYYexwc09C0yPotmtQLyQ3WJjrGsLTrfaCyphP9PcLJODb3I204bwdiuG922qg2o3U5OH3XDzBSQK5TwLxB4FowPMUq5g7Br/hPvouqAr1qLN8Dy9TS6548GBxFeDrPZa1VkYqVNzxizbkN1n03SAeoH4hYQPjPcCAaIlkEAio74jnqBEesrNa2MhkAu6ZmKkqqoqqSQiISpARUlYV7XqLOzG6m97ZAdgAOAEgYiCRlmNJKjIM5FQOSUyQVRUBVVJIREQBERAEREAREQBERAEREAREQFCtE4wuw0awrM8lU83QPH6rfFh3rd7a9J1N2jhl2I0PzWfUVfJDHk60z2SNAsVfE8emvfb3WHxHc3iZjJwzHde9lZ4dR7HZPacJ9Qfz1U34GJgnXp+YKw6b7R2s22PZJNHPadCMiIP0K6Xw1xCbRZ20sX/kt5HHcMH+78svUrVrzu+JcIBG50I6ELHue3OstYVYLXnJzT5XM+6DptvupipUzz4OlsldDD7OsUKIY0NaIa0AAdgvVeFktTarGvYZa4SP86r2lenFprg8nGOyqIisAqFVRQwWqJveyOtD20m1X0gyKjiwNJJnkBxA5SCfYKWqOAEkwBmfQarFuxstLyIdWOM9gcmD2aB8yo/QMoNSFcisCgVZRUKAqqSkrGZeNM1TSFRprNaHOZPMATEoDKRWyqkoCqKgKqgCIiAIiIAiIgCIiAKhVVQhGDUeMbrwvbXYOjXx/wAXfl8lbd1cPZE+y2q1WcVGOY4crxB91z+zB1Cu6k/ItMT16H3XnWfw2bvDNlb3w2vtElarGM9+uX1BUZaLKOkg6j9FsVOu0jm2+aj7XRBMt06LQ1uWSkZYeCJs1V9D9zVdT7atPq05KRs3Gtdph7GPHUS0rArsHoVH1wRnhn0/RZJycHwzdXCM1yjcafHI+Ki4ehBXqOOaO7ag9gtGp2kHKSD0KyaY3MFQtRP2S9LX6N1HGln3Lh6sd+S96PFlleYFdoPR0t+q5/XtAOShbXeRdIp5N6jIu79h2VlqZkx0EZ9HXrbbWVA2myo0+IYMOBOAZv36Ze6kgvn5tMTOYd1GvzUjY77tNIjwrVUA6OOIf8pXVan2iJf8x44kdxCqtFuPiW8HAeLZPEZ98YaZ9g45rbbNeTXxiBpuPwvgH2IyPsVpjYpHnW0SreGZaQi8LVbAyNXOd5WjVx7du5yVzgXV67WNxPdDRufp3PZRVisbqtobaiS1vhGm1snmY5wcwuY4cjgcUxrInQL0tdmcWjxDNSoQxoHlph3mw9SG4ji7ZKVZTgQMgMgqrlhlYQqsIQr4QAVVQBVU4AREQBFSUlRkFUVJSUyCqokomQVREUgoQtW4vuvNtdureV/p8J9jl7raV516IexzXCWuBB9CFxur3waL1z2SyahQtPLmMo1JC83VREtII7LyZQ8Oo6k/4SYPbYrzrXZMmmcLu2hWGFzSwza4LOUY1sOIa5j5j9Qog1TMHU/EN1l1K3NhdLajeuv/AEqOs+IzofwPcLlY9zN1SUFyedKh1gq+tUwiNF7No4fTqvSjZA8y4iG5zt79FzOmV5IG0Y5MaaEj6dliCwdFJV7K4EkHUk/M7FebGFxiJcch3TnwaVPCPKyXK+o7DTGJx/D1Oy3K4OEG0eethfUGYgS1vz1KkLFdwslA5S+MTj1MdegUO++KpdOOOwiPSFoUVDmXZjlZO7iPCMy1cQuk+GAG6SdSpG6bxNdrg9ubYk7Z/QqOq1GGgKppNLyYOwnqrLLeVSqDSaGNDmuEtERlsNz6q+5p8s5SrUocInW3s5jhTBxl0YXE5MnQVD9NypSy2PBLiS57tXHX0HRvZadcLw3FSf8AuzJOI6OyzJ6lbTd1t5XB7uaj5j1bEtd7j6LTXPPZgvp29Ho3nrn7tFsDu9+vyaB/eVmrEu2mRTlwh1Ql57F2YHsIHssqF3RkLl5iqC4tDhjADi3cAzBj2KqoK6Llq07baK9SsyoysxlMBrcLmmm+oYdzHMB8d+gTJBPqqKisSVREQFpRXKxwUMFVWFHVb6pttLbMJdVc3GQ2ORucFwmYyOykAgCKqICqIikBUKqiA1ji+78m1mjNsNfH3T5T7FYVipYmzJW4V6Ae0tcJDhBWHYbobSEZOG2Swz0+Z5Xk0xuShhmt3hw39qbyy2o0cju+wPZa1SqOY406zS2qzIj8wurBkaaLXeLuHfGZ4tMft6Y/uaNR66kKtmnxHK7NFGpy9kujWmPB399irLfZCAAwlpiXDrOnqFiWSvEkiWicQ6dwsgWxwPPBa7yuG3ZZNyZt2tMjvtEGHiO+x/RbTdNkp0KXjPHO4ZdQNgO5/NRpu8Wh7WNiTv0AzP0/FTl52umIpPaSBHl+GNF0qS7K2S3Yiv8ATDo30+pUADQWkxhict80p3Qys5xZiY0OjMZHqWq68IoMb4IjxASX6nsB0UbStb2EEOMjuVfOP7Fowym4cGVbrw8F/hBn7FmTpEy6JMrKu+10mDFTpEujKDI+RzCtBaajm1IAqgPbOnMB+eS8bTwy5udNxA1y0XRJ9rk45i+G8Fat6F0h1JmF+TgMifcqVAHjspt0rUw12YPJTcCZPcZf1LXqjK7MiA4d1iiuQ8udRjKBhy3z09vkiljsWQ3LCOoqsrnzrX4cQTi353YQfugTm5etl4hqBwhxMGDrmdd9Qu/5CMT0su0b4VD3V+zqvGja1SoR2e13MPcQf6Ss27beK1PENdx/mywyJpPggPZVe9kmOZryY9xI910ck+TPsaeCXBVVh070pFod4rACAc3Cc15vv+zjWuz+4K++PsbJeiQVFEVeLLK3Wu32krGfxxZRo95/lpuP5KrtgvJZU2PpGwSkrV6n+oFAaUq7vSnH1KDj6lEupVG7wcEwPQqvzw9lvx7FzglH3cytaBUdn9ne3BytltQNMlrxzRD4IUrCi7gtzK1IOYZLiXOG4c7OD7fRSi6pprKODTTwwqKqKQEREAREQBERAFbCuVCgND4ouTwajqjByVQctmv1I9CoGyOBb1Ydt2rqlrsjarCx4lrhn+q5VbbG+yV3MeMtQdnNOjh/my8vUVbXuXR7Gkt+SO19ol+G2ltoImW4HQfcQq3nY3tqOLmkySQYkFSPD2EUKj25un8A2clhWG3v8QYnEh5ggnLPcdCqpLak/J1i3ubXg97vgUXeOD4YIwzkZOuFeVG6WVDyVhh1giHADsvW22EloYyoaj6JdIcc4d06wsGwBwrNyPmgiNjkfwlW6eCV05Jnjepe5wcZwNEU8PwD03ndZV28R1KQgjGwfdzPuzX5L2pWumxxpVCCGmGvH0d3V9t4cxDFTzGzm7eoXRJp8HFuLWJkpZL9oVc+XFvGo9Rssq1U6eEua1pOq0S1WV7D+0aSNnt5Xj3GvuvSjeVakA4O8akNSID2/wAw3V1Ynw0UenaeYsuqDedcxMHMnXqsW1OwnMEDs6I7QFmYm1OamcTc41Dm4tWncH8F51bJLTjOEGMzkBlrn5j+KzNZNUeCLffDaRILnsaTvjA/u0V9ltTXkw9rpLo5tZduuh8OXNSbZgw4Kodm6YdrtB0UZeH+ltle7HRBovBkYScE/wAuy7/B9cozflQ3YaNNfSAc4YROoMjQ6j2M/MLJpnLynQb+qyOJeGLVQZjp0RWwzJZ03Jbr8pWmM4lrMMYQDuHB0j2Oa5/DJmqM4yXBsV4W8tcQC9oaY5XADL81iNvIcsura5w/X5H0VlO21a9R3htJbJIwupuEdSCZE9O69KniMjHSaQD8TD06tnqubi1wzQsYLqVvOMAOrxOri6O2a9q9oGhkuOoAJ5T1jcrDoHFUyptGZzY4GDtImQpBtt8B0up4w4cx1LdhKhiaRn8NcTsoVwebwzk4QSYP6FdDuviClaZ8J0luoOR+S5jUvKnUp8gwmRPdX3Fef2e1U35kGQ4DcEf9fJdq7XB48GG/TKxOSWGdclUWDdd7ttE4A4YYnEI1RegnnlHjOLTwyQREViAiIgCIiAIiIAVA8U8Pi10uURWpyaZ+rT2MKeVsKs4qSwy8JuElJGgcHGG1mGQWuALTscwQrmmzsqTiqcrvLAjXrK2O23X4dY16Y87cNVvWNHgdRv2UJet0Oc/FTaCHmT69fRYJQcVg9Su2M5N57Ma32Rwf4lOS1/MHNmQT16LLs1rqCk91QZAcpIgknILGtFvdSLGMdIpiHdCSc8uy9Kdr8KmQ9xrNqy5oMSBuCfVVWMvk74ltXBrdspQfEOTW5u79vdZvDnEzm4onADm05wO3ZSFoszLVT8OmPDLAXQcwepnrmou7Lmd4gpUxLiZn6ud2CmOfBS2UWvsbiWU7U0ERJ17rX7ZdTLNVcWyS7qThGmUblTde6/sYD2EupCPEG7Tu8duoUXfdo8SpllLWiZ0LvboutnWX2Z6W84T4MJljbUdytDHHPlMT1yGhWPauHm4sVSQ1m+ZcT0aTp6qRuxgD2lzoDtBl/UR1V1+2kuqkjINZlkdSe2q5Y+uWd973YRj0beWQabQCMsy4u7S4FbPcV/8Aiw1/m09/zGq0N1pMTm4AQ4b65x1K2HhJ1Os8OFVsiOXR3Kchnuprm9xS+mO1tm8hYVtuGhWBFWgx06ktE/NZoVy34TPJTa6NOt3+n7RP2Z+D+Fw5f7m5j8Vrtpu612afFYcMZOZztnuRmPcLqKFq4yojLk116yceHycfqVxUIxNYZiHCJDhsTEqhaNDIOh3Erpl5cLWevm+kA4/E3lPrIUFa+Aj/ALVXeeYQfw1WSemmujZDV1y/Rq9zXG21WhrS2M8yMiANTIW93VwTRoPL5LzBAD4hs65de6yLg4fbZQc8VR2roj2CmVppoSWZdmO/VSk2ovgxrLdzKRcWCMWo2y/7VFlItKWOjI3nsIiKSAiIgCIiAIiIAqFVRAWkLAtNkLZLRLd2jUd2/opFIVZRyWjJpmmWq4m1CXU6kAmSCNCdctR6FeNewBzm0ixzW0xlUygzmVuNosLH+ZgJ66H5jNeVO66YM4JP8Uu+pWf4DbHV47Ie77ua0RQbicdajvL89/QKXu26mUQYEvf5nbnt6dlmNb2V0LrCtRMtlrmWVKYcCCJBBBB6HJQbuFWF84jhyynoIA+Sn0hWlFPspGco9EdWuSk6n4ZZkMwR5geoPVQdq4YeXjOQRBIyJjSTsYW2qkKJVpl42yiadefBYFEuo/vW5kbO6gd+60e13ZmHU3llXtoY6jsu0kLSuMLi8Oa9NvKf3gGx2d6dVntq2/aJt02oy9sjXbr/ANQLRZQ0WghwJIh+pAjNrhmB6re7p4voWiBj8OodGvyn+V2hXOLbdra7MNTzDMOG2WvosK7qIY40c/DHlLjkT7+U69lzja0so0WaeE/B28FVlcvsF+2qykBpLmfcqGR7O1C226+NKVWBVBov/igtPo4fmtEL4yMFmknDlco2RUhWseCAQZB3CvlaDIykKqIgCIiAIiIAiIgCIiAIiIAiIgCIiAEKkKqIAiIgCIiAIiIAVZUYCCCJBEEdQr0UNA5vxLchs5dhBNN84IyPdvr9QtTbBIDzkdHjX/76HRdqvCwtrUyx4yPzB2I7rmN93OaL3Mc2WzLwNxtUZ30lefbVseV0e1pNTuW19kdRvB1IDHD6J8pnIjaD8J7aL2dVa6MNSJ1YRzD2/MGFHvf4fKXB1N3lPwu/Q/VZdjoNaIjKNzp7nQdlwZtkklklLqvd9ncPCqPwnMhxkf2n8lutw8VMtJwkYKnTZ3p+i542rLSZ5dBhI+cq+z2ose0s2IIO/YyrV2yizFdRGxdcnXpVVi2C1eLSY/7wBPrusperF5WTxmsPAREUkBERAEREAREQBERAEREAREQBERAEREAREQBERAEREBQhRV/XP9op8pw1WZsd36HsVLKhVZRTWGWhJxeUccr2I+I/lgU8nsPwvJzgdF51K0FpMeHm0g7Tp/ndbxe1w+M02in53OcSB8bAYYfUAA+60i0mQ5pJk5R+GfQd15k4OLPcpuVkcl1q4elviUHZHPDOg7jdYdO1OpnmBaMoIGQPcbZ9Fk2O8KlncA7NhymZjtO4WfedYVHDCIbE5dSqtnZZ6fRv/CVQOsjCDOv1U0uW8O3y+zVRJJpOIDhtBOoHULqAfK30WKUcHi6mr45/plyIFRaDIVREQkIiIAiIgCIiAIiIAiIgCIiAIiIAiIgCIiAIiIAsa8KpbTcR5ohv8zuUfiVkrDvKnTe0NqmGucIEkFzgZAyzOmihg8KdUkCnZ/KwBhqES1uERDfvOy9Bv0UBffBcy6hmTm4E5k7ulbgymAIGQGgGX4BVwrnKvcsM6QscHlHMP/zFY8pouPtl815Xlw3WsrQXCWHcZ4ezv1XVMKtqUwRBAIORBzC4fir2alrpLtcHGTSfULW05xk5AaldGuDiEOHh1jFRkNJ02GveFK2a6aNEl9OkxhjMgbeq1p9yutLHV6eT3uLmjTGJ19cgB2HdVjXKrotbfC7hrBuIMosS7KBYwSSZAgHVuWnzRa4vKyee1yZqIiuAiIgCIiAIiIAiIgCIiAIiIAiIgCIiAIiIAiIgCguILgfaKlF9Or4ZpYh8QIxOYcTSDrDS2DqHFTqIQEREJBVpKuKtCqwQdrul1S0VIr1Q2pRc1wxHwwahAGBugIa12f8AEpmjSDGhrRDWgADoBovSP8+SoVAAREUk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8" name="AutoShape 10" descr="data:image/jpeg;base64,/9j/4AAQSkZJRgABAQAAAQABAAD/2wCEAAkGBhQQEBQUEBAVExAQFBUUFBUUFRUUFRQVFBQVFxQWFRQXHCYfGRkjGhQVHy8gIycpLCwsFR4xNTAqNSYrLCkBCQoKDgwOGg8PGiklHCUsKiwpKSwpLCwsLCwsLCkpKSkpLCksLCwpKSkpKSwpKSkpLCkpKSwsLCwsLCkpKSwsKf/AABEIAMsA+AMBIgACEQEDEQH/xAAcAAEAAQUBAQAAAAAAAAAAAAAABQECBAYHAwj/xAA9EAABAwEGBAQDBQcEAwEAAAABAAIRAwQFEiExQQYiUWETMnGBQpGxFFKhwdEjM2JygpLwB0Oi8STC4Rb/xAAZAQEAAwEBAAAAAAAAAAAAAAAAAQIEAwX/xAAmEQACAgEEAgICAwEAAAAAAAAAAQIDEQQSITFBURMiFGEjMoEF/9oADAMBAAIRAxEAPwDpsrwtdsZSbL3AD8T2A3WPel6Ci3q8zhHpqT2WhXjf5eSSTJ+PaMtBsNuqyXXqHB6NVLmba/iRxdysGEagnnI9BopujVDmhzTIcJC5xdlfCTUz0LRO59dwpnhDiCarqDz5uan/AOzfzWerUvdiXk62UYX18G5Sqq0K5eiYwiIgCIiAIiIAiIgCIiAIiIAiIgCIiAIiIAiIgCIiAIiIAiIgNav8RUzjnZDZ0kEyFrLbAcWKpAYJgA5nPIQt6vu7fHouaPOBiYf4hp89FpFitYmC0B4yOWYI1Xl6lbZ5fRvok3HgutFIYdIjQDRo2AWuV6jmVGvYYexwc09C0yPotmtQLyQ3WJjrGsLTrfaCyphP9PcLJODb3I204bwdiuG922qg2o3U5OH3XDzBSQK5TwLxB4FowPMUq5g7Br/hPvouqAr1qLN8Dy9TS6548GBxFeDrPZa1VkYqVNzxizbkN1n03SAeoH4hYQPjPcCAaIlkEAio74jnqBEesrNa2MhkAu6ZmKkqqoqqSQiISpARUlYV7XqLOzG6m97ZAdgAOAEgYiCRlmNJKjIM5FQOSUyQVRUBVVJIREQBERAEREAREQBERAEREAREQFCtE4wuw0awrM8lU83QPH6rfFh3rd7a9J1N2jhl2I0PzWfUVfJDHk60z2SNAsVfE8emvfb3WHxHc3iZjJwzHde9lZ4dR7HZPacJ9Qfz1U34GJgnXp+YKw6b7R2s22PZJNHPadCMiIP0K6Xw1xCbRZ20sX/kt5HHcMH+78svUrVrzu+JcIBG50I6ELHue3OstYVYLXnJzT5XM+6DptvupipUzz4OlsldDD7OsUKIY0NaIa0AAdgvVeFktTarGvYZa4SP86r2lenFprg8nGOyqIisAqFVRQwWqJveyOtD20m1X0gyKjiwNJJnkBxA5SCfYKWqOAEkwBmfQarFuxstLyIdWOM9gcmD2aB8yo/QMoNSFcisCgVZRUKAqqSkrGZeNM1TSFRprNaHOZPMATEoDKRWyqkoCqKgKqgCIiAIiIAiIgCIiAKhVVQhGDUeMbrwvbXYOjXx/wAXfl8lbd1cPZE+y2q1WcVGOY4crxB91z+zB1Cu6k/ItMT16H3XnWfw2bvDNlb3w2vtElarGM9+uX1BUZaLKOkg6j9FsVOu0jm2+aj7XRBMt06LQ1uWSkZYeCJs1V9D9zVdT7atPq05KRs3Gtdph7GPHUS0rArsHoVH1wRnhn0/RZJycHwzdXCM1yjcafHI+Ki4ehBXqOOaO7ag9gtGp2kHKSD0KyaY3MFQtRP2S9LX6N1HGln3Lh6sd+S96PFlleYFdoPR0t+q5/XtAOShbXeRdIp5N6jIu79h2VlqZkx0EZ9HXrbbWVA2myo0+IYMOBOAZv36Ze6kgvn5tMTOYd1GvzUjY77tNIjwrVUA6OOIf8pXVan2iJf8x44kdxCqtFuPiW8HAeLZPEZ98YaZ9g45rbbNeTXxiBpuPwvgH2IyPsVpjYpHnW0SreGZaQi8LVbAyNXOd5WjVx7du5yVzgXV67WNxPdDRufp3PZRVisbqtobaiS1vhGm1snmY5wcwuY4cjgcUxrInQL0tdmcWjxDNSoQxoHlph3mw9SG4ji7ZKVZTgQMgMgqrlhlYQqsIQr4QAVVQBVU4AREQBFSUlRkFUVJSUyCqokomQVREUgoQtW4vuvNtdureV/p8J9jl7raV516IexzXCWuBB9CFxur3waL1z2SyahQtPLmMo1JC83VREtII7LyZQ8Oo6k/4SYPbYrzrXZMmmcLu2hWGFzSwza4LOUY1sOIa5j5j9Qog1TMHU/EN1l1K3NhdLajeuv/AEqOs+IzofwPcLlY9zN1SUFyedKh1gq+tUwiNF7No4fTqvSjZA8y4iG5zt79FzOmV5IG0Y5MaaEj6dliCwdFJV7K4EkHUk/M7FebGFxiJcch3TnwaVPCPKyXK+o7DTGJx/D1Oy3K4OEG0eethfUGYgS1vz1KkLFdwslA5S+MTj1MdegUO++KpdOOOwiPSFoUVDmXZjlZO7iPCMy1cQuk+GAG6SdSpG6bxNdrg9ubYk7Z/QqOq1GGgKppNLyYOwnqrLLeVSqDSaGNDmuEtERlsNz6q+5p8s5SrUocInW3s5jhTBxl0YXE5MnQVD9NypSy2PBLiS57tXHX0HRvZadcLw3FSf8AuzJOI6OyzJ6lbTd1t5XB7uaj5j1bEtd7j6LTXPPZgvp29Ho3nrn7tFsDu9+vyaB/eVmrEu2mRTlwh1Ql57F2YHsIHssqF3RkLl5iqC4tDhjADi3cAzBj2KqoK6Llq07baK9SsyoysxlMBrcLmmm+oYdzHMB8d+gTJBPqqKisSVREQFpRXKxwUMFVWFHVb6pttLbMJdVc3GQ2ORucFwmYyOykAgCKqICqIikBUKqiA1ji+78m1mjNsNfH3T5T7FYVipYmzJW4V6Ae0tcJDhBWHYbobSEZOG2Swz0+Z5Xk0xuShhmt3hw39qbyy2o0cju+wPZa1SqOY406zS2qzIj8wurBkaaLXeLuHfGZ4tMft6Y/uaNR66kKtmnxHK7NFGpy9kujWmPB399irLfZCAAwlpiXDrOnqFiWSvEkiWicQ6dwsgWxwPPBa7yuG3ZZNyZt2tMjvtEGHiO+x/RbTdNkp0KXjPHO4ZdQNgO5/NRpu8Wh7WNiTv0AzP0/FTl52umIpPaSBHl+GNF0qS7K2S3Yiv8ATDo30+pUADQWkxhict80p3Qys5xZiY0OjMZHqWq68IoMb4IjxASX6nsB0UbStb2EEOMjuVfOP7Fowym4cGVbrw8F/hBn7FmTpEy6JMrKu+10mDFTpEujKDI+RzCtBaajm1IAqgPbOnMB+eS8bTwy5udNxA1y0XRJ9rk45i+G8Fat6F0h1JmF+TgMifcqVAHjspt0rUw12YPJTcCZPcZf1LXqjK7MiA4d1iiuQ8udRjKBhy3z09vkiljsWQ3LCOoqsrnzrX4cQTi353YQfugTm5etl4hqBwhxMGDrmdd9Qu/5CMT0su0b4VD3V+zqvGja1SoR2e13MPcQf6Ss27beK1PENdx/mywyJpPggPZVe9kmOZryY9xI910ck+TPsaeCXBVVh070pFod4rACAc3Cc15vv+zjWuz+4K++PsbJeiQVFEVeLLK3Wu32krGfxxZRo95/lpuP5KrtgvJZU2PpGwSkrV6n+oFAaUq7vSnH1KDj6lEupVG7wcEwPQqvzw9lvx7FzglH3cytaBUdn9ne3BytltQNMlrxzRD4IUrCi7gtzK1IOYZLiXOG4c7OD7fRSi6pprKODTTwwqKqKQEREAREQBERAFbCuVCgND4ouTwajqjByVQctmv1I9CoGyOBb1Ydt2rqlrsjarCx4lrhn+q5VbbG+yV3MeMtQdnNOjh/my8vUVbXuXR7Gkt+SO19ol+G2ltoImW4HQfcQq3nY3tqOLmkySQYkFSPD2EUKj25un8A2clhWG3v8QYnEh5ggnLPcdCqpLak/J1i3ubXg97vgUXeOD4YIwzkZOuFeVG6WVDyVhh1giHADsvW22EloYyoaj6JdIcc4d06wsGwBwrNyPmgiNjkfwlW6eCV05Jnjepe5wcZwNEU8PwD03ndZV28R1KQgjGwfdzPuzX5L2pWumxxpVCCGmGvH0d3V9t4cxDFTzGzm7eoXRJp8HFuLWJkpZL9oVc+XFvGo9Rssq1U6eEua1pOq0S1WV7D+0aSNnt5Xj3GvuvSjeVakA4O8akNSID2/wAw3V1Ynw0UenaeYsuqDedcxMHMnXqsW1OwnMEDs6I7QFmYm1OamcTc41Dm4tWncH8F51bJLTjOEGMzkBlrn5j+KzNZNUeCLffDaRILnsaTvjA/u0V9ltTXkw9rpLo5tZduuh8OXNSbZgw4Kodm6YdrtB0UZeH+ltle7HRBovBkYScE/wAuy7/B9cozflQ3YaNNfSAc4YROoMjQ6j2M/MLJpnLynQb+qyOJeGLVQZjp0RWwzJZ03Jbr8pWmM4lrMMYQDuHB0j2Oa5/DJmqM4yXBsV4W8tcQC9oaY5XADL81iNvIcsura5w/X5H0VlO21a9R3htJbJIwupuEdSCZE9O69KniMjHSaQD8TD06tnqubi1wzQsYLqVvOMAOrxOri6O2a9q9oGhkuOoAJ5T1jcrDoHFUyptGZzY4GDtImQpBtt8B0up4w4cx1LdhKhiaRn8NcTsoVwebwzk4QSYP6FdDuviClaZ8J0luoOR+S5jUvKnUp8gwmRPdX3Fef2e1U35kGQ4DcEf9fJdq7XB48GG/TKxOSWGdclUWDdd7ttE4A4YYnEI1RegnnlHjOLTwyQREViAiIgCIiAIiIAVA8U8Pi10uURWpyaZ+rT2MKeVsKs4qSwy8JuElJGgcHGG1mGQWuALTscwQrmmzsqTiqcrvLAjXrK2O23X4dY16Y87cNVvWNHgdRv2UJet0Oc/FTaCHmT69fRYJQcVg9Su2M5N57Ma32Rwf4lOS1/MHNmQT16LLs1rqCk91QZAcpIgknILGtFvdSLGMdIpiHdCSc8uy9Kdr8KmQ9xrNqy5oMSBuCfVVWMvk74ltXBrdspQfEOTW5u79vdZvDnEzm4onADm05wO3ZSFoszLVT8OmPDLAXQcwepnrmou7Lmd4gpUxLiZn6ud2CmOfBS2UWvsbiWU7U0ERJ17rX7ZdTLNVcWyS7qThGmUblTde6/sYD2EupCPEG7Tu8duoUXfdo8SpllLWiZ0LvboutnWX2Z6W84T4MJljbUdytDHHPlMT1yGhWPauHm4sVSQ1m+ZcT0aTp6qRuxgD2lzoDtBl/UR1V1+2kuqkjINZlkdSe2q5Y+uWd973YRj0beWQabQCMsy4u7S4FbPcV/8Aiw1/m09/zGq0N1pMTm4AQ4b65x1K2HhJ1Os8OFVsiOXR3Kchnuprm9xS+mO1tm8hYVtuGhWBFWgx06ktE/NZoVy34TPJTa6NOt3+n7RP2Z+D+Fw5f7m5j8Vrtpu612afFYcMZOZztnuRmPcLqKFq4yojLk116yceHycfqVxUIxNYZiHCJDhsTEqhaNDIOh3Erpl5cLWevm+kA4/E3lPrIUFa+Aj/ALVXeeYQfw1WSemmujZDV1y/Rq9zXG21WhrS2M8yMiANTIW93VwTRoPL5LzBAD4hs65de6yLg4fbZQc8VR2roj2CmVppoSWZdmO/VSk2ovgxrLdzKRcWCMWo2y/7VFlItKWOjI3nsIiKSAiIgCIiAIiIAqFVRAWkLAtNkLZLRLd2jUd2/opFIVZRyWjJpmmWq4m1CXU6kAmSCNCdctR6FeNewBzm0ixzW0xlUygzmVuNosLH+ZgJ66H5jNeVO66YM4JP8Uu+pWf4DbHV47Ie77ua0RQbicdajvL89/QKXu26mUQYEvf5nbnt6dlmNb2V0LrCtRMtlrmWVKYcCCJBBBB6HJQbuFWF84jhyynoIA+Sn0hWlFPspGco9EdWuSk6n4ZZkMwR5geoPVQdq4YeXjOQRBIyJjSTsYW2qkKJVpl42yiadefBYFEuo/vW5kbO6gd+60e13ZmHU3llXtoY6jsu0kLSuMLi8Oa9NvKf3gGx2d6dVntq2/aJt02oy9sjXbr/ANQLRZQ0WghwJIh+pAjNrhmB6re7p4voWiBj8OodGvyn+V2hXOLbdra7MNTzDMOG2WvosK7qIY40c/DHlLjkT7+U69lzja0so0WaeE/B28FVlcvsF+2qykBpLmfcqGR7O1C226+NKVWBVBov/igtPo4fmtEL4yMFmknDlco2RUhWseCAQZB3CvlaDIykKqIgCIiAIiIAiIgCIiAIiIAiIgCIiAEKkKqIAiIgCIiAIiIAVZUYCCCJBEEdQr0UNA5vxLchs5dhBNN84IyPdvr9QtTbBIDzkdHjX/76HRdqvCwtrUyx4yPzB2I7rmN93OaL3Mc2WzLwNxtUZ30lefbVseV0e1pNTuW19kdRvB1IDHD6J8pnIjaD8J7aL2dVa6MNSJ1YRzD2/MGFHvf4fKXB1N3lPwu/Q/VZdjoNaIjKNzp7nQdlwZtkklklLqvd9ncPCqPwnMhxkf2n8lutw8VMtJwkYKnTZ3p+i542rLSZ5dBhI+cq+z2ose0s2IIO/YyrV2yizFdRGxdcnXpVVi2C1eLSY/7wBPrusperF5WTxmsPAREUkBERAEREAREQBERAEREAREQBERAEREAREQBERAEREBQhRV/XP9op8pw1WZsd36HsVLKhVZRTWGWhJxeUccr2I+I/lgU8nsPwvJzgdF51K0FpMeHm0g7Tp/ndbxe1w+M02in53OcSB8bAYYfUAA+60i0mQ5pJk5R+GfQd15k4OLPcpuVkcl1q4elviUHZHPDOg7jdYdO1OpnmBaMoIGQPcbZ9Fk2O8KlncA7NhymZjtO4WfedYVHDCIbE5dSqtnZZ6fRv/CVQOsjCDOv1U0uW8O3y+zVRJJpOIDhtBOoHULqAfK30WKUcHi6mr45/plyIFRaDIVREQkIiIAiIgCIiAIiIAiIgCIiAIiIAiIgCIiAIiIAsa8KpbTcR5ohv8zuUfiVkrDvKnTe0NqmGucIEkFzgZAyzOmihg8KdUkCnZ/KwBhqES1uERDfvOy9Bv0UBffBcy6hmTm4E5k7ulbgymAIGQGgGX4BVwrnKvcsM6QscHlHMP/zFY8pouPtl815Xlw3WsrQXCWHcZ4ezv1XVMKtqUwRBAIORBzC4fir2alrpLtcHGTSfULW05xk5AaldGuDiEOHh1jFRkNJ02GveFK2a6aNEl9OkxhjMgbeq1p9yutLHV6eT3uLmjTGJ19cgB2HdVjXKrotbfC7hrBuIMosS7KBYwSSZAgHVuWnzRa4vKyee1yZqIiuAiIgCIiAIiIAiIgCIiAIiIAiIgCIiAIiIAiIgCguILgfaKlF9Or4ZpYh8QIxOYcTSDrDS2DqHFTqIQEREJBVpKuKtCqwQdrul1S0VIr1Q2pRc1wxHwwahAGBugIa12f8AEpmjSDGhrRDWgADoBovSP8+SoVAAREUk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0" name="AutoShape 12" descr="data:image/jpeg;base64,/9j/4AAQSkZJRgABAQAAAQABAAD/2wCEAAkGBhQQEBQUEBAVExAQFBUUFBUUFRUUFRQVFBQVFxQWFRQXHCYfGRkjGhQVHy8gIycpLCwsFR4xNTAqNSYrLCkBCQoKDgwOGg8PGiklHCUsKiwpKSwpLCwsLCwsLCkpKSkpLCksLCwpKSkpKSwpKSkpLCkpKSwsLCwsLCkpKSwsKf/AABEIAMsA+AMBIgACEQEDEQH/xAAcAAEAAQUBAQAAAAAAAAAAAAAABQECBAYHAwj/xAA9EAABAwEGBAQDBQcEAwEAAAABAAIRAwQFEiExQQYiUWETMnGBQpGxFFKhwdEjM2JygpLwB0Oi8STC4Rb/xAAZAQEAAwEBAAAAAAAAAAAAAAAAAQIEAwX/xAAmEQACAgEEAgICAwEAAAAAAAAAAQIDEQQSITFBURMiFGEjMoEF/9oADAMBAAIRAxEAPwDpsrwtdsZSbL3AD8T2A3WPel6Ci3q8zhHpqT2WhXjf5eSSTJ+PaMtBsNuqyXXqHB6NVLmba/iRxdysGEagnnI9BopujVDmhzTIcJC5xdlfCTUz0LRO59dwpnhDiCarqDz5uan/AOzfzWerUvdiXk62UYX18G5Sqq0K5eiYwiIgCIiAIiIAiIgCIiAIiIAiIgCIiAIiIAiIgCIiAIiIAiIgNav8RUzjnZDZ0kEyFrLbAcWKpAYJgA5nPIQt6vu7fHouaPOBiYf4hp89FpFitYmC0B4yOWYI1Xl6lbZ5fRvok3HgutFIYdIjQDRo2AWuV6jmVGvYYexwc09C0yPotmtQLyQ3WJjrGsLTrfaCyphP9PcLJODb3I204bwdiuG922qg2o3U5OH3XDzBSQK5TwLxB4FowPMUq5g7Br/hPvouqAr1qLN8Dy9TS6548GBxFeDrPZa1VkYqVNzxizbkN1n03SAeoH4hYQPjPcCAaIlkEAio74jnqBEesrNa2MhkAu6ZmKkqqoqqSQiISpARUlYV7XqLOzG6m97ZAdgAOAEgYiCRlmNJKjIM5FQOSUyQVRUBVVJIREQBERAEREAREQBERAEREAREQFCtE4wuw0awrM8lU83QPH6rfFh3rd7a9J1N2jhl2I0PzWfUVfJDHk60z2SNAsVfE8emvfb3WHxHc3iZjJwzHde9lZ4dR7HZPacJ9Qfz1U34GJgnXp+YKw6b7R2s22PZJNHPadCMiIP0K6Xw1xCbRZ20sX/kt5HHcMH+78svUrVrzu+JcIBG50I6ELHue3OstYVYLXnJzT5XM+6DptvupipUzz4OlsldDD7OsUKIY0NaIa0AAdgvVeFktTarGvYZa4SP86r2lenFprg8nGOyqIisAqFVRQwWqJveyOtD20m1X0gyKjiwNJJnkBxA5SCfYKWqOAEkwBmfQarFuxstLyIdWOM9gcmD2aB8yo/QMoNSFcisCgVZRUKAqqSkrGZeNM1TSFRprNaHOZPMATEoDKRWyqkoCqKgKqgCIiAIiIAiIgCIiAKhVVQhGDUeMbrwvbXYOjXx/wAXfl8lbd1cPZE+y2q1WcVGOY4crxB91z+zB1Cu6k/ItMT16H3XnWfw2bvDNlb3w2vtElarGM9+uX1BUZaLKOkg6j9FsVOu0jm2+aj7XRBMt06LQ1uWSkZYeCJs1V9D9zVdT7atPq05KRs3Gtdph7GPHUS0rArsHoVH1wRnhn0/RZJycHwzdXCM1yjcafHI+Ki4ehBXqOOaO7ag9gtGp2kHKSD0KyaY3MFQtRP2S9LX6N1HGln3Lh6sd+S96PFlleYFdoPR0t+q5/XtAOShbXeRdIp5N6jIu79h2VlqZkx0EZ9HXrbbWVA2myo0+IYMOBOAZv36Ze6kgvn5tMTOYd1GvzUjY77tNIjwrVUA6OOIf8pXVan2iJf8x44kdxCqtFuPiW8HAeLZPEZ98YaZ9g45rbbNeTXxiBpuPwvgH2IyPsVpjYpHnW0SreGZaQi8LVbAyNXOd5WjVx7du5yVzgXV67WNxPdDRufp3PZRVisbqtobaiS1vhGm1snmY5wcwuY4cjgcUxrInQL0tdmcWjxDNSoQxoHlph3mw9SG4ji7ZKVZTgQMgMgqrlhlYQqsIQr4QAVVQBVU4AREQBFSUlRkFUVJSUyCqokomQVREUgoQtW4vuvNtdureV/p8J9jl7raV516IexzXCWuBB9CFxur3waL1z2SyahQtPLmMo1JC83VREtII7LyZQ8Oo6k/4SYPbYrzrXZMmmcLu2hWGFzSwza4LOUY1sOIa5j5j9Qog1TMHU/EN1l1K3NhdLajeuv/AEqOs+IzofwPcLlY9zN1SUFyedKh1gq+tUwiNF7No4fTqvSjZA8y4iG5zt79FzOmV5IG0Y5MaaEj6dliCwdFJV7K4EkHUk/M7FebGFxiJcch3TnwaVPCPKyXK+o7DTGJx/D1Oy3K4OEG0eethfUGYgS1vz1KkLFdwslA5S+MTj1MdegUO++KpdOOOwiPSFoUVDmXZjlZO7iPCMy1cQuk+GAG6SdSpG6bxNdrg9ubYk7Z/QqOq1GGgKppNLyYOwnqrLLeVSqDSaGNDmuEtERlsNz6q+5p8s5SrUocInW3s5jhTBxl0YXE5MnQVD9NypSy2PBLiS57tXHX0HRvZadcLw3FSf8AuzJOI6OyzJ6lbTd1t5XB7uaj5j1bEtd7j6LTXPPZgvp29Ho3nrn7tFsDu9+vyaB/eVmrEu2mRTlwh1Ql57F2YHsIHssqF3RkLl5iqC4tDhjADi3cAzBj2KqoK6Llq07baK9SsyoysxlMBrcLmmm+oYdzHMB8d+gTJBPqqKisSVREQFpRXKxwUMFVWFHVb6pttLbMJdVc3GQ2ORucFwmYyOykAgCKqICqIikBUKqiA1ji+78m1mjNsNfH3T5T7FYVipYmzJW4V6Ae0tcJDhBWHYbobSEZOG2Swz0+Z5Xk0xuShhmt3hw39qbyy2o0cju+wPZa1SqOY406zS2qzIj8wurBkaaLXeLuHfGZ4tMft6Y/uaNR66kKtmnxHK7NFGpy9kujWmPB399irLfZCAAwlpiXDrOnqFiWSvEkiWicQ6dwsgWxwPPBa7yuG3ZZNyZt2tMjvtEGHiO+x/RbTdNkp0KXjPHO4ZdQNgO5/NRpu8Wh7WNiTv0AzP0/FTl52umIpPaSBHl+GNF0qS7K2S3Yiv8ATDo30+pUADQWkxhict80p3Qys5xZiY0OjMZHqWq68IoMb4IjxASX6nsB0UbStb2EEOMjuVfOP7Fowym4cGVbrw8F/hBn7FmTpEy6JMrKu+10mDFTpEujKDI+RzCtBaajm1IAqgPbOnMB+eS8bTwy5udNxA1y0XRJ9rk45i+G8Fat6F0h1JmF+TgMifcqVAHjspt0rUw12YPJTcCZPcZf1LXqjK7MiA4d1iiuQ8udRjKBhy3z09vkiljsWQ3LCOoqsrnzrX4cQTi353YQfugTm5etl4hqBwhxMGDrmdd9Qu/5CMT0su0b4VD3V+zqvGja1SoR2e13MPcQf6Ss27beK1PENdx/mywyJpPggPZVe9kmOZryY9xI910ck+TPsaeCXBVVh070pFod4rACAc3Cc15vv+zjWuz+4K++PsbJeiQVFEVeLLK3Wu32krGfxxZRo95/lpuP5KrtgvJZU2PpGwSkrV6n+oFAaUq7vSnH1KDj6lEupVG7wcEwPQqvzw9lvx7FzglH3cytaBUdn9ne3BytltQNMlrxzRD4IUrCi7gtzK1IOYZLiXOG4c7OD7fRSi6pprKODTTwwqKqKQEREAREQBERAFbCuVCgND4ouTwajqjByVQctmv1I9CoGyOBb1Ydt2rqlrsjarCx4lrhn+q5VbbG+yV3MeMtQdnNOjh/my8vUVbXuXR7Gkt+SO19ol+G2ltoImW4HQfcQq3nY3tqOLmkySQYkFSPD2EUKj25un8A2clhWG3v8QYnEh5ggnLPcdCqpLak/J1i3ubXg97vgUXeOD4YIwzkZOuFeVG6WVDyVhh1giHADsvW22EloYyoaj6JdIcc4d06wsGwBwrNyPmgiNjkfwlW6eCV05Jnjepe5wcZwNEU8PwD03ndZV28R1KQgjGwfdzPuzX5L2pWumxxpVCCGmGvH0d3V9t4cxDFTzGzm7eoXRJp8HFuLWJkpZL9oVc+XFvGo9Rssq1U6eEua1pOq0S1WV7D+0aSNnt5Xj3GvuvSjeVakA4O8akNSID2/wAw3V1Ynw0UenaeYsuqDedcxMHMnXqsW1OwnMEDs6I7QFmYm1OamcTc41Dm4tWncH8F51bJLTjOEGMzkBlrn5j+KzNZNUeCLffDaRILnsaTvjA/u0V9ltTXkw9rpLo5tZduuh8OXNSbZgw4Kodm6YdrtB0UZeH+ltle7HRBovBkYScE/wAuy7/B9cozflQ3YaNNfSAc4YROoMjQ6j2M/MLJpnLynQb+qyOJeGLVQZjp0RWwzJZ03Jbr8pWmM4lrMMYQDuHB0j2Oa5/DJmqM4yXBsV4W8tcQC9oaY5XADL81iNvIcsura5w/X5H0VlO21a9R3htJbJIwupuEdSCZE9O69KniMjHSaQD8TD06tnqubi1wzQsYLqVvOMAOrxOri6O2a9q9oGhkuOoAJ5T1jcrDoHFUyptGZzY4GDtImQpBtt8B0up4w4cx1LdhKhiaRn8NcTsoVwebwzk4QSYP6FdDuviClaZ8J0luoOR+S5jUvKnUp8gwmRPdX3Fef2e1U35kGQ4DcEf9fJdq7XB48GG/TKxOSWGdclUWDdd7ttE4A4YYnEI1RegnnlHjOLTwyQREViAiIgCIiAIiIAVA8U8Pi10uURWpyaZ+rT2MKeVsKs4qSwy8JuElJGgcHGG1mGQWuALTscwQrmmzsqTiqcrvLAjXrK2O23X4dY16Y87cNVvWNHgdRv2UJet0Oc/FTaCHmT69fRYJQcVg9Su2M5N57Ma32Rwf4lOS1/MHNmQT16LLs1rqCk91QZAcpIgknILGtFvdSLGMdIpiHdCSc8uy9Kdr8KmQ9xrNqy5oMSBuCfVVWMvk74ltXBrdspQfEOTW5u79vdZvDnEzm4onADm05wO3ZSFoszLVT8OmPDLAXQcwepnrmou7Lmd4gpUxLiZn6ud2CmOfBS2UWvsbiWU7U0ERJ17rX7ZdTLNVcWyS7qThGmUblTde6/sYD2EupCPEG7Tu8duoUXfdo8SpllLWiZ0LvboutnWX2Z6W84T4MJljbUdytDHHPlMT1yGhWPauHm4sVSQ1m+ZcT0aTp6qRuxgD2lzoDtBl/UR1V1+2kuqkjINZlkdSe2q5Y+uWd973YRj0beWQabQCMsy4u7S4FbPcV/8Aiw1/m09/zGq0N1pMTm4AQ4b65x1K2HhJ1Os8OFVsiOXR3Kchnuprm9xS+mO1tm8hYVtuGhWBFWgx06ktE/NZoVy34TPJTa6NOt3+n7RP2Z+D+Fw5f7m5j8Vrtpu612afFYcMZOZztnuRmPcLqKFq4yojLk116yceHycfqVxUIxNYZiHCJDhsTEqhaNDIOh3Erpl5cLWevm+kA4/E3lPrIUFa+Aj/ALVXeeYQfw1WSemmujZDV1y/Rq9zXG21WhrS2M8yMiANTIW93VwTRoPL5LzBAD4hs65de6yLg4fbZQc8VR2roj2CmVppoSWZdmO/VSk2ovgxrLdzKRcWCMWo2y/7VFlItKWOjI3nsIiKSAiIgCIiAIiIAqFVRAWkLAtNkLZLRLd2jUd2/opFIVZRyWjJpmmWq4m1CXU6kAmSCNCdctR6FeNewBzm0ixzW0xlUygzmVuNosLH+ZgJ66H5jNeVO66YM4JP8Uu+pWf4DbHV47Ie77ua0RQbicdajvL89/QKXu26mUQYEvf5nbnt6dlmNb2V0LrCtRMtlrmWVKYcCCJBBBB6HJQbuFWF84jhyynoIA+Sn0hWlFPspGco9EdWuSk6n4ZZkMwR5geoPVQdq4YeXjOQRBIyJjSTsYW2qkKJVpl42yiadefBYFEuo/vW5kbO6gd+60e13ZmHU3llXtoY6jsu0kLSuMLi8Oa9NvKf3gGx2d6dVntq2/aJt02oy9sjXbr/ANQLRZQ0WghwJIh+pAjNrhmB6re7p4voWiBj8OodGvyn+V2hXOLbdra7MNTzDMOG2WvosK7qIY40c/DHlLjkT7+U69lzja0so0WaeE/B28FVlcvsF+2qykBpLmfcqGR7O1C226+NKVWBVBov/igtPo4fmtEL4yMFmknDlco2RUhWseCAQZB3CvlaDIykKqIgCIiAIiIAiIgCIiAIiIAiIgCIiAEKkKqIAiIgCIiAIiIAVZUYCCCJBEEdQr0UNA5vxLchs5dhBNN84IyPdvr9QtTbBIDzkdHjX/76HRdqvCwtrUyx4yPzB2I7rmN93OaL3Mc2WzLwNxtUZ30lefbVseV0e1pNTuW19kdRvB1IDHD6J8pnIjaD8J7aL2dVa6MNSJ1YRzD2/MGFHvf4fKXB1N3lPwu/Q/VZdjoNaIjKNzp7nQdlwZtkklklLqvd9ncPCqPwnMhxkf2n8lutw8VMtJwkYKnTZ3p+i542rLSZ5dBhI+cq+z2ose0s2IIO/YyrV2yizFdRGxdcnXpVVi2C1eLSY/7wBPrusperF5WTxmsPAREUkBERAEREAREQBERAEREAREQBERAEREAREQBERAEREBQhRV/XP9op8pw1WZsd36HsVLKhVZRTWGWhJxeUccr2I+I/lgU8nsPwvJzgdF51K0FpMeHm0g7Tp/ndbxe1w+M02in53OcSB8bAYYfUAA+60i0mQ5pJk5R+GfQd15k4OLPcpuVkcl1q4elviUHZHPDOg7jdYdO1OpnmBaMoIGQPcbZ9Fk2O8KlncA7NhymZjtO4WfedYVHDCIbE5dSqtnZZ6fRv/CVQOsjCDOv1U0uW8O3y+zVRJJpOIDhtBOoHULqAfK30WKUcHi6mr45/plyIFRaDIVREQkIiIAiIgCIiAIiIAiIgCIiAIiIAiIgCIiAIiIAsa8KpbTcR5ohv8zuUfiVkrDvKnTe0NqmGucIEkFzgZAyzOmihg8KdUkCnZ/KwBhqES1uERDfvOy9Bv0UBffBcy6hmTm4E5k7ulbgymAIGQGgGX4BVwrnKvcsM6QscHlHMP/zFY8pouPtl815Xlw3WsrQXCWHcZ4ezv1XVMKtqUwRBAIORBzC4fir2alrpLtcHGTSfULW05xk5AaldGuDiEOHh1jFRkNJ02GveFK2a6aNEl9OkxhjMgbeq1p9yutLHV6eT3uLmjTGJ19cgB2HdVjXKrotbfC7hrBuIMosS7KBYwSSZAgHVuWnzRa4vKyee1yZqIiuAiIgCIiAIiIAiIgCIiAIiIAiIgCIiAIiIAiIgCguILgfaKlF9Or4ZpYh8QIxOYcTSDrDS2DqHFTqIQEREJBVpKuKtCqwQdrul1S0VIr1Q2pRc1wxHwwahAGBugIa12f8AEpmjSDGhrRDWgADoBovSP8+SoVAAREUk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61" name="Picture 13" descr="C:\Users\Даша\Desktop\картинки проект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3140968"/>
            <a:ext cx="1933575" cy="2352675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ІІ </a:t>
            </a:r>
            <a:r>
              <a:rPr lang="ru-RU" dirty="0" err="1" smtClean="0"/>
              <a:t>група</a:t>
            </a:r>
            <a:r>
              <a:rPr lang="ru-RU" dirty="0" smtClean="0"/>
              <a:t> – </a:t>
            </a:r>
            <a:r>
              <a:rPr lang="ru-RU" dirty="0" err="1" smtClean="0"/>
              <a:t>клінічні</a:t>
            </a:r>
            <a:r>
              <a:rPr lang="ru-RU" dirty="0" smtClean="0"/>
              <a:t> </a:t>
            </a:r>
            <a:r>
              <a:rPr lang="ru-RU" dirty="0" err="1" smtClean="0"/>
              <a:t>терміни</a:t>
            </a:r>
            <a:r>
              <a:rPr lang="ru-RU" dirty="0" smtClean="0"/>
              <a:t> – слова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словосполучення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вказують</a:t>
            </a:r>
            <a:r>
              <a:rPr lang="ru-RU" dirty="0" smtClean="0"/>
              <a:t> на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та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обстеження</a:t>
            </a:r>
            <a:r>
              <a:rPr lang="ru-RU" dirty="0" smtClean="0"/>
              <a:t>, </a:t>
            </a:r>
            <a:r>
              <a:rPr lang="ru-RU" dirty="0" err="1" smtClean="0"/>
              <a:t>діагностику</a:t>
            </a:r>
            <a:r>
              <a:rPr lang="ru-RU" dirty="0" smtClean="0"/>
              <a:t>, </a:t>
            </a:r>
            <a:r>
              <a:rPr lang="ru-RU" dirty="0" err="1" smtClean="0"/>
              <a:t>лікування</a:t>
            </a:r>
            <a:r>
              <a:rPr lang="ru-RU" dirty="0" smtClean="0"/>
              <a:t>: </a:t>
            </a:r>
            <a:r>
              <a:rPr lang="ru-RU" i="1" dirty="0" err="1" smtClean="0"/>
              <a:t>апендицит</a:t>
            </a:r>
            <a:r>
              <a:rPr lang="ru-RU" i="1" dirty="0" smtClean="0"/>
              <a:t>, </a:t>
            </a:r>
            <a:r>
              <a:rPr lang="ru-RU" i="1" dirty="0" err="1" smtClean="0"/>
              <a:t>виразка</a:t>
            </a:r>
            <a:r>
              <a:rPr lang="ru-RU" i="1" dirty="0" smtClean="0"/>
              <a:t>, </a:t>
            </a:r>
            <a:r>
              <a:rPr lang="ru-RU" i="1" dirty="0" err="1" smtClean="0"/>
              <a:t>ниркова</a:t>
            </a:r>
            <a:r>
              <a:rPr lang="ru-RU" i="1" dirty="0" smtClean="0"/>
              <a:t> </a:t>
            </a:r>
            <a:r>
              <a:rPr lang="ru-RU" i="1" dirty="0" err="1" smtClean="0"/>
              <a:t>коліка</a:t>
            </a:r>
            <a:r>
              <a:rPr lang="ru-RU" i="1" dirty="0" smtClean="0"/>
              <a:t>, гастрит, </a:t>
            </a:r>
            <a:r>
              <a:rPr lang="ru-RU" i="1" dirty="0" err="1" smtClean="0"/>
              <a:t>запалення</a:t>
            </a:r>
            <a:r>
              <a:rPr lang="ru-RU" i="1" dirty="0" smtClean="0"/>
              <a:t> </a:t>
            </a:r>
            <a:r>
              <a:rPr lang="ru-RU" i="1" dirty="0" err="1" smtClean="0"/>
              <a:t>легенів</a:t>
            </a:r>
            <a:r>
              <a:rPr lang="ru-RU" dirty="0" smtClean="0"/>
              <a:t> 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ІІ </a:t>
            </a:r>
            <a:r>
              <a:rPr lang="ru-RU" dirty="0" err="1" smtClean="0"/>
              <a:t>група</a:t>
            </a:r>
            <a:endParaRPr lang="ru-RU" dirty="0"/>
          </a:p>
        </p:txBody>
      </p:sp>
      <p:pic>
        <p:nvPicPr>
          <p:cNvPr id="20481" name="Picture 1" descr="C:\Users\Даша\Desktop\картинки проект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221088"/>
            <a:ext cx="1905000" cy="1809750"/>
          </a:xfrm>
          <a:prstGeom prst="rect">
            <a:avLst/>
          </a:prstGeom>
          <a:noFill/>
        </p:spPr>
      </p:pic>
      <p:sp>
        <p:nvSpPr>
          <p:cNvPr id="20483" name="AutoShape 3" descr="data:image/jpeg;base64,/9j/4AAQSkZJRgABAQAAAQABAAD/2wCEAAkGBhQSERUUExQVFBQUFxQWFRUVFRUXFRUcFBUVFxUYFBUXHCYeFxojGhUUHy8gIycpLCwsFR4xNTAqNSYrLCkBCQoKDgwOGg8PGCwlHyUpKSwtKSkpLCksLCkpLCwsKSksKSwsKSksLCksKSwsKSwpKSwsLCksLCwsLCksLCwpKf/AABEIAOYA2wMBIgACEQEDEQH/xAAbAAABBQEBAAAAAAAAAAAAAAAAAQIDBAUGB//EADsQAAEDAgQDBQYEBQUBAQAAAAEAAhEDIQQSMUEFUWEiMnGBkQYTQqGxwRQjUtEzYpLh8ENTcoLxFSX/xAAaAQACAwEBAAAAAAAAAAAAAAAAAgEDBQQG/8QALxEAAgIBBAEDAwMCBwAAAAAAAAECEQMEEiExQQUiURNhgTJxkSMzFBVCUqHR4f/aAAwDAQACEQMRAD8AsoCWEALcOMRLCCEqABEIhCCBpRCWEBSSIiE4BWfwXZkkA7CbqjLnhiVyZfiwTyuooo1KzWmCYKkaZ0uqrqWR0uhzKgud2+BUFVhYS6mSQLlvpcLPXqPu5XBrf5RcPbLk0oRCjw2JD2gj0Tq9YMEusFo/Vjt3XwZDwTU/ptc/A5ApnksbEcZee72G8zYnoqjMS+oYGd+s5QT89lm5fUHdY/5Zt4fR1V5pV9kb7sS2YPmZCiPEGTAcD0VHDcHq3e4AWtTLpcfOdVVIMw1jnO2aC6R4zZcktXmlzuO/H6fpI+LNw1ZFv3VU4qo3vMa5vNpv6KLDvIABaabh3g7ef0ndXaTmOtOU89I8Ui1eePmyX6fp5dREw2OY+zTB3DrH0Uxaq2L4SCMxAd/MLH1VFuIqUT2iajPmOQlaOD1FS4mZeo9JfeJ/j/01sqMqZh8Q2oJaZHLceKlWmpKStGFKLg6kqY3KiE5CkgahLCIQA8IIT4RCLGGITi1LCLAakIT8qQhFkDU2tWDBJ5x66J8JmKpZmx5jySZG9rrssxJOa3dDeLDIwx3g0OkdVFgMXmbc9oa9UlPFGoCx/wDEaIH87enVUHUjTOYCRuvLTtye7s9dijGMeDXDGlppv7rudyw7EKpVe+i/tXA3jvD/AMTHYuYeNd9/RXmYgVGRcDY6lrjv4c0KvJZbi7ExGBLIqMgMcJPIc5Cw8W59d8CSNmyQLaucR9Fe4iagaGFjjJ1ZJpvvqf0qniz7qmWxD3EF8H0amUpVtvgiWxPf/q+RWVWUiQwCq/4nu0HgEjOPPm5F7Q0RCz6ODe+0hjdTzKu0qVGkMziXu69308lDSK1JvlsrVOIPbUJcT02jwU9firqjRcz0kSEzE8QZVsW2G6tYLF0mtHYcSJgxZT46F58DqdQVGAOMPb3SQY6tKgo0a060m3s1zp9OXgpaeLzEwx0TaypVKTw8ZI6gyChDqclwjdwuKdTJFQBriJsZpvH8vXop61APbmaBP6efVZbXVDSad2OD43A0KsYbGmZEAzdp1M7g8iqnHyjsh7l9ynicM6mc7Ja4XI2IWrg8YKjcw13HLyU9ekKjMwtAv0WBVquo1M4uDZw+q7dHqnjlUujg1ujWpha/Uv8An7G8iEUnhwBGhuPNKvQppq0eSaadMQhInJFIpJKJToRCgYaEsJUIAQpE5BQFCQiEqFDAqYzB5gC05XNu1w1HVVqFfM8iIqDvM2cN3NWoQqeOwJdDmGHg2Pgs/VaVT98ezV0Ws2eyfRn4rA5QH09JktT8OSBnHdNj0PVX8Mc9iAHjVvPqOaHYXI6WHXvMd3T5LEfHDN5vyNqPJb2IB3EmD1HJc9iKdUvuLTbqt/E0BBdTJYR3mHb/AI9FSxlU+8YAJ0mOZ3F9lMWVyimQPwb9cpjdQGk2QXA222W6cGQJDvK91RxdHdTYriZ1GizMXAA8xf5q88veQ1ojW+jQq1UGLXHJNwT3F2UEz+lQNzVFvE4KowQCJ6EqWlQflh/b6kQR4J7czTDtRuoMXjqrXAAAg/ESlfIyVeCXB0u3Z0HrceY5Iq8MBqQ1/u7xcSw8sp1aCl/CS4O0cYuDYqzjMO9sZtDEHnKLolNpjcGHUn5Hm4vGrXA6FpUXE8JYwbOEJnEqhBw5mDJB5lo5q/h252uabxcKH3Z0qVx3GNwHE5S6m7a4W7C5ziLTSqCoJHP7rewNXMwFbegzWtrPPeq4FazR89kuVJCeUkLUMQehOyoyqCRqEpalyoAahOhEIAQBInZUZUACRKAlKgkoY3B3FRurb/3CsYCuKgI+MC4Ojuo/ZTZVQxeFDZe0HnAN5HJZWs01++JsaHUt/wBKb/b/AKJeKMAZJjO7Toq/DGuZZzA9rtDa0qWqfxNMOH8RkZuZ5OA5c/NTPxTWtuInXpHRZHMeDYpp9EeJq5TDQTIJ16qjVq2MiCNtfRTF4dJbNuet+irYioA6HGJuCeiAq+CjRxMuiYA/lvfa6t4Zzecnn/4oBUgkh4nwsU+i4xBGpsQeaZjNFypmOlwL31UlPBuy5jBY46clM6nkAJtIjMBbzU7HENhu0SNiFVdC8klGiCwAkRseSr16cjK68aKVxaQQZAdp05JmJJi+oGo3R2TTsqYqnZr9mZmOHLNoTyVvBuv0I359FHhHMlwm1Sz2nY7EKHh7yCWu1afp/ZT2qLYcppi8awmem6NRdUPZjFEhzDsuhpEe8g6Ot6hc3w2kWYiq0W1cPBpv8l06WeySZyajH9TDOH5OhhJCG3Ejf7pZXpbPJ0SIhLCFBNCIhLCEBQkIhKiEBQkIhKhAUIiEsIQFAmVGZgRz+XVPSZUVfA0eHZj4SqaZD2jttJa5uxA7zTO24PVXsVlcz3jO64crhQ8UGUh36rE9dR9FX4XjZ97Qi0e9Z594esrzmoxfTm0epw5fq41k/kQ4iYJ720T2v3VSvULTNUAgjQXy9LpWVIfkmbHL05pahBmRuDfoqC79hlIBth3HTrtvZTUWWcWxaCPumsIYRPdcYHSU2vUyPy6AkBQSa1GtmZGoOoOx5qPCVyLfoMeI6qu8FgB56qUu/MmLOH0SMmPZcxYBAIMTomYWrmsdRa+qjxg/JJAu0goZo12k3/ZQhqsG8PhodPaBMjwOvonYyhdlQHvS13iND81NiKzYGzrz6KGuPyHgHuuaR6hMuyItpjzXs12mh8YN1j08Z/8AoC9ndn+qR91p+6GRg2IfF/5lzOJdkxTD1BkePNXY+Ba97R1+F7oG7S5v9JICkjwVThdQlpnXM6fVXF6PHJuCZ5HLHbNochSIT2KRoUiEWBGhSIRYDAEEJ6EWAwBBCehFgRpQU+EIsCHE0M7SCuZe406tJ51a8sd1a8W+a6yFznFMMXOflvD2GPAySFm66KpM2/Spt7sfjsq4oZa7DcB0jRRYvEEOJ6jzjVL7RcWOdvdhpsszEY01CBAA0Eaa3WUoulZryg4mziPzKbSP8IEqvjnl9DONWgfKFbwDB7kMkEiT6qLAXplh2kHndJ0RV9F6tTLsM13Rp9Vc4axrmtjXQnqFmYDFl1N1M3yWiPRXeD2Gu5SPgajQpAZ4OjhHzVbKWhzT8Bi/I6FR+9/Mnqpq0kk/qIBHRu/ilsZIjrgQLTJjwUeMrRSy83iT0YJP7LSw+HztcN5BHRUcZhi5tQNIBbLuciIcpi+SFVkDLNaDByzAJ5mYKwfaeoBXY4ANsJA7tr2W05wDLTc67kW/Zc9xtwzD1+S6YCS/unV8Kc6XTFw1wjTtBaK5/wBmMQSYNwGmOmn7rooW7pn/AE0eX1SrKx8JITkK85hIRCVCAEhEJUIASEQlQgBIRCVCAESpYSQgBJXKcaxz6dV7WiXE2M2gjkusC57iNCk8uJ70kSNotcLh1tbV+5tejpfVlfwefcQrOdOYyeWg5LRwzD+HFu6T2pS1+DhzyGvFr8lbq1GtZkaZNi7l4LNbvo2o4ts5Sl+CXgrH1KgAsDck8gtCo/LiS2e+IHiFV4diczgBI0HRSYm+KpdCfoueXLFTLHC6ZzVX7CR91r8Jp9kHnJ018FHwfCZmPBEdqpfnAVzg+JaA3oHNhVy5LPHBVpXH/YqwHTPom4ekPdzu5x+XNSupBjiBprfwVbQeCPDYuCQCQ5OdNMVbf6RB59oQPqoMPSId2uZPkncSq/l3+J0jnDBYfRNHshxt0UKjopNbuAAfRcpxqtNUDp9V1GNrHIZ1DpHmIK5HGdqvHUBdeNHNllWQ7P2Xo3cdsoC6AtWX7OMikf8AkVqlbuBVBHmtQ7yNioTsqIVxUNQnQjKgBEJQEpCAGwhOCTKgBEhToRCAGoCdlSwggRoXLYSp+dVJHZAd5y6y6bF1MjHO5Ax47LlMQ3LRdU3JAHhE/VZfqEuFE2/Sofqn+DNx+MGd0NnN5RHJVGYZrjB1Hqr9LCmo3NuLzaAqVDDkVG37z4J8VnJmq7s0eHQKjW3uDPkrWBpB+LubMBefIWUOFAFZzhEDMJ2Cv8CA93iasXJDQT56Kt9El/g5Pus0Xdnd/UYVHh7SHGBIFz0V9uIDMOOrQI3tf6o4HTGUDd5M+EFVfJbHyOwJuARb63U9R7RUc4XaHCx+iiwYktHIGfUhOr0w1zht2fuoZD7oYwEuLj/nJV+KwRS/5EC2phW2xkcfRUsdUE0WH4JqHnLrBNAhXaMnH1Doef2uuaw4zYgnXUrYx+KJc485IWVwVkuefH5ld0FSODLL3SZ6DwBkUG9S4/NaCh4ZSiiwfyz6qxkW5D9KPOzdybHwiEqITWKJCITgiEWA2EifCIUgMhKQnQlIQBGlASlqUNQA2EQnQlAUEOzI9ocRlY1oOvaP/ELG4iIo02HUjMY/m2U/Fa3va+QaZmstya0l0KrUoPfUc4FrR1jbovP6me/J2ep02L6WGMfnkbXxAw9AuMDNZo3jeVy+F4w3NeRsD/ZWvah5Lj2g+JBI000HVZOCwxc4AAm4JtpHMqIQSVseUpKSjE63CFjmAE3qOsRuPstPF1xSw/uWbm3UnSVmUsO4lvuxpeep5dFv8O4CXOzucHFgHZ/TK551Z0zpMixWCLaME3t/4tbhOHDHDZrBJnwulxzS+oxuUnKJMaEnSVFiqtxSBBc4zUI+EA6KlsW7VLyLgQPeToPpJm/kh1UOzl1805Y8bH0UNRh2tmd8tEtWAABtb0RY1K7Ea0QG81j4rEF1So8d3QT/ACghaVfE5Wl+hFh1JsFhVK2Wk6dSbeA3V2OIt7U5MxMc+GHbYJ3s9RnzdHzVHidWwHmV0Psfg8z2g7S4+S0IRtox8kqxtndBsQBoAAEJ7gm5VspmKSBiXInBKlsBkIhZ/FuOsoCLuedGj7rEq4/FVO17ogbCRp4TIXLl1MYcdndg0OTKtz4X3OlfimN1cB5rPxHtNSY6IeeoFv7rEdjnN/iUyI3I+4Q2s2oCDHWbELjlrpte1Grh9KxL9btfY6DCcfo1DZ0dDIWiwgiQQRzC4irw1gMipljcXTTi2AR72q7oLDxN08da65QmX0qDf9OXH3R21Su0auaPEhQVOJ0W61GjzXFfjqMw0Zif1H7lWW1WBsmkD4QfRS9bLwiF6TD/AHN/g6R3tDh/9weQKr4r2jZldkDiYhpi0mwWSMXRExTBdFs2n0VCtjS8idQbNbZoOgA5pJaybVFuP03DGVuy7w8ZWGpfdjSdyT+Y/wCyyfxRe8gOgn0AWlxiqQ1tNtoaB56lU8DTFNrjEuI32XAvk6pTsZjcI1rQwEEucDJ3JT/wDqeYWYwanc+BVfCA1aoLjZpmFqVcK6s9rROVpudtdT6qXKuB4ylRPgMM5kAGQ4SPDqdloYdtVhIBBdUt0VrCUJqTqxgyk81o1CCAWAHXXZc82Cl4M842q3sgtDnCJnb0S4LBBhLjcnUn7JuHZLnSe00xpseRK1aGEzb5Qq3yNJqJTr1AL7bSqlFhMz5K/wAUoNDWiZdMgclQq4tlNsuJJFy0XcpqyE1t4Mzi1W7Gjq8gctGrD4jWmBOlz0DQtOvWL3OqEZM18pAlrWiAPuuX4ji7OO7pAH1Xdhj0UaqW2Cj8lFp97UnmfkvSfZLhmSnnOr9ByAXEezHCjWqNaN9+QGpXq1OgGgNGgAA8lqaeFcswtVPqKEQnZEmVdhwkip8WxwpMtqbN+5V4LnvaDtV2tnsU2y762XPqJ7INnVpcSyZUpddmfiKgpND/APVfcuN4udJ0VKniX1HSCepJKlx9cVDpANgOitcK4dextbVYsvk3b3Mkw9J8ayORuD5FVsZgPdkOA7JsR+k9J2XRmiG2kJlXKWw645FVbuS2LcXwciXOJDWAEuEtVyvQosb2253t7x1aD0A1V+o0UmyynHNwub8lk1y8xlgSTMgqxOx5ZG+CU43skBtMDYFjR/dV3YwQJpsMa2/YptYhgLy3MY2HJI2tTrNy3ZPSD5KfuTBE803RMsBN47QPiCpA1lODJeR3JAa1vgApaOCFNkntRzbdSU6QdDm6H4XN+iRv+C1p+GY9aXOknXX/ADZNxLgTytlC2Rh+1oIj0UowLBd0a7pXMo2FDhmBgBoEvqejRzWzVfAbQoibSXc4JGYpGECzQJO4281cwdUUxDWEud8R5Ktysb9jR4UCKUMc3PfNmEzPJY54/wDh6mWvTIF+18LvMaFXatIsOYC+pA0PgFRxuIfVY+mKRlw77oDWeHMpU15FcezEbxbEVMVUfh2MgC7HG5v8l0fD8TVbTdUrkCo82YLhg5LMp4L3OIa5hGU0srv1Eg2K0azg63KE0pLwTGLfLIn1CTJ1VDiVMCo/pk3jXY9FfcRJkwBcnkBdc/TxZc4uJB96STyaB3R6JsS8lifu48EHFMTLbn03XKYyrnq20Fh9ytXjfEbmD0aLa81J7H8CNeqJ0HaPgDdaWKHgy9RluTk+kdb7F8G92z3hEEiG+C6dKGwBAgDQcoQVqRjSow5y3ybESQnBLCYUdC5/jNOX1eeVh+ZXRFqwOLVcmJJ+F1Fx9DZcer5xndov7n4MR+Hu3mtXBOgLExOKeXWELZwPERTIY4EyAS7lOluSx5Js249dBUxBJNk1uIPJTY0Qeh0IVF+abKp0Oi6cXpomsw4cLC52TcRw/I3M655LJHFMmmyFFvouUJTXCNg8KdrkdHgVn0WPzta6kG5iR2Ry5plP2jedXEjxKtUePSRBHUH7FWpNKhlCUe0WauAAdPvC1x/0nEeRaU4C4jmpMTiaTznAl4AAn4Vn4g5yGkgNkEkGDIVcuXREbZqYikMkiZBuG6ql7t0yBmbux3y81ca/SDKWnQi8yUrkJH7i4B7XgGI6bhXcUyYh2mgAgDyCptZey2GFlIHN3rT+yRcivhmTSa57rH+8KPFtqg7C2n0U+DxBa4uaN3Ryun1cSXGXaqB3dlUMzXPeiP3Q2jeSTHysnMdmO8c1mce4g5pbSY7LIzvdu0beqmK3cA2xntHXAinPeIc8Ddo0HmVgYvEBjDFs2vqJ+nyVh1QCXOcXT8R70DRc9xHEmo/KBImIHyC7cWOinNPbHZ5KzaRq1IAm8DzNgvXPZ/gww9KPjdd5+gCxvYv2S900Vao7Zu1vLqeq65a+DHt5PPajJue1dEcJZTsqIXQcoyEQnQiEAPWFx3+PTbAl1N4HjMrfAWX7R8OdUDHsEvpukC1wTf5KjPHdBpHTpZqGVNnL42nleBInkoeKVQHAm8taImNFWx+YVSXAtM2kEJuOZLWk6kbfdZGxrs38U75Rp8P4tl7J7bOQ7zfCdUYjjoyxRa6T8ZbfwA+65rEU8rpBIdzC6n2Q4aMSKjqt8paAbCZmfoFZHDvfAj1EIK5lPAYwkZXHfckkFT4ehLnWA5OIkeavcX9nvckPYS5nIgdnzVFlfKJ1G4+4SSTg9rNbSZo5IXAqYklty0EHkNeacG0HA/CbW+uuiece5stdEOu3cX+6hqOaTBym3NQdmy+QbhTBcx1gOaSmXG4k805tNjW2mDqJspKYtYZG8x8XmlaDavKChjnDRzlsYbEudFr/ACVDDYLcDwWtQda8BU5aObLs8F/CVC0g5SSNBt4pKtRzycxtM9FF+Miwg21hNyk94wFzHDXuslNS2Ud2bqrjHNbEusfRS5hFrDcrnsfjfevlpAY3Qu0MDkrYQcifNI1MRx1jIDTmOzGfc7BYFatmLnv7Rc6SNrCzQdwFLUrBoOhzXgW/zzWdT95iHilSGZ0xbutHMnYLrx47dIryZI4k35KnEcdm7Ikk2AGt11fsd7EhgbWriXatYRp1K1eB+xdLDw935tXdxiAei6CFq4cSj2efz6hydRGkf2SJ0IhdJxDUQnJqAEISJyEAShqdCWEQosCOtQa4doB3iAVhe0Hs170NNEMa5urSIBB5O2K6GEqrlBS7LceWWN3FnnZ9h8S51xTHUukfJdfwDggwtLJOZxOZxAgTFgFqgIIRHHGPROTNLJ2MfTBBBAIOxXIe0HBTR7dMflk/085XYwh7ARB05HT0SZcSmi7S6qWnnuXXlHmjarSQCAOhPpBS1KAcIgT0Oi6nifsex8upwx36SJYf2XM47gdSie3TgbEaHwINvNZ88UonqcPqOLKuHT+GV3U/hBPhClDm2a68CBJiJ1sqj3u/WQN3SDbl49UjMEPhiDuTLvMlVnb/AIjcdBT4jTaA2S4xctuB0MK8wtc3MCI9I8ZXM06Ww7DebXAHxPNJWpZtQHvGrnGA4bTBXO8SbtnJJW+y/iuLy4tpFoDe88gkE8hCn/8AvnelndtleMvjzCyXkG5dkOzWGR0gNF1eo8DrOuKVRwMXIDJ5XJurFgb6RRPJjiqciHH4+rUPaADdmtm07k6uVf3gYINyYhsS+3JoXQYb2Trv/iObQbu1kOqHoXaBdBwvgNHDj8tna3e7tPP/AGK7Memfkz83qMIe3Hycfw/2QrYiHVZoUjfL/quHU/CF2nDeGU6DMlNgYOmp8TqVcKQhd0McYrgxsuaWR22NhIWpyFYUDEQnwkKmwEypuVPSQiwG5UZU6EQiwJQ1LlSoUDDYSIQgUUBBCEIJQiEIQA4IQhAEFTAU3G9Nh8WhRO4HQ/2meTY+iRCVxXwP9SXyxRwijp7pnok/+NQiPdM9EIRtXwH1JfLLFHDMb3Wtb4NClISoTEWIkhCECsISIQggITUIQAIQhBIQkQhBIIQhB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4" name="Picture 4" descr="C:\Users\Даша\Desktop\картинки проект\загруженное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077072"/>
            <a:ext cx="2085975" cy="2190750"/>
          </a:xfrm>
          <a:prstGeom prst="rect">
            <a:avLst/>
          </a:prstGeom>
          <a:noFill/>
        </p:spPr>
      </p:pic>
      <p:pic>
        <p:nvPicPr>
          <p:cNvPr id="20485" name="Picture 5" descr="C:\Users\Даша\Desktop\картинки проект\загруженное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4077072"/>
            <a:ext cx="2105025" cy="2171700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ІІІ </a:t>
            </a:r>
            <a:r>
              <a:rPr lang="ru-RU" dirty="0" err="1" smtClean="0"/>
              <a:t>група</a:t>
            </a:r>
            <a:r>
              <a:rPr lang="ru-RU" dirty="0" smtClean="0"/>
              <a:t> – </a:t>
            </a:r>
            <a:r>
              <a:rPr lang="ru-RU" dirty="0" err="1" smtClean="0"/>
              <a:t>фармацевтичні</a:t>
            </a:r>
            <a:r>
              <a:rPr lang="ru-RU" dirty="0" smtClean="0"/>
              <a:t> </a:t>
            </a:r>
            <a:r>
              <a:rPr lang="ru-RU" dirty="0" err="1" smtClean="0"/>
              <a:t>терміни</a:t>
            </a:r>
            <a:r>
              <a:rPr lang="ru-RU" dirty="0" smtClean="0"/>
              <a:t> –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лікарських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та </a:t>
            </a:r>
            <a:r>
              <a:rPr lang="ru-RU" dirty="0" err="1" smtClean="0"/>
              <a:t>дія</a:t>
            </a:r>
            <a:r>
              <a:rPr lang="ru-RU" dirty="0" smtClean="0"/>
              <a:t> на </a:t>
            </a:r>
            <a:r>
              <a:rPr lang="ru-RU" dirty="0" err="1" smtClean="0"/>
              <a:t>людський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: </a:t>
            </a:r>
            <a:r>
              <a:rPr lang="ru-RU" i="1" dirty="0" err="1" smtClean="0"/>
              <a:t>нітрогліцерин</a:t>
            </a:r>
            <a:r>
              <a:rPr lang="ru-RU" i="1" dirty="0" smtClean="0"/>
              <a:t>, </a:t>
            </a:r>
            <a:r>
              <a:rPr lang="ru-RU" i="1" dirty="0" err="1" smtClean="0"/>
              <a:t>аспірин</a:t>
            </a:r>
            <a:r>
              <a:rPr lang="ru-RU" i="1" dirty="0" smtClean="0"/>
              <a:t>, </a:t>
            </a:r>
            <a:r>
              <a:rPr lang="ru-RU" i="1" dirty="0" err="1" smtClean="0"/>
              <a:t>аналгін</a:t>
            </a:r>
            <a:r>
              <a:rPr lang="ru-RU" i="1" dirty="0" smtClean="0"/>
              <a:t>, </a:t>
            </a:r>
            <a:r>
              <a:rPr lang="ru-RU" i="1" dirty="0" err="1" smtClean="0"/>
              <a:t>гастроципін</a:t>
            </a:r>
            <a:r>
              <a:rPr lang="ru-RU" i="1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 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ІІІ </a:t>
            </a:r>
            <a:r>
              <a:rPr lang="ru-RU" dirty="0" err="1" smtClean="0"/>
              <a:t>група</a:t>
            </a:r>
            <a:endParaRPr lang="ru-RU" dirty="0"/>
          </a:p>
        </p:txBody>
      </p:sp>
      <p:pic>
        <p:nvPicPr>
          <p:cNvPr id="7169" name="Picture 1" descr="C:\Users\Даша\Desktop\картинки проект\загруженное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149080"/>
            <a:ext cx="2133600" cy="1524000"/>
          </a:xfrm>
          <a:prstGeom prst="rect">
            <a:avLst/>
          </a:prstGeom>
          <a:noFill/>
        </p:spPr>
      </p:pic>
      <p:pic>
        <p:nvPicPr>
          <p:cNvPr id="7170" name="Picture 2" descr="C:\Users\Даша\Desktop\картинки проект\загруженное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645024"/>
            <a:ext cx="2143125" cy="2143125"/>
          </a:xfrm>
          <a:prstGeom prst="rect">
            <a:avLst/>
          </a:prstGeom>
          <a:noFill/>
        </p:spPr>
      </p:pic>
      <p:pic>
        <p:nvPicPr>
          <p:cNvPr id="7171" name="Picture 3" descr="C:\Users\Даша\Desktop\картинки проект\загруженное (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4077072"/>
            <a:ext cx="2276475" cy="15621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5041230"/>
          </a:xfrm>
        </p:spPr>
        <p:txBody>
          <a:bodyPr/>
          <a:lstStyle/>
          <a:p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медичної</a:t>
            </a:r>
            <a:r>
              <a:rPr lang="ru-RU" dirty="0" smtClean="0"/>
              <a:t> </a:t>
            </a:r>
            <a:r>
              <a:rPr lang="ru-RU" dirty="0" err="1" smtClean="0"/>
              <a:t>термінології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у справу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лікарів</a:t>
            </a:r>
            <a:r>
              <a:rPr lang="ru-RU" dirty="0" smtClean="0"/>
              <a:t>, </a:t>
            </a:r>
            <a:r>
              <a:rPr lang="ru-RU" dirty="0" err="1" smtClean="0"/>
              <a:t>фахівців</a:t>
            </a:r>
            <a:r>
              <a:rPr lang="ru-RU" dirty="0" smtClean="0"/>
              <a:t> </a:t>
            </a:r>
            <a:r>
              <a:rPr lang="ru-RU" dirty="0" err="1" smtClean="0"/>
              <a:t>суміжних</a:t>
            </a:r>
            <a:r>
              <a:rPr lang="ru-RU" dirty="0" smtClean="0"/>
              <a:t> </a:t>
            </a:r>
            <a:r>
              <a:rPr lang="ru-RU" dirty="0" err="1" smtClean="0"/>
              <a:t>галузей</a:t>
            </a:r>
            <a:r>
              <a:rPr lang="ru-RU" dirty="0" smtClean="0"/>
              <a:t>, широкого </a:t>
            </a:r>
            <a:r>
              <a:rPr lang="ru-RU" dirty="0" err="1" smtClean="0"/>
              <a:t>загалу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476672"/>
            <a:ext cx="7056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Весь </a:t>
            </a:r>
            <a:r>
              <a:rPr lang="ru-RU" sz="2400" dirty="0" err="1"/>
              <a:t>світ</a:t>
            </a:r>
            <a:r>
              <a:rPr lang="ru-RU" sz="2400" dirty="0"/>
              <a:t> - дурдом,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І люди в </a:t>
            </a:r>
            <a:r>
              <a:rPr lang="ru-RU" sz="2400" dirty="0" err="1"/>
              <a:t>нім</a:t>
            </a:r>
            <a:r>
              <a:rPr lang="ru-RU" sz="2400" dirty="0"/>
              <a:t> - </a:t>
            </a:r>
            <a:r>
              <a:rPr lang="ru-RU" sz="2400" u="sng" dirty="0" err="1"/>
              <a:t>клієнти</a:t>
            </a:r>
            <a:r>
              <a:rPr lang="ru-RU" sz="2400" dirty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/>
              <a:t>Одні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/>
              <a:t>- </a:t>
            </a:r>
            <a:r>
              <a:rPr lang="ru-RU" sz="2400" u="sng" dirty="0" err="1"/>
              <a:t>лікарі</a:t>
            </a:r>
            <a:r>
              <a:rPr lang="ru-RU" sz="2400" dirty="0"/>
              <a:t>,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А </a:t>
            </a:r>
            <a:r>
              <a:rPr lang="ru-RU" sz="2400" dirty="0" err="1"/>
              <a:t>інші</a:t>
            </a:r>
            <a:r>
              <a:rPr lang="ru-RU" sz="2400" dirty="0"/>
              <a:t> - </a:t>
            </a:r>
            <a:r>
              <a:rPr lang="ru-RU" sz="2400" u="sng" dirty="0" err="1"/>
              <a:t>пацієнти</a:t>
            </a:r>
            <a:r>
              <a:rPr lang="ru-RU" sz="2400" dirty="0" smtClean="0"/>
              <a:t>!</a:t>
            </a:r>
            <a:br>
              <a:rPr lang="ru-RU" sz="2400" dirty="0" smtClean="0"/>
            </a:br>
            <a:r>
              <a:rPr lang="ru-RU" sz="2400" dirty="0" smtClean="0"/>
              <a:t>                             </a:t>
            </a:r>
            <a:r>
              <a:rPr lang="ru-RU" sz="2400" dirty="0" err="1" smtClean="0"/>
              <a:t>І.Мажара</a:t>
            </a:r>
            <a:r>
              <a:rPr lang="ru-RU" sz="2400" dirty="0" smtClean="0"/>
              <a:t> (переклад </a:t>
            </a:r>
            <a:r>
              <a:rPr lang="ru-RU" sz="2400" dirty="0" err="1" smtClean="0"/>
              <a:t>М.Бєлих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pic>
        <p:nvPicPr>
          <p:cNvPr id="1026" name="Picture 2" descr="C:\Users\Даша\Desktop\картинки проект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420888"/>
            <a:ext cx="2916956" cy="2333565"/>
          </a:xfrm>
          <a:prstGeom prst="rect">
            <a:avLst/>
          </a:prstGeom>
          <a:noFill/>
        </p:spPr>
      </p:pic>
      <p:pic>
        <p:nvPicPr>
          <p:cNvPr id="1027" name="Picture 3" descr="C:\Users\Даша\Desktop\картинки проект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8640"/>
            <a:ext cx="3024336" cy="1884885"/>
          </a:xfrm>
          <a:prstGeom prst="rect">
            <a:avLst/>
          </a:prstGeom>
          <a:noFill/>
        </p:spPr>
      </p:pic>
      <p:pic>
        <p:nvPicPr>
          <p:cNvPr id="1029" name="Picture 5" descr="C:\Users\Даша\Desktop\картинки проект\images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276872"/>
            <a:ext cx="2880320" cy="2400267"/>
          </a:xfrm>
          <a:prstGeom prst="rect">
            <a:avLst/>
          </a:prstGeom>
          <a:noFill/>
        </p:spPr>
      </p:pic>
      <p:pic>
        <p:nvPicPr>
          <p:cNvPr id="1030" name="Picture 6" descr="C:\Users\Даша\Desktop\картинки проект\images (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4221088"/>
            <a:ext cx="3006080" cy="2404864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221</TotalTime>
  <Words>201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Побутова лексика</vt:lpstr>
      <vt:lpstr>Медична термінологія</vt:lpstr>
      <vt:lpstr>Слайд 3</vt:lpstr>
      <vt:lpstr>Слайд 4</vt:lpstr>
      <vt:lpstr>Слайд 5</vt:lpstr>
      <vt:lpstr>ІІ група</vt:lpstr>
      <vt:lpstr>ІІІ група</vt:lpstr>
      <vt:lpstr>Знання української медичної термінології – це певний внесок у справу підвищення мовної культури лікарів, фахівців суміжних галузей, широкого загалу. </vt:lpstr>
      <vt:lpstr>Слайд 9</vt:lpstr>
      <vt:lpstr>Список використаної літератури: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Даша</dc:creator>
  <cp:lastModifiedBy>Пользователь</cp:lastModifiedBy>
  <cp:revision>24</cp:revision>
  <dcterms:created xsi:type="dcterms:W3CDTF">2013-01-29T01:48:53Z</dcterms:created>
  <dcterms:modified xsi:type="dcterms:W3CDTF">2013-03-04T19:44:02Z</dcterms:modified>
</cp:coreProperties>
</file>