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58" r:id="rId4"/>
    <p:sldId id="257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80" r:id="rId20"/>
    <p:sldId id="278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61B00"/>
    <a:srgbClr val="008000"/>
    <a:srgbClr val="FF3300"/>
    <a:srgbClr val="66330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34E31ED7-7E57-43AB-B4C8-8CC9738F605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47A5962-2D46-4F4A-9CBB-CC51D5E4C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BE91B-7E40-4263-B1F0-A0AC9E7E06B6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FD9FD-40FC-4F51-9D68-971402350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F777F-4F41-4E9B-9C20-6D4C1B55B970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FD8C-BC02-4D2F-9E57-564808923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E031-1DC1-491D-ACFD-89DFD587AEFF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5888-7BE6-45B1-B329-FE587269F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3B3D3-CA89-4D11-ABFC-AD00E13EAB6C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B317F-FC98-4EA4-BCD7-672A194DD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733F-A292-4A1F-9695-57BC163AFF39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2682-2F48-43CE-8389-F4A8BFDC0D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EF222-CEAE-4E15-B060-589DB79F61B6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83FA1139-8DE2-4461-814C-D0BD22386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FA97B-4F02-4B16-9F50-B9AE871E9ECB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98E86-E84A-49C9-8113-858BF040C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D0A1-0A58-4862-BE70-2CFCD05B16DD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2C2F2-8EC5-48E5-8AB6-044C7B784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4C2997EC-3F4A-43D8-AAD6-4757E1B6A9C3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69E4CC3-B944-4996-BB21-138567931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9D81705-75C2-4C7D-96C6-FE61D5590DA6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6B13ACCF-1BFE-43A9-A99B-2AE0A0CE51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4221FB-2700-4040-905F-DB5A80786E32}" type="datetimeFigureOut">
              <a:rPr lang="ru-RU"/>
              <a:pPr>
                <a:defRPr/>
              </a:pPr>
              <a:t>23.04.2014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EEE39C-FA7E-4284-9EC5-2C6EB820D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5" r:id="rId6"/>
    <p:sldLayoutId id="2147483716" r:id="rId7"/>
    <p:sldLayoutId id="2147483724" r:id="rId8"/>
    <p:sldLayoutId id="2147483725" r:id="rId9"/>
    <p:sldLayoutId id="2147483717" r:id="rId10"/>
    <p:sldLayoutId id="2147483718" r:id="rId11"/>
  </p:sldLayoutIdLst>
  <p:txStyles>
    <p:titleStyle>
      <a:lvl1pPr marL="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ww.darigami.ru/image/data/%D1%87%D0%B0%D0%B9%D0%BD%D0%B0%D1%8F%20%D1%81%D0%BA%D0%B0%D0%B7%D0%BA%D0%B0/100317kimonoa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00192" y="5657671"/>
            <a:ext cx="284380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2400" dirty="0" smtClean="0">
                <a:solidFill>
                  <a:schemeClr val="bg1"/>
                </a:solidFill>
              </a:rPr>
              <a:t>Виконала: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err="1" smtClean="0">
                <a:solidFill>
                  <a:schemeClr val="bg1"/>
                </a:solidFill>
              </a:rPr>
              <a:t>ліцеїстка</a:t>
            </a:r>
            <a:r>
              <a:rPr lang="uk-UA" sz="2400" dirty="0" smtClean="0">
                <a:solidFill>
                  <a:schemeClr val="bg1"/>
                </a:solidFill>
              </a:rPr>
              <a:t> ІІІ-І курсу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err="1" smtClean="0">
                <a:solidFill>
                  <a:schemeClr val="bg1"/>
                </a:solidFill>
              </a:rPr>
              <a:t>Гринюк</a:t>
            </a:r>
            <a:r>
              <a:rPr lang="uk-UA" sz="2400" dirty="0" smtClean="0">
                <a:solidFill>
                  <a:schemeClr val="bg1"/>
                </a:solidFill>
              </a:rPr>
              <a:t> Ольга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5448" y="0"/>
            <a:ext cx="4968552" cy="45243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Японська церемонія чаювання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92080" y="0"/>
            <a:ext cx="3672408" cy="64940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Особливо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широке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поширення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чайні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турніри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набули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в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XIV-XV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вв. В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аристократичних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кругах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їх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влаштовували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двох'ярусних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павільйонах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, перший поверх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яких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іменувався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"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гостьовою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терасою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", а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верхній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- "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чайним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павільйоном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".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гапыч\Desktop\oriental-background-1443429.jpg"/>
          <p:cNvPicPr>
            <a:picLocks noChangeAspect="1" noChangeArrowheads="1"/>
          </p:cNvPicPr>
          <p:nvPr/>
        </p:nvPicPr>
        <p:blipFill>
          <a:blip r:embed="rId2" cstate="print"/>
          <a:srcRect b="10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 descr="C:\Users\Агапыч\Desktop\1345551087.jpg"/>
          <p:cNvPicPr>
            <a:picLocks noChangeAspect="1" noChangeArrowheads="1"/>
          </p:cNvPicPr>
          <p:nvPr/>
        </p:nvPicPr>
        <p:blipFill>
          <a:blip r:embed="rId3" cstate="print"/>
          <a:srcRect t="10893" r="22581"/>
          <a:stretch>
            <a:fillRect/>
          </a:stretch>
        </p:blipFill>
        <p:spPr bwMode="auto">
          <a:xfrm>
            <a:off x="0" y="0"/>
            <a:ext cx="464400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Агапыч\Desktop\-font-b-Porcelain-b-font-handmade-font-b-japanese-b-font-style-coarse-pottery-flower.jpg"/>
          <p:cNvPicPr>
            <a:picLocks noChangeAspect="1" noChangeArrowheads="1"/>
          </p:cNvPicPr>
          <p:nvPr/>
        </p:nvPicPr>
        <p:blipFill>
          <a:blip r:embed="rId4" cstate="print"/>
          <a:srcRect l="8673" t="28832"/>
          <a:stretch>
            <a:fillRect/>
          </a:stretch>
        </p:blipFill>
        <p:spPr bwMode="auto">
          <a:xfrm>
            <a:off x="4644008" y="0"/>
            <a:ext cx="449999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Агапыч\Desktop\79211919461-dlya-doma-interera-malenkie-podsvechniki-n3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3284985"/>
            <a:ext cx="449999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Агапыч\Desktop\JH7.jpg"/>
          <p:cNvPicPr>
            <a:picLocks noChangeAspect="1" noChangeArrowheads="1"/>
          </p:cNvPicPr>
          <p:nvPr/>
        </p:nvPicPr>
        <p:blipFill>
          <a:blip r:embed="rId6" cstate="print"/>
          <a:srcRect t="21196"/>
          <a:stretch>
            <a:fillRect/>
          </a:stretch>
        </p:blipFill>
        <p:spPr bwMode="auto">
          <a:xfrm>
            <a:off x="0" y="3255080"/>
            <a:ext cx="4644008" cy="360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гапыч\Desktop\oriental-background-1443429.jpg"/>
          <p:cNvPicPr>
            <a:picLocks noChangeAspect="1" noChangeArrowheads="1"/>
          </p:cNvPicPr>
          <p:nvPr/>
        </p:nvPicPr>
        <p:blipFill>
          <a:blip r:embed="rId2" cstate="print"/>
          <a:srcRect b="10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Агапыч\Desktop\japanese-painting-tiger-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Агапыч\Desktop\0_7ba11_c541358e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Агапыч\Desktop\desktopwallpapers.org.ua_12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Агапыч\Desktop\Skidka-25-na-zakazy-s-soboj-ot-sushi-bara-Nobu_full.jpg"/>
          <p:cNvPicPr>
            <a:picLocks noChangeAspect="1" noChangeArrowheads="1"/>
          </p:cNvPicPr>
          <p:nvPr/>
        </p:nvPicPr>
        <p:blipFill>
          <a:blip r:embed="rId6" cstate="print"/>
          <a:srcRect l="6801" t="2751" r="4641"/>
          <a:stretch>
            <a:fillRect/>
          </a:stretch>
        </p:blipFill>
        <p:spPr bwMode="auto">
          <a:xfrm>
            <a:off x="-1" y="3429000"/>
            <a:ext cx="4611853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гапыч\Desktop\1333740860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444208" cy="649408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Звичайно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збиралися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на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першому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поверсі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павільйону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, де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їм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подавалося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пригощання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Після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невеликого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бенкету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виходили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в сад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прогулювалися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по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його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алеях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. Сади при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павільйонах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, де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проводилися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чайні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турніри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були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прогулянковими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, а не "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споглядальними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".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Поки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милувалися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садом, "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господар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" чайного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турніру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закінчував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всі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приготування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Після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його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запрошення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гості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розсаджувалися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певному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порядку на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ослін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покриту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шкурою леопарда, а "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господар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" - на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бамбуковий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361B00"/>
                </a:solidFill>
                <a:latin typeface="Monotype Corsiva" pitchFamily="66" charset="0"/>
              </a:rPr>
              <a:t>стілець</a:t>
            </a:r>
            <a:r>
              <a:rPr lang="ru-RU" sz="3200" b="1" dirty="0" smtClean="0">
                <a:solidFill>
                  <a:srgbClr val="361B00"/>
                </a:solidFill>
                <a:latin typeface="Monotype Corsiva" pitchFamily="66" charset="0"/>
              </a:rPr>
              <a:t>.</a:t>
            </a:r>
            <a:endParaRPr lang="ru-RU" sz="32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гапыч\Desktop\allfons.ru_8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</p:spPr>
      </p:pic>
      <p:pic>
        <p:nvPicPr>
          <p:cNvPr id="10243" name="Picture 3" descr="C:\Users\Агапыч\Desktop\Interer-v-yaponskom-stile.jpg"/>
          <p:cNvPicPr>
            <a:picLocks noChangeAspect="1" noChangeArrowheads="1"/>
          </p:cNvPicPr>
          <p:nvPr/>
        </p:nvPicPr>
        <p:blipFill>
          <a:blip r:embed="rId3" cstate="print"/>
          <a:srcRect l="6509" t="19374" r="12784" b="3128"/>
          <a:stretch>
            <a:fillRect/>
          </a:stretch>
        </p:blipFill>
        <p:spPr bwMode="auto">
          <a:xfrm>
            <a:off x="-1" y="0"/>
            <a:ext cx="4628841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Агапыч\Desktop\65783839_61207915_0_17ea4_df28f7e7_XL-1.jpg"/>
          <p:cNvPicPr>
            <a:picLocks noChangeAspect="1" noChangeArrowheads="1"/>
          </p:cNvPicPr>
          <p:nvPr/>
        </p:nvPicPr>
        <p:blipFill>
          <a:blip r:embed="rId4" cstate="print"/>
          <a:srcRect l="3129" t="3633" r="3129"/>
          <a:stretch>
            <a:fillRect/>
          </a:stretch>
        </p:blipFill>
        <p:spPr bwMode="auto">
          <a:xfrm>
            <a:off x="4572000" y="3284984"/>
            <a:ext cx="45720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 descr="C:\Users\Агапыч\Desktop\0055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0"/>
            <a:ext cx="4572001" cy="337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C:\Users\Агапыч\Desktop\1.jpg"/>
          <p:cNvPicPr>
            <a:picLocks noChangeAspect="1" noChangeArrowheads="1"/>
          </p:cNvPicPr>
          <p:nvPr/>
        </p:nvPicPr>
        <p:blipFill>
          <a:blip r:embed="rId6" cstate="print"/>
          <a:srcRect l="15534" r="4725" b="5112"/>
          <a:stretch>
            <a:fillRect/>
          </a:stretch>
        </p:blipFill>
        <p:spPr bwMode="auto">
          <a:xfrm>
            <a:off x="0" y="3284985"/>
            <a:ext cx="4644008" cy="35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5148064" cy="61247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Здавна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тяною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була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неодмінним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атрибутом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зустрічей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японських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філософів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поетів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художників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Поступово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ця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процедура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захоплювала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інші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шари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суспільства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en-US" sz="2800" b="1" dirty="0" smtClean="0">
                <a:solidFill>
                  <a:srgbClr val="361B00"/>
                </a:solidFill>
                <a:latin typeface="Monotype Corsiva" pitchFamily="66" charset="0"/>
              </a:rPr>
              <a:t>XVI - XVII 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вв. вона стала популярною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серед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японської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аристократії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самураїв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Чайна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церемонія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як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мистецтво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тяною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оформилася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у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свого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роду систему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відпочинку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від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буденних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турбот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. В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самій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класичній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формі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вона стала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відбуватися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в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чайних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будиночках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 "</a:t>
            </a:r>
            <a:r>
              <a:rPr lang="ru-RU" sz="2800" b="1" dirty="0" err="1" smtClean="0">
                <a:solidFill>
                  <a:srgbClr val="361B00"/>
                </a:solidFill>
                <a:latin typeface="Monotype Corsiva" pitchFamily="66" charset="0"/>
              </a:rPr>
              <a:t>тясіцу</a:t>
            </a:r>
            <a:r>
              <a:rPr lang="ru-RU" sz="2800" b="1" dirty="0" smtClean="0">
                <a:solidFill>
                  <a:srgbClr val="361B00"/>
                </a:solidFill>
                <a:latin typeface="Monotype Corsiva" pitchFamily="66" charset="0"/>
              </a:rPr>
              <a:t>".</a:t>
            </a:r>
            <a:endParaRPr lang="ru-RU" sz="2800" b="1" dirty="0">
              <a:solidFill>
                <a:srgbClr val="361B00"/>
              </a:solidFill>
              <a:latin typeface="Monotype Corsiva" pitchFamily="66" charset="0"/>
            </a:endParaRPr>
          </a:p>
        </p:txBody>
      </p:sp>
      <p:pic>
        <p:nvPicPr>
          <p:cNvPr id="11267" name="Picture 3" descr="C:\Users\Агапыч\Desktop\e8e8dbc4831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923928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pic>
        <p:nvPicPr>
          <p:cNvPr id="12296" name="Picture 8" descr="C:\Users\Агапыч\Desktop\13082_16516.800x800x4.jpg"/>
          <p:cNvPicPr>
            <a:picLocks noChangeAspect="1" noChangeArrowheads="1"/>
          </p:cNvPicPr>
          <p:nvPr/>
        </p:nvPicPr>
        <p:blipFill>
          <a:blip r:embed="rId3" cstate="print"/>
          <a:srcRect l="4749" t="3685" r="3810" b="3882"/>
          <a:stretch>
            <a:fillRect/>
          </a:stretch>
        </p:blipFill>
        <p:spPr bwMode="auto">
          <a:xfrm>
            <a:off x="6083959" y="0"/>
            <a:ext cx="3060041" cy="3068960"/>
          </a:xfrm>
          <a:prstGeom prst="rect">
            <a:avLst/>
          </a:prstGeom>
          <a:noFill/>
        </p:spPr>
      </p:pic>
      <p:pic>
        <p:nvPicPr>
          <p:cNvPr id="12300" name="Picture 12" descr="C:\Users\Агапыч\Desktop\654366046.jpg"/>
          <p:cNvPicPr>
            <a:picLocks noChangeAspect="1" noChangeArrowheads="1"/>
          </p:cNvPicPr>
          <p:nvPr/>
        </p:nvPicPr>
        <p:blipFill>
          <a:blip r:embed="rId4" cstate="print"/>
          <a:srcRect b="44018"/>
          <a:stretch>
            <a:fillRect/>
          </a:stretch>
        </p:blipFill>
        <p:spPr bwMode="auto">
          <a:xfrm>
            <a:off x="0" y="4149080"/>
            <a:ext cx="9144000" cy="2917128"/>
          </a:xfrm>
          <a:prstGeom prst="rect">
            <a:avLst/>
          </a:prstGeom>
          <a:noFill/>
        </p:spPr>
      </p:pic>
      <p:pic>
        <p:nvPicPr>
          <p:cNvPr id="12302" name="Picture 14" descr="C:\Users\Агапыч\Desktop\654365481.jpg"/>
          <p:cNvPicPr>
            <a:picLocks noChangeAspect="1" noChangeArrowheads="1"/>
          </p:cNvPicPr>
          <p:nvPr/>
        </p:nvPicPr>
        <p:blipFill>
          <a:blip r:embed="rId5" cstate="print"/>
          <a:srcRect l="1273" t="1651" r="4581" b="42208"/>
          <a:stretch>
            <a:fillRect/>
          </a:stretch>
        </p:blipFill>
        <p:spPr bwMode="auto">
          <a:xfrm>
            <a:off x="5796136" y="3068960"/>
            <a:ext cx="3347864" cy="1405277"/>
          </a:xfrm>
          <a:prstGeom prst="rect">
            <a:avLst/>
          </a:prstGeom>
          <a:noFill/>
        </p:spPr>
      </p:pic>
      <p:pic>
        <p:nvPicPr>
          <p:cNvPr id="12294" name="Picture 6" descr="C:\Users\Агапыч\Desktop\97094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0"/>
            <a:ext cx="2924944" cy="2924944"/>
          </a:xfrm>
          <a:prstGeom prst="rect">
            <a:avLst/>
          </a:prstGeom>
          <a:noFill/>
        </p:spPr>
      </p:pic>
      <p:pic>
        <p:nvPicPr>
          <p:cNvPr id="12301" name="Picture 13" descr="C:\Users\Агапыч\Desktop\16f4fee231c1608c0a7da0b8f9509512.jpg"/>
          <p:cNvPicPr>
            <a:picLocks noChangeAspect="1" noChangeArrowheads="1"/>
          </p:cNvPicPr>
          <p:nvPr/>
        </p:nvPicPr>
        <p:blipFill>
          <a:blip r:embed="rId7" cstate="print"/>
          <a:srcRect l="6169"/>
          <a:stretch>
            <a:fillRect/>
          </a:stretch>
        </p:blipFill>
        <p:spPr bwMode="auto">
          <a:xfrm>
            <a:off x="0" y="2780928"/>
            <a:ext cx="2771800" cy="239778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99792" y="0"/>
            <a:ext cx="3384376" cy="50167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Коли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всі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гості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випивали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перший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запропонований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сорт напою,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вносилися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нові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чашки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пропонувався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новий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сорт.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Чайні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турніри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перетворювалися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на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веселі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розваги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гапыч\Desktop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92" y="0"/>
            <a:ext cx="9156592" cy="6858000"/>
          </a:xfrm>
          <a:prstGeom prst="rect">
            <a:avLst/>
          </a:prstGeom>
          <a:noFill/>
        </p:spPr>
      </p:pic>
      <p:pic>
        <p:nvPicPr>
          <p:cNvPr id="13316" name="Picture 4" descr="C:\Users\Агапыч\Desktop\1375454336_2-2.jpg"/>
          <p:cNvPicPr>
            <a:picLocks noChangeAspect="1" noChangeArrowheads="1"/>
          </p:cNvPicPr>
          <p:nvPr/>
        </p:nvPicPr>
        <p:blipFill>
          <a:blip r:embed="rId3" cstate="print"/>
          <a:srcRect b="9990"/>
          <a:stretch>
            <a:fillRect/>
          </a:stretch>
        </p:blipFill>
        <p:spPr bwMode="auto">
          <a:xfrm>
            <a:off x="4014882" y="0"/>
            <a:ext cx="5129118" cy="3240360"/>
          </a:xfrm>
          <a:prstGeom prst="rect">
            <a:avLst/>
          </a:prstGeom>
          <a:noFill/>
        </p:spPr>
      </p:pic>
      <p:pic>
        <p:nvPicPr>
          <p:cNvPr id="13318" name="Picture 6" descr="C:\Users\Агапыч\Desktop\Vintage-Japanese-style-font-b-Coffee-b-font-font-b-cup-b-font-font-b-wooden.jpg"/>
          <p:cNvPicPr>
            <a:picLocks noChangeAspect="1" noChangeArrowheads="1"/>
          </p:cNvPicPr>
          <p:nvPr/>
        </p:nvPicPr>
        <p:blipFill>
          <a:blip r:embed="rId4" cstate="print"/>
          <a:srcRect t="14147" b="21999"/>
          <a:stretch>
            <a:fillRect/>
          </a:stretch>
        </p:blipFill>
        <p:spPr bwMode="auto">
          <a:xfrm>
            <a:off x="179512" y="3356992"/>
            <a:ext cx="5472608" cy="35010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92080" y="3212977"/>
            <a:ext cx="3851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Самий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звичайний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чайник,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дерев'яна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ложка для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насипання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чаю, груба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дерев'яна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чашка - все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це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робить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на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учасників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церемонії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заворожливий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вплив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42839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Правила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відносяться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до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аранжування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квітів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,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кип'ятінню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води, заварки чаю, розливу напою.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Всі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правила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мають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ціль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: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викликати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відчуття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природності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або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відчуття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мистецтва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тяною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без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штучності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  <a:endParaRPr lang="ru-RU" sz="2800" b="1" i="1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гапыч\Desktop\picture-7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27784" y="0"/>
            <a:ext cx="4176464" cy="69865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Такий класичний ритуал тяною. Зовсім природно, що це естетичне проведення часу не є частим навіть для вищих шарів японського суспільства, не говорячи вже про простих людей і проте тяною є безперечно самою різносторонньою естетичною розвагою, вплив якої помітний в кожному будинку.</a:t>
            </a:r>
            <a:endParaRPr lang="ru-RU" sz="3200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finalshop.ru/sites/shop/files/imagecache/product_full/kmj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47"/>
            <a:ext cx="9144000" cy="682595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Чайна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церемонія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–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справжня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екзотична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пригода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незвичайний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досвід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пізнання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себе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світу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древній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метод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психотерапії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просто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приємний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спосіб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провести час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знайти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рівновагу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якого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нам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деколи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так не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вистачає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1" cy="767195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252520" cy="236988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Чайна</a:t>
            </a:r>
            <a:r>
              <a:rPr lang="ru-RU" sz="4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церемонія</a:t>
            </a:r>
            <a:r>
              <a:rPr lang="ru-RU" sz="4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-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перетворений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на ритуал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процес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заварювання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чаю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чаювання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поширений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в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азійських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країнах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. Як правило,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термін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вживається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стосовно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японської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чайної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Monotype Corsiva" pitchFamily="66" charset="0"/>
              </a:rPr>
              <a:t>церемонії</a:t>
            </a:r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Агапыч\Desktop\defaul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Агапыч\Desktop\sakura_tree.jpg"/>
          <p:cNvPicPr>
            <a:picLocks noChangeAspect="1" noChangeArrowheads="1"/>
          </p:cNvPicPr>
          <p:nvPr/>
        </p:nvPicPr>
        <p:blipFill>
          <a:blip r:embed="rId3" cstate="print"/>
          <a:srcRect b="1989"/>
          <a:stretch>
            <a:fillRect/>
          </a:stretch>
        </p:blipFill>
        <p:spPr bwMode="auto">
          <a:xfrm>
            <a:off x="0" y="0"/>
            <a:ext cx="8604448" cy="47437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3068960"/>
            <a:ext cx="6984776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Дякую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9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увагу</a:t>
            </a:r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1" cy="76719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Однією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вершин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мистецтва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чаювання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вважається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японський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ритуал.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Суть </a:t>
            </a:r>
            <a:r>
              <a:rPr lang="ru-RU" sz="3600" b="1" spc="50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церемонії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відображають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чотири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принципи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,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сформульовані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її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творцем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вересня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Рікю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: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ва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кеі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сей,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дзяку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а </a:t>
            </a:r>
            <a:r>
              <a:rPr lang="ru-RU" sz="3600" b="1" spc="50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саме</a:t>
            </a:r>
            <a:r>
              <a:rPr lang="ru-RU" sz="3600" b="1" spc="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:</a:t>
            </a:r>
            <a:endParaRPr lang="ru-RU" sz="3600" b="1" spc="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43808" y="2204864"/>
            <a:ext cx="3528392" cy="2448272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u="sng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Японська</a:t>
            </a:r>
            <a:r>
              <a:rPr lang="ru-RU" sz="40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i="1" u="sng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чайна</a:t>
            </a:r>
            <a:r>
              <a:rPr lang="ru-RU" sz="40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i="1" u="sng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церемонія</a:t>
            </a:r>
            <a:r>
              <a:rPr lang="ru-RU" sz="40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67736" y="2204864"/>
            <a:ext cx="2376264" cy="144016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rgbClr val="0070C0"/>
                </a:solidFill>
                <a:latin typeface="Monotype Corsiva" pitchFamily="66" charset="0"/>
              </a:rPr>
              <a:t>Повага</a:t>
            </a:r>
            <a:endParaRPr lang="ru-RU" sz="4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9872" y="0"/>
            <a:ext cx="2520280" cy="1368152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Гармонія</a:t>
            </a:r>
            <a:endParaRPr lang="ru-RU" sz="4800" dirty="0">
              <a:solidFill>
                <a:schemeClr val="accent6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91880" y="5489848"/>
            <a:ext cx="2592288" cy="1368152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70C0"/>
                </a:solidFill>
                <a:latin typeface="Monotype Corsiva" pitchFamily="66" charset="0"/>
              </a:rPr>
              <a:t>Чистота</a:t>
            </a:r>
            <a:endParaRPr lang="ru-RU" sz="4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276872"/>
            <a:ext cx="2448272" cy="144016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rgbClr val="0070C0"/>
                </a:solidFill>
                <a:latin typeface="Monotype Corsiva" pitchFamily="66" charset="0"/>
              </a:rPr>
              <a:t>Спокій</a:t>
            </a:r>
            <a:endParaRPr lang="ru-RU" sz="4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99992" y="4509120"/>
            <a:ext cx="648072" cy="936104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372200" y="2780928"/>
            <a:ext cx="432048" cy="360040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2411760" y="2780928"/>
            <a:ext cx="432048" cy="360040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4427984" y="1340768"/>
            <a:ext cx="648072" cy="1080120"/>
          </a:xfrm>
          <a:prstGeom prst="up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0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3968" y="0"/>
            <a:ext cx="5004048" cy="69865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Гармонія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– у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відносинах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між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людьми,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гармонія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людини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природи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гармонія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чайного посуду та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манери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її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використання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; </a:t>
            </a:r>
            <a:endParaRPr lang="ru-RU" sz="28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8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повага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– до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всіх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кожного,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що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виходять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з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щирого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почуття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подяки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за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саме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існування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; </a:t>
            </a:r>
            <a:endParaRPr lang="ru-RU" sz="28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8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чистота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–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фізична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духовна; </a:t>
            </a:r>
            <a:endParaRPr lang="ru-RU" sz="28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8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спокій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– той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самий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душевний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спокій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який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приходить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з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розумінням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перших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трьох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принципів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заради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якого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чай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Monotype Corsiva" pitchFamily="66" charset="0"/>
              </a:rPr>
              <a:t>заварюється</a:t>
            </a: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. 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C:\Users\Агапыч\Desktop\256826-6000x4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31968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://tutcikavo.co.ua/wp-content/uploads/2011/08/istoriya-viniknennya-chajno%D1%97-ceremoni%D1%97-v-kita%D1%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19575" cy="3324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pic>
        <p:nvPicPr>
          <p:cNvPr id="2051" name="Picture 3" descr="C:\Users\Агапыч\Desktop\1313355396_F7E0E9EDE0FF20F6E5F0E5ECEEEDE8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365104"/>
            <a:ext cx="4642070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C:\Users\Агапыч\Desktop\259-tea-ceremoni-1440x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365104"/>
            <a:ext cx="4499992" cy="2636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Чайна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церемонія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така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багата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традиціями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романтичними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оповіданнями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являється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по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думці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японців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справді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мистецтвом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життя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зведеним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в культ.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Знання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її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розцінюється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японцями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як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міра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освіченості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-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свідоцтво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духовної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культури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людин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ru-RU" sz="2800" b="1" dirty="0">
              <a:ln w="12700"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" name="Picture 5" descr="C:\Users\Агапыч\Desktop\397360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844824"/>
            <a:ext cx="4248472" cy="2431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pic>
        <p:nvPicPr>
          <p:cNvPr id="3076" name="Picture 4" descr="C:\Users\Агапыч\Desktop\e76bfccd2a75eac3e0228c5be16f3288.jpg"/>
          <p:cNvPicPr>
            <a:picLocks noChangeAspect="1" noChangeArrowheads="1"/>
          </p:cNvPicPr>
          <p:nvPr/>
        </p:nvPicPr>
        <p:blipFill>
          <a:blip r:embed="rId3" cstate="print"/>
          <a:srcRect t="4254"/>
          <a:stretch>
            <a:fillRect/>
          </a:stretch>
        </p:blipFill>
        <p:spPr bwMode="auto">
          <a:xfrm>
            <a:off x="4927461" y="0"/>
            <a:ext cx="4321141" cy="635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5004048" cy="66693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Овіяна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численними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легендами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переказами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чайна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церемонія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-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зовсім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не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звичне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чаювання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. Вона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вимагає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дотримання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найдрібніших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деталей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етикету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як при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приготуванні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чаю, при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подачі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його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гостеві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, так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при самому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питті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Це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мабуть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саме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самобутнє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мистецтво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народу.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Згідно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легенді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, вона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бере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свій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початок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Китаю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з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часів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першого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патріарха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 буддизму </a:t>
            </a:r>
            <a:r>
              <a:rPr lang="ru-RU" sz="3200" b="1" dirty="0" err="1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Бодхідхарми</a:t>
            </a:r>
            <a:r>
              <a:rPr lang="ru-RU" sz="3200" b="1" dirty="0" smtClean="0">
                <a:ln w="9525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.</a:t>
            </a:r>
            <a:endParaRPr lang="ru-RU" sz="3200" b="1" dirty="0">
              <a:ln w="9525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1" cy="76719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180344"/>
            <a:ext cx="4644008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Чай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підносили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Будді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Його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пили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під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час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релігійних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ритуалів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медитацій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Ейсай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своїх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творах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особливо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підкреслював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користь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чаю для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збереження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зміцнення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здоров'я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</a:t>
            </a:r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100" name="Picture 4" descr="C:\Users\Агапыч\Desktop\2583x1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5580112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гапыч\Desktop\Amhita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334786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гапыч\Desktop\b9603b1aedc84a4b6c982f02b1e6cd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9080"/>
            <a:ext cx="457200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vsyako-razno.ru/uploads/posts/2009-12/1262168800_hiop.ru_te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767195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4048" y="0"/>
            <a:ext cx="4139952" cy="69865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Починаючи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XII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в.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Китаю до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Японії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проникає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спосіб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приготування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роздрібненого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чаю.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Звідти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ж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прийшов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звичай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влаштовувати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своєрідні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розваги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у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формі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чайних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турнірів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Спочатку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такі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турніри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проводили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ченці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монастирях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причому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в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них брали участь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самураї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 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124" name="Picture 4" descr="C:\Users\Агапыч\Desktop\yellow-t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12161" cy="31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Агапыч\Desktop\hq-wallpapers_ru_city_38550_1680x1050.jpg"/>
          <p:cNvPicPr>
            <a:picLocks noChangeAspect="1" noChangeArrowheads="1"/>
          </p:cNvPicPr>
          <p:nvPr/>
        </p:nvPicPr>
        <p:blipFill>
          <a:blip r:embed="rId4" cstate="print"/>
          <a:srcRect l="8715" t="17746" r="38998" b="18875"/>
          <a:stretch>
            <a:fillRect/>
          </a:stretch>
        </p:blipFill>
        <p:spPr bwMode="auto">
          <a:xfrm>
            <a:off x="0" y="3257600"/>
            <a:ext cx="511256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382</TotalTime>
  <Words>646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Агапыч</dc:creator>
  <cp:lastModifiedBy>User</cp:lastModifiedBy>
  <cp:revision>62</cp:revision>
  <dcterms:created xsi:type="dcterms:W3CDTF">2014-02-24T18:52:22Z</dcterms:created>
  <dcterms:modified xsi:type="dcterms:W3CDTF">2014-04-23T22:10:58Z</dcterms:modified>
</cp:coreProperties>
</file>