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8" r:id="rId5"/>
    <p:sldId id="269" r:id="rId6"/>
    <p:sldId id="270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астя" initials="Н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3F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2-25T14:47:49.552" idx="1">
    <p:pos x="5439" y="106"/>
    <p:text>Перейти від індивідуального до ринкового попиту можна просумувавши всі обсяги попиту, які покупці пред*являють при різних можливих рівнях цін.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2-25T14:52:08.848" idx="2">
    <p:pos x="5403" y="115"/>
    <p:text>Окрім ціни на попит діють також інші детермінанти попиту, що призводить до зміни попиту.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2-25T14:59:02.697" idx="3">
    <p:pos x="5421" y="115"/>
    <p:text>Що може впливати на зсув кривої попиту.
Суть і сутність кожної детермінанти слід детально оговорити, навести приклади і впевнитись, що учні зрозуміли, про що йде мова.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2-25T15:10:59.698" idx="5">
    <p:pos x="5420" y="140"/>
    <p:text>Збільшення попиту - рішення покупців купувати більше товару.
Аналогічно (прямо протилежно) визначаються фактори зменшення попиту.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2-25T15:10:04.237" idx="6">
    <p:pos x="5465" y="106"/>
    <p:text>Слід розрізняти зміну попиту і зміну величини попиту. Причиною зміни величини попиту може бути зміна ціни на товар.
Зміна величини попиту означає перехід від однієї точки до іншої на одному і тому самому графіку попиту.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2-25T15:20:31.967" idx="7">
    <p:pos x="5395" y="124"/>
    <p:text>Незрозумілим може бути пункт "ціни на інші товари":
компанії, які спеціалізуються на виробництві певного продукту (напр. футбольних м*ячей) можуть використовувати свої приміщення та обладнання для виробництва іншої продукції (напр. баскетбольних, волейбольних м*ячей). інші компанії також можуть долучитись до цього ринку, збільшивши пропозицію, в той же час пропозиція на футбольні м*ячі падає, оскільки потужності використовуються альтернативно.
(за мотивами "Економіксу")</p:tex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2-25T15:23:52.065" idx="8">
    <p:pos x="5245" y="148"/>
    <p:text>Такий фактор як цінові очікування виробників може по-різному впдивати на різних виробників та на виробників в різниз галузях
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D329A-9305-44D3-AE65-2224D0E7E717}" type="datetimeFigureOut">
              <a:rPr lang="ru-RU" smtClean="0"/>
              <a:t>25.02.2012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813F4-DC30-4CA8-B322-BAA3D6EC0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58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EA1D-EED0-4070-A3B4-FD98E8C9FD45}" type="datetime1">
              <a:rPr lang="ru-RU" smtClean="0"/>
              <a:t>25.02.2012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E1268-CFA6-4B3C-A751-BF1E549ACEEF}" type="datetime1">
              <a:rPr lang="ru-RU" smtClean="0"/>
              <a:t>25.02.2012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EFA1-CFD9-4828-8009-EB4DA31880BE}" type="datetime1">
              <a:rPr lang="ru-RU" smtClean="0"/>
              <a:t>25.02.2012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06F65-9379-40A1-9998-45A4B7F41597}" type="datetime1">
              <a:rPr lang="ru-RU" smtClean="0"/>
              <a:t>25.02.2012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14135-F65F-47E8-AB9A-E0E813B5F7F3}" type="datetime1">
              <a:rPr lang="ru-RU" smtClean="0"/>
              <a:t>25.02.2012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8327-53EE-4996-8023-A4397740A5D5}" type="datetime1">
              <a:rPr lang="ru-RU" smtClean="0"/>
              <a:t>25.02.2012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FD3A7-C3D5-4F58-ADC5-6C598517ECF7}" type="datetime1">
              <a:rPr lang="ru-RU" smtClean="0"/>
              <a:t>25.02.2012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427C4-0A38-4588-8F8C-B1E819B3F1F0}" type="datetime1">
              <a:rPr lang="ru-RU" smtClean="0"/>
              <a:t>25.02.2012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E02-D7BE-4E50-B230-06E355B8D560}" type="datetime1">
              <a:rPr lang="ru-RU" smtClean="0"/>
              <a:t>25.02.2012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A91F-4D10-4C02-A212-01441F16402A}" type="datetime1">
              <a:rPr lang="ru-RU" smtClean="0"/>
              <a:t>25.02.2012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0B13-545E-44FF-A46D-0424290D25C0}" type="datetime1">
              <a:rPr lang="ru-RU" smtClean="0"/>
              <a:t>25.02.2012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DF209-F975-4474-B464-F7231EDA8CF4}" type="datetime1">
              <a:rPr lang="ru-RU" smtClean="0"/>
              <a:t>25.02.2012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© Загороднюк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 err="1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Нецінові</a:t>
            </a:r>
            <a:r>
              <a:rPr lang="ru-RU" sz="4800" b="1" dirty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чинники</a:t>
            </a:r>
            <a:r>
              <a:rPr lang="ru-RU" sz="4800" b="1" dirty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попиту</a:t>
            </a:r>
            <a:r>
              <a:rPr lang="ru-RU" sz="4800" b="1" dirty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800" b="1" dirty="0" err="1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пропозиції</a:t>
            </a:r>
            <a:r>
              <a:rPr lang="ru-RU" sz="4800" b="1" dirty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800" b="1" dirty="0" err="1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Графічне</a:t>
            </a:r>
            <a:r>
              <a:rPr lang="ru-RU" sz="4800" b="1" dirty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відображення</a:t>
            </a:r>
            <a:r>
              <a:rPr lang="ru-RU" sz="4800" b="1" dirty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4800" b="1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4800" b="1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(див. </a:t>
            </a:r>
            <a:r>
              <a:rPr lang="ru-RU" sz="1400" b="1" dirty="0" err="1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Примітки</a:t>
            </a:r>
            <a:r>
              <a:rPr lang="ru-RU" sz="1400" b="1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 по ходу </a:t>
            </a:r>
            <a:r>
              <a:rPr lang="ru-RU" sz="1400" b="1" dirty="0" err="1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презентації</a:t>
            </a:r>
            <a:r>
              <a:rPr lang="ru-RU" sz="1400" b="1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400" b="1" dirty="0">
              <a:solidFill>
                <a:srgbClr val="523F6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23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Детермінанти пропозиції: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Ціни на ресурси,</a:t>
            </a:r>
          </a:p>
          <a:p>
            <a:r>
              <a:rPr lang="uk-UA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Технологія,</a:t>
            </a:r>
          </a:p>
          <a:p>
            <a:r>
              <a:rPr lang="uk-UA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Податки та субсидії,</a:t>
            </a:r>
          </a:p>
          <a:p>
            <a:r>
              <a:rPr lang="uk-UA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Ціни на інші товари,</a:t>
            </a:r>
          </a:p>
          <a:p>
            <a:r>
              <a:rPr lang="uk-UA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Очікування виробників,</a:t>
            </a:r>
          </a:p>
          <a:p>
            <a:r>
              <a:rPr lang="uk-UA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Число виробників.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58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збільшення пропозиції може призвести: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Зменшення цін на ресурси,</a:t>
            </a:r>
          </a:p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Вдосконалення технології,</a:t>
            </a:r>
          </a:p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Зменшення податків, отримання субсидій,</a:t>
            </a:r>
          </a:p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Зменшення цін на інші товари,</a:t>
            </a:r>
          </a:p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Збільшення число виробників.</a:t>
            </a:r>
            <a:b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(збільшення пропозиції зсуває криву вправо).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02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Зміна величини пропозиції</a:t>
            </a:r>
            <a:b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(власне, збільшення):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556792"/>
            <a:ext cx="5112568" cy="4512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57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44824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4048" y="5229200"/>
            <a:ext cx="3693096" cy="792088"/>
          </a:xfrm>
        </p:spPr>
        <p:txBody>
          <a:bodyPr/>
          <a:lstStyle/>
          <a:p>
            <a:pPr algn="r"/>
            <a:r>
              <a:rPr lang="uk-UA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Загороднюк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А.Ю.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13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Використана література: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К.Р. </a:t>
            </a:r>
            <a:r>
              <a:rPr lang="uk-UA" dirty="0" err="1" smtClean="0"/>
              <a:t>Макконел</a:t>
            </a:r>
            <a:r>
              <a:rPr lang="uk-UA" dirty="0" smtClean="0"/>
              <a:t>, С.Л. </a:t>
            </a:r>
            <a:r>
              <a:rPr lang="uk-UA" dirty="0" err="1" smtClean="0"/>
              <a:t>Брю</a:t>
            </a:r>
            <a:r>
              <a:rPr lang="uk-UA" dirty="0" smtClean="0"/>
              <a:t>, Ш.М. </a:t>
            </a:r>
            <a:r>
              <a:rPr lang="uk-UA" dirty="0" err="1" smtClean="0"/>
              <a:t>Флінн</a:t>
            </a:r>
            <a:r>
              <a:rPr lang="uk-UA" dirty="0" smtClean="0"/>
              <a:t>. «</a:t>
            </a:r>
            <a:r>
              <a:rPr lang="uk-UA" dirty="0" err="1" smtClean="0"/>
              <a:t>Економікс</a:t>
            </a:r>
            <a:r>
              <a:rPr lang="uk-UA" dirty="0" smtClean="0"/>
              <a:t>» (18-те видання),</a:t>
            </a:r>
          </a:p>
          <a:p>
            <a:r>
              <a:rPr lang="uk-UA" dirty="0" err="1" smtClean="0"/>
              <a:t>Радіонова</a:t>
            </a:r>
            <a:r>
              <a:rPr lang="uk-UA" dirty="0" smtClean="0"/>
              <a:t> І.Ф., «Загальна економіка»,</a:t>
            </a:r>
          </a:p>
          <a:p>
            <a:r>
              <a:rPr lang="uk-UA" dirty="0" smtClean="0"/>
              <a:t>Кириленко Л.М, </a:t>
            </a:r>
            <a:r>
              <a:rPr lang="uk-UA" dirty="0" err="1" smtClean="0"/>
              <a:t>Крупська</a:t>
            </a:r>
            <a:r>
              <a:rPr lang="uk-UA" dirty="0" smtClean="0"/>
              <a:t> Л.П., Пархоменко І.М., Тимченко І.Є., «Моя економіка»,</a:t>
            </a:r>
          </a:p>
          <a:p>
            <a:r>
              <a:rPr lang="uk-UA" dirty="0" smtClean="0"/>
              <a:t>Олійник О.В., Тимченко І.Є, «</a:t>
            </a:r>
            <a:r>
              <a:rPr lang="uk-UA" dirty="0" err="1" smtClean="0"/>
              <a:t>Олімпіадні</a:t>
            </a:r>
            <a:r>
              <a:rPr lang="uk-UA" dirty="0" smtClean="0"/>
              <a:t> завдання з економіки».</a:t>
            </a:r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11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Ринковий попит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16832"/>
            <a:ext cx="8784976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570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Зміна попиту</a:t>
            </a:r>
            <a:endParaRPr lang="ru-RU" b="1" dirty="0">
              <a:solidFill>
                <a:srgbClr val="523F6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84784"/>
            <a:ext cx="6751882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403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Детермінанти попиту:</a:t>
            </a:r>
            <a:endParaRPr lang="ru-RU" b="1" dirty="0">
              <a:solidFill>
                <a:srgbClr val="523F6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споживчі смаки,</a:t>
            </a:r>
          </a:p>
          <a:p>
            <a:r>
              <a:rPr lang="uk-UA" sz="3600" b="1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кількість покупців,</a:t>
            </a:r>
          </a:p>
          <a:p>
            <a:r>
              <a:rPr lang="uk-UA" sz="3600" b="1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дохід,</a:t>
            </a:r>
          </a:p>
          <a:p>
            <a:r>
              <a:rPr lang="uk-UA" sz="3600" b="1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ціни на товари-субститути,</a:t>
            </a:r>
          </a:p>
          <a:p>
            <a:r>
              <a:rPr lang="uk-UA" sz="3600" b="1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ціни на товари-компліменти,</a:t>
            </a:r>
          </a:p>
          <a:p>
            <a:r>
              <a:rPr lang="uk-UA" sz="3600" b="1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очікування споживачів.</a:t>
            </a:r>
            <a:endParaRPr lang="ru-RU" sz="3600" b="1" dirty="0">
              <a:solidFill>
                <a:srgbClr val="523F6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66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Збільшення попиту може бути викликано:</a:t>
            </a:r>
            <a:endParaRPr lang="ru-RU" b="1" dirty="0">
              <a:solidFill>
                <a:srgbClr val="523F6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Позитивною для даного товару зміною смаків споживачів,</a:t>
            </a:r>
          </a:p>
          <a:p>
            <a:r>
              <a:rPr lang="uk-UA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Збільшенням числа покупців,</a:t>
            </a:r>
          </a:p>
          <a:p>
            <a:r>
              <a:rPr lang="uk-UA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Зростанням доходів (для нормальних товарів),</a:t>
            </a:r>
          </a:p>
          <a:p>
            <a:r>
              <a:rPr lang="uk-UA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Зменшенням товарів (для товарів низької якості),</a:t>
            </a:r>
          </a:p>
          <a:p>
            <a:r>
              <a:rPr lang="uk-UA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Підвищення цін на товари-субститути,</a:t>
            </a:r>
          </a:p>
          <a:p>
            <a:r>
              <a:rPr lang="uk-UA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Зниження цін на товари-компліменти,</a:t>
            </a:r>
          </a:p>
          <a:p>
            <a:r>
              <a:rPr lang="uk-UA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Очікування споживачами підвищення цін /зниження доходів у майбутньому.</a:t>
            </a:r>
            <a:endParaRPr lang="ru-RU" dirty="0">
              <a:solidFill>
                <a:srgbClr val="523F6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58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Збільшення попиту зсуває криву вправо:</a:t>
            </a:r>
            <a:endParaRPr lang="ru-RU" b="1" dirty="0">
              <a:solidFill>
                <a:srgbClr val="523F6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844824"/>
            <a:ext cx="4536504" cy="4085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2614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523F69"/>
                </a:solidFill>
                <a:latin typeface="Times New Roman" pitchFamily="18" charset="0"/>
                <a:cs typeface="Times New Roman" pitchFamily="18" charset="0"/>
              </a:rPr>
              <a:t>Зміна величини попиту</a:t>
            </a:r>
            <a:endParaRPr lang="ru-RU" b="1" dirty="0">
              <a:solidFill>
                <a:srgbClr val="523F6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556792"/>
            <a:ext cx="6091185" cy="4248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936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Ринкова пропозиція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1872208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Крива ринкової пропозиції визначається так само, як і ринкового попиту – шляхом додавання індивідуальних кривих.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18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Зміна пропозиції: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Загороднюк</a:t>
            </a:r>
            <a:endParaRPr lang="ru-RU"/>
          </a:p>
        </p:txBody>
      </p:sp>
      <p:pic>
        <p:nvPicPr>
          <p:cNvPr id="5122" name="Picture 2" descr="D:\хм\Фінанси\51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405671"/>
            <a:ext cx="5264356" cy="501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494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268</Words>
  <Application>Microsoft Office PowerPoint</Application>
  <PresentationFormat>Экран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Нецінові чинники попиту та пропозиції. Графічне відображення впливу. (див. Примітки по ходу презентації)</vt:lpstr>
      <vt:lpstr>Ринковий попит</vt:lpstr>
      <vt:lpstr>Зміна попиту</vt:lpstr>
      <vt:lpstr>Детермінанти попиту:</vt:lpstr>
      <vt:lpstr>Збільшення попиту може бути викликано:</vt:lpstr>
      <vt:lpstr>Збільшення попиту зсуває криву вправо:</vt:lpstr>
      <vt:lpstr>Зміна величини попиту</vt:lpstr>
      <vt:lpstr>Ринкова пропозиція</vt:lpstr>
      <vt:lpstr>Зміна пропозиції:</vt:lpstr>
      <vt:lpstr>Детермінанти пропозиції:</vt:lpstr>
      <vt:lpstr>До збільшення пропозиції може призвести:</vt:lpstr>
      <vt:lpstr>Зміна величини пропозиції (власне, збільшення):</vt:lpstr>
      <vt:lpstr>Дякую за увагу!</vt:lpstr>
      <vt:lpstr>Використана література: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Нецінові чинники попиту та пропозиції. Графічне відображення впливу.</dc:title>
  <dc:creator>Настя</dc:creator>
  <cp:lastModifiedBy>Настя</cp:lastModifiedBy>
  <cp:revision>8</cp:revision>
  <dcterms:created xsi:type="dcterms:W3CDTF">2012-02-25T12:12:57Z</dcterms:created>
  <dcterms:modified xsi:type="dcterms:W3CDTF">2012-02-25T13:38:22Z</dcterms:modified>
</cp:coreProperties>
</file>