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</p:sldIdLst>
  <p:sldSz cx="9144000" cy="5143500" type="screen16x9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20ED00-B1CA-4990-82DA-E39BD74BAC97}" type="datetimeFigureOut">
              <a:rPr lang="uk-UA" smtClean="0"/>
              <a:t>24.11.2014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CCDE6-297A-4325-A86B-2C2038459C10}" type="slidenum">
              <a:rPr lang="uk-UA" smtClean="0"/>
              <a:t>‹#›</a:t>
            </a:fld>
            <a:endParaRPr lang="uk-UA"/>
          </a:p>
        </p:txBody>
      </p:sp>
      <p:grpSp>
        <p:nvGrpSpPr>
          <p:cNvPr id="8" name="Group 7"/>
          <p:cNvGrpSpPr/>
          <p:nvPr/>
        </p:nvGrpSpPr>
        <p:grpSpPr>
          <a:xfrm>
            <a:off x="1194101" y="2165647"/>
            <a:ext cx="6779110" cy="923330"/>
            <a:chOff x="1172584" y="1381459"/>
            <a:chExt cx="6779110" cy="1231106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040803"/>
            <a:ext cx="6777318" cy="1298987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25897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ED00-B1CA-4990-82DA-E39BD74BAC97}" type="datetimeFigureOut">
              <a:rPr lang="uk-UA" smtClean="0"/>
              <a:t>24.11.2014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CDE6-297A-4325-A86B-2C2038459C10}" type="slidenum">
              <a:rPr lang="uk-UA" smtClean="0"/>
              <a:t>‹#›</a:t>
            </a:fld>
            <a:endParaRPr lang="uk-UA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044163"/>
            <a:ext cx="6779110" cy="923330"/>
            <a:chOff x="1172584" y="1381459"/>
            <a:chExt cx="6779110" cy="1231106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1" y="419549"/>
            <a:ext cx="1678193" cy="417507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9" y="637391"/>
            <a:ext cx="5507917" cy="37678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ED00-B1CA-4990-82DA-E39BD74BAC97}" type="datetimeFigureOut">
              <a:rPr lang="uk-UA" smtClean="0"/>
              <a:t>24.11.2014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CDE6-297A-4325-A86B-2C2038459C10}" type="slidenum">
              <a:rPr lang="uk-UA" smtClean="0"/>
              <a:t>‹#›</a:t>
            </a:fld>
            <a:endParaRPr lang="uk-UA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4594069" y="2045201"/>
            <a:ext cx="4110116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000879" y="1381459"/>
              <a:ext cx="116955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ED00-B1CA-4990-82DA-E39BD74BAC97}" type="datetimeFigureOut">
              <a:rPr lang="uk-UA" smtClean="0"/>
              <a:t>24.11.2014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CDE6-297A-4325-A86B-2C2038459C10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044163"/>
            <a:ext cx="6779110" cy="923330"/>
            <a:chOff x="1172584" y="1381459"/>
            <a:chExt cx="6779110" cy="1231106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165684"/>
            <a:ext cx="6779110" cy="923330"/>
            <a:chOff x="1172584" y="1381459"/>
            <a:chExt cx="6779110" cy="1231106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1" y="903643"/>
            <a:ext cx="7754713" cy="1433037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9" y="2825488"/>
            <a:ext cx="7734747" cy="1125140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ED00-B1CA-4990-82DA-E39BD74BAC97}" type="datetimeFigureOut">
              <a:rPr lang="uk-UA" smtClean="0"/>
              <a:t>24.11.2014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CDE6-297A-4325-A86B-2C2038459C10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ED00-B1CA-4990-82DA-E39BD74BAC97}" type="datetimeFigureOut">
              <a:rPr lang="uk-UA" smtClean="0"/>
              <a:t>24.11.2014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CDE6-297A-4325-A86B-2C2038459C10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044163"/>
            <a:ext cx="6779110" cy="923330"/>
            <a:chOff x="1172584" y="1381459"/>
            <a:chExt cx="6779110" cy="1231106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1680210"/>
            <a:ext cx="3803904" cy="29077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1680210"/>
            <a:ext cx="3803904" cy="29077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1680210"/>
            <a:ext cx="3442446" cy="493776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210696"/>
            <a:ext cx="3803904" cy="23797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1680210"/>
            <a:ext cx="3447288" cy="493776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08276"/>
            <a:ext cx="3799728" cy="23797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ED00-B1CA-4990-82DA-E39BD74BAC97}" type="datetimeFigureOut">
              <a:rPr lang="uk-UA" smtClean="0"/>
              <a:t>24.11.2014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CDE6-297A-4325-A86B-2C2038459C10}" type="slidenum">
              <a:rPr lang="uk-UA" smtClean="0"/>
              <a:t>‹#›</a:t>
            </a:fld>
            <a:endParaRPr lang="uk-UA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044163"/>
            <a:ext cx="6779110" cy="923330"/>
            <a:chOff x="1172584" y="1381459"/>
            <a:chExt cx="6779110" cy="1231106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ED00-B1CA-4990-82DA-E39BD74BAC97}" type="datetimeFigureOut">
              <a:rPr lang="uk-UA" smtClean="0"/>
              <a:t>24.11.2014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CDE6-297A-4325-A86B-2C2038459C10}" type="slidenum">
              <a:rPr lang="uk-UA" smtClean="0"/>
              <a:t>‹#›</a:t>
            </a:fld>
            <a:endParaRPr lang="uk-UA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044163"/>
            <a:ext cx="6779110" cy="923330"/>
            <a:chOff x="1172584" y="1381459"/>
            <a:chExt cx="6779110" cy="1231106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ED00-B1CA-4990-82DA-E39BD74BAC97}" type="datetimeFigureOut">
              <a:rPr lang="uk-UA" smtClean="0"/>
              <a:t>24.11.2014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CDE6-297A-4325-A86B-2C2038459C1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80" y="1258647"/>
            <a:ext cx="3422483" cy="141519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2" y="419549"/>
            <a:ext cx="4116667" cy="4175074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80" y="2702859"/>
            <a:ext cx="3411725" cy="188796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ED00-B1CA-4990-82DA-E39BD74BAC97}" type="datetimeFigureOut">
              <a:rPr lang="uk-UA" smtClean="0"/>
              <a:t>24.11.2014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CDE6-297A-4325-A86B-2C2038459C1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2" y="3501614"/>
            <a:ext cx="7767021" cy="483547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500224"/>
            <a:ext cx="4772156" cy="2698512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3993229"/>
            <a:ext cx="7756264" cy="603647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ED00-B1CA-4990-82DA-E39BD74BAC97}" type="datetimeFigureOut">
              <a:rPr lang="uk-UA" smtClean="0"/>
              <a:t>24.11.2014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CDE6-297A-4325-A86B-2C2038459C1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1" y="427617"/>
            <a:ext cx="7756263" cy="79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1686261"/>
            <a:ext cx="7745505" cy="2908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462108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C20ED00-B1CA-4990-82DA-E39BD74BAC97}" type="datetimeFigureOut">
              <a:rPr lang="uk-UA" smtClean="0"/>
              <a:t>24.11.2014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621082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462108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A5CCDE6-297A-4325-A86B-2C2038459C1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mtClean="0"/>
              <a:t>Гамерсон ван Рейн Рембрандт 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uk-UA" smtClean="0"/>
              <a:t>Виконала</a:t>
            </a:r>
          </a:p>
          <a:p>
            <a:r>
              <a:rPr lang="uk-UA" smtClean="0"/>
              <a:t>Учениця 11-А класу</a:t>
            </a:r>
          </a:p>
          <a:p>
            <a:r>
              <a:rPr lang="uk-UA" smtClean="0"/>
              <a:t>Кузнєцова Анастасія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052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67494"/>
            <a:ext cx="3618674" cy="4392389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9502"/>
            <a:ext cx="3793393" cy="4395564"/>
          </a:xfr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411510"/>
            <a:ext cx="3528392" cy="853816"/>
          </a:xfrm>
        </p:spPr>
        <p:txBody>
          <a:bodyPr>
            <a:noAutofit/>
          </a:bodyPr>
          <a:lstStyle/>
          <a:p>
            <a:r>
              <a:rPr lang="uk-UA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«Два павичі»</a:t>
            </a:r>
          </a:p>
          <a:p>
            <a:r>
              <a:rPr lang="uk-UA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(1639)</a:t>
            </a:r>
            <a:endParaRPr lang="uk-UA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04048" y="4083918"/>
            <a:ext cx="3447288" cy="493776"/>
          </a:xfrm>
        </p:spPr>
        <p:txBody>
          <a:bodyPr>
            <a:noAutofit/>
          </a:bodyPr>
          <a:lstStyle/>
          <a:p>
            <a:r>
              <a:rPr lang="uk-UA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Портрет Яна Сікста</a:t>
            </a:r>
          </a:p>
          <a:p>
            <a:r>
              <a:rPr lang="uk-UA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(1654)</a:t>
            </a:r>
            <a:endParaRPr lang="uk-UA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890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725931" cy="3579862"/>
          </a:xfrm>
        </p:spPr>
      </p:pic>
      <p:pic>
        <p:nvPicPr>
          <p:cNvPr id="14" name="Объект 1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347615"/>
            <a:ext cx="4716016" cy="3795886"/>
          </a:xfrm>
        </p:spPr>
      </p:pic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683568" y="267494"/>
            <a:ext cx="3442446" cy="493776"/>
          </a:xfrm>
        </p:spPr>
        <p:txBody>
          <a:bodyPr>
            <a:noAutofit/>
          </a:bodyPr>
          <a:lstStyle/>
          <a:p>
            <a:r>
              <a:rPr lang="uk-UA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«Нічна варта»</a:t>
            </a:r>
          </a:p>
          <a:p>
            <a:r>
              <a:rPr lang="uk-UA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(1642)</a:t>
            </a:r>
            <a:endParaRPr lang="uk-UA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4499992" y="1419622"/>
            <a:ext cx="4536504" cy="754364"/>
          </a:xfrm>
        </p:spPr>
        <p:txBody>
          <a:bodyPr>
            <a:noAutofit/>
          </a:bodyPr>
          <a:lstStyle/>
          <a:p>
            <a:r>
              <a:rPr lang="uk-UA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«Урок анатомії доктора </a:t>
            </a:r>
            <a:r>
              <a:rPr lang="uk-UA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Тюльпа</a:t>
            </a:r>
            <a:r>
              <a:rPr lang="uk-UA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r>
              <a:rPr lang="uk-UA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(1632)</a:t>
            </a:r>
            <a:endParaRPr lang="uk-UA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985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1836"/>
            <a:ext cx="3816424" cy="4752678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979712" y="3939902"/>
            <a:ext cx="4824536" cy="864096"/>
          </a:xfrm>
        </p:spPr>
        <p:txBody>
          <a:bodyPr/>
          <a:lstStyle/>
          <a:p>
            <a:r>
              <a:rPr lang="uk-UA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Саксія</a:t>
            </a:r>
            <a:r>
              <a:rPr lang="uk-UA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 богиня рослин Флора</a:t>
            </a:r>
            <a:br>
              <a:rPr lang="uk-UA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(1634)</a:t>
            </a:r>
            <a:endParaRPr lang="uk-UA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348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Дякую за увагу!!!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8833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Біографія</a:t>
            </a:r>
            <a:endParaRPr lang="uk-UA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/>
              <a:t>    </a:t>
            </a:r>
            <a:r>
              <a:rPr lang="uk-UA" i="1" dirty="0"/>
              <a:t>Рембрандт </a:t>
            </a:r>
            <a:r>
              <a:rPr lang="uk-UA" i="1" dirty="0" err="1"/>
              <a:t>ван</a:t>
            </a:r>
            <a:r>
              <a:rPr lang="uk-UA" i="1" dirty="0"/>
              <a:t> Рейн (</a:t>
            </a:r>
            <a:r>
              <a:rPr lang="en-US" i="1" dirty="0"/>
              <a:t>Rembrandt van Rijn) - </a:t>
            </a:r>
            <a:r>
              <a:rPr lang="uk-UA" i="1" dirty="0"/>
              <a:t>великий голландський живописець і </a:t>
            </a:r>
            <a:r>
              <a:rPr lang="uk-UA" i="1" dirty="0" err="1" smtClean="0"/>
              <a:t>офорист</a:t>
            </a:r>
            <a:r>
              <a:rPr lang="uk-UA" i="1" dirty="0" smtClean="0"/>
              <a:t>, </a:t>
            </a:r>
            <a:r>
              <a:rPr lang="uk-UA" i="1" dirty="0"/>
              <a:t>син мельника </a:t>
            </a:r>
            <a:r>
              <a:rPr lang="uk-UA" i="1" dirty="0" err="1"/>
              <a:t>Гарм</a:t>
            </a:r>
            <a:r>
              <a:rPr lang="uk-UA" i="1" dirty="0"/>
              <a:t> </a:t>
            </a:r>
            <a:r>
              <a:rPr lang="uk-UA" i="1" dirty="0" err="1"/>
              <a:t>Геррітсен</a:t>
            </a:r>
            <a:r>
              <a:rPr lang="uk-UA" i="1" dirty="0"/>
              <a:t> і </a:t>
            </a:r>
            <a:r>
              <a:rPr lang="uk-UA" i="1" dirty="0" err="1"/>
              <a:t>Нелтье</a:t>
            </a:r>
            <a:r>
              <a:rPr lang="uk-UA" i="1" dirty="0"/>
              <a:t> </a:t>
            </a:r>
            <a:r>
              <a:rPr lang="uk-UA" i="1" dirty="0" err="1"/>
              <a:t>Віллемсдохтер</a:t>
            </a:r>
            <a:r>
              <a:rPr lang="uk-UA" i="1" dirty="0"/>
              <a:t> </a:t>
            </a:r>
            <a:r>
              <a:rPr lang="uk-UA" i="1" dirty="0" err="1"/>
              <a:t>ван</a:t>
            </a:r>
            <a:r>
              <a:rPr lang="uk-UA" i="1" dirty="0"/>
              <a:t> Рейн, народився 15 липня 1606 в </a:t>
            </a:r>
            <a:r>
              <a:rPr lang="uk-UA" i="1" dirty="0" err="1"/>
              <a:t>Лейдені</a:t>
            </a:r>
            <a:r>
              <a:rPr lang="uk-UA" i="1" dirty="0"/>
              <a:t>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674" y="1491630"/>
            <a:ext cx="2745862" cy="3283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277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83568" y="1707654"/>
            <a:ext cx="7745505" cy="290836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 smtClean="0"/>
              <a:t>    </a:t>
            </a:r>
            <a:r>
              <a:rPr lang="uk-UA" i="1" dirty="0"/>
              <a:t>У </a:t>
            </a:r>
            <a:r>
              <a:rPr lang="uk-UA" i="1" dirty="0" err="1"/>
              <a:t>Лейдені</a:t>
            </a:r>
            <a:r>
              <a:rPr lang="uk-UA" i="1" dirty="0"/>
              <a:t> Рембрандт відвідував латинську школу при університеті, але найбільший інтерес проявляв до живопису. У 13 років його віддали вчитися образотворчому мистецтву до лейденського історичного живописця Якоба </a:t>
            </a:r>
            <a:r>
              <a:rPr lang="uk-UA" i="1" dirty="0" err="1"/>
              <a:t>ван</a:t>
            </a:r>
            <a:r>
              <a:rPr lang="uk-UA" i="1" dirty="0"/>
              <a:t> </a:t>
            </a:r>
            <a:r>
              <a:rPr lang="uk-UA" i="1" dirty="0" err="1"/>
              <a:t>Сваненбюрха</a:t>
            </a:r>
            <a:r>
              <a:rPr lang="uk-UA" i="1" dirty="0"/>
              <a:t>, католика по вірі</a:t>
            </a:r>
            <a:r>
              <a:rPr lang="uk-UA" i="1" dirty="0" smtClean="0"/>
              <a:t>. </a:t>
            </a:r>
            <a:r>
              <a:rPr lang="uk-UA" i="1" dirty="0"/>
              <a:t>В 1623 році Рембрандт продовжив художнє навчання в Амстердамі у Пітера </a:t>
            </a:r>
            <a:r>
              <a:rPr lang="uk-UA" i="1" dirty="0" err="1"/>
              <a:t>Ластмана</a:t>
            </a:r>
            <a:r>
              <a:rPr lang="uk-UA" i="1" dirty="0"/>
              <a:t>, який встиг побувати </a:t>
            </a:r>
            <a:r>
              <a:rPr lang="uk-UA" i="1" dirty="0" err="1"/>
              <a:t>в Італії</a:t>
            </a:r>
            <a:r>
              <a:rPr lang="uk-UA" i="1" dirty="0"/>
              <a:t> і спеціалізувався на історичних, міфологічних і біблійних </a:t>
            </a:r>
            <a:r>
              <a:rPr lang="uk-UA" i="1" dirty="0" smtClean="0"/>
              <a:t>сюжетах</a:t>
            </a:r>
            <a:r>
              <a:rPr lang="uk-UA" i="1" baseline="30000" dirty="0" smtClean="0"/>
              <a:t>.</a:t>
            </a:r>
            <a:r>
              <a:rPr lang="uk-UA" i="1" dirty="0" smtClean="0"/>
              <a:t> В </a:t>
            </a:r>
            <a:r>
              <a:rPr lang="uk-UA" i="1" dirty="0"/>
              <a:t>1627 році Рембрандт покинув </a:t>
            </a:r>
            <a:r>
              <a:rPr lang="uk-UA" i="1" dirty="0" err="1"/>
              <a:t>Ластмана</a:t>
            </a:r>
            <a:r>
              <a:rPr lang="uk-UA" i="1" dirty="0"/>
              <a:t> і повернувся у </a:t>
            </a:r>
            <a:r>
              <a:rPr lang="uk-UA" i="1" dirty="0" err="1"/>
              <a:t>Лейден</a:t>
            </a:r>
            <a:r>
              <a:rPr lang="uk-UA" i="1" dirty="0"/>
              <a:t>, де разом з товаришем Яном </a:t>
            </a:r>
            <a:r>
              <a:rPr lang="uk-UA" i="1" dirty="0" smtClean="0"/>
              <a:t>Лівенсом</a:t>
            </a:r>
            <a:r>
              <a:rPr lang="uk-UA" i="1" dirty="0"/>
              <a:t> відкрив власну майстерню і почав набирати учнів. За декілька років він здобув значну популярність. </a:t>
            </a:r>
            <a:endParaRPr lang="uk-UA" i="1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Біографія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4789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Перші роки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563638"/>
            <a:ext cx="3878144" cy="302436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dirty="0" smtClean="0"/>
              <a:t>    </a:t>
            </a:r>
            <a:r>
              <a:rPr lang="ru-RU" i="1" dirty="0"/>
              <a:t>Рембрандт </a:t>
            </a:r>
            <a:r>
              <a:rPr lang="ru-RU" i="1" dirty="0" err="1"/>
              <a:t>береться</a:t>
            </a:r>
            <a:r>
              <a:rPr lang="ru-RU" i="1" dirty="0"/>
              <a:t> за </a:t>
            </a:r>
            <a:r>
              <a:rPr lang="ru-RU" i="1" dirty="0" err="1"/>
              <a:t>розробку</a:t>
            </a:r>
            <a:r>
              <a:rPr lang="ru-RU" i="1" dirty="0"/>
              <a:t> </a:t>
            </a:r>
            <a:r>
              <a:rPr lang="ru-RU" i="1" dirty="0" err="1"/>
              <a:t>біблійних</a:t>
            </a:r>
            <a:r>
              <a:rPr lang="ru-RU" i="1" dirty="0"/>
              <a:t> </a:t>
            </a:r>
            <a:r>
              <a:rPr lang="ru-RU" i="1" dirty="0" err="1"/>
              <a:t>сюжетів</a:t>
            </a:r>
            <a:r>
              <a:rPr lang="ru-RU" i="1" dirty="0"/>
              <a:t>, </a:t>
            </a:r>
            <a:r>
              <a:rPr lang="ru-RU" i="1" dirty="0" err="1"/>
              <a:t>пише</a:t>
            </a:r>
            <a:r>
              <a:rPr lang="ru-RU" i="1" dirty="0"/>
              <a:t> </a:t>
            </a:r>
            <a:r>
              <a:rPr lang="ru-RU" i="1" dirty="0" err="1"/>
              <a:t>перші</a:t>
            </a:r>
            <a:r>
              <a:rPr lang="ru-RU" i="1" dirty="0"/>
              <a:t> </a:t>
            </a:r>
            <a:r>
              <a:rPr lang="ru-RU" i="1" dirty="0" err="1"/>
              <a:t>портрети</a:t>
            </a:r>
            <a:r>
              <a:rPr lang="ru-RU" i="1" dirty="0"/>
              <a:t>, є </a:t>
            </a:r>
            <a:r>
              <a:rPr lang="ru-RU" i="1" dirty="0" err="1"/>
              <a:t>навіть</a:t>
            </a:r>
            <a:r>
              <a:rPr lang="ru-RU" i="1" dirty="0"/>
              <a:t> один </a:t>
            </a:r>
            <a:r>
              <a:rPr lang="ru-RU" i="1" dirty="0" err="1"/>
              <a:t>морський</a:t>
            </a:r>
            <a:r>
              <a:rPr lang="ru-RU" i="1" dirty="0"/>
              <a:t> </a:t>
            </a:r>
            <a:r>
              <a:rPr lang="ru-RU" i="1" dirty="0" smtClean="0"/>
              <a:t>пейзаж. </a:t>
            </a:r>
            <a:r>
              <a:rPr lang="ru-RU" i="1" dirty="0"/>
              <a:t>Рембрандта </a:t>
            </a:r>
            <a:r>
              <a:rPr lang="ru-RU" i="1" dirty="0" err="1"/>
              <a:t>помічають</a:t>
            </a:r>
            <a:r>
              <a:rPr lang="ru-RU" i="1" dirty="0"/>
              <a:t> </a:t>
            </a:r>
            <a:r>
              <a:rPr lang="ru-RU" i="1" dirty="0" err="1"/>
              <a:t>багаті</a:t>
            </a:r>
            <a:r>
              <a:rPr lang="ru-RU" i="1" dirty="0"/>
              <a:t> </a:t>
            </a:r>
            <a:r>
              <a:rPr lang="ru-RU" i="1" dirty="0" err="1"/>
              <a:t>меценати</a:t>
            </a:r>
            <a:r>
              <a:rPr lang="ru-RU" i="1" dirty="0"/>
              <a:t>. Константин Гюйгенс (</a:t>
            </a:r>
            <a:r>
              <a:rPr lang="ru-RU" i="1" dirty="0" err="1"/>
              <a:t>секретар</a:t>
            </a:r>
            <a:r>
              <a:rPr lang="ru-RU" i="1" dirty="0"/>
              <a:t> принца </a:t>
            </a:r>
            <a:r>
              <a:rPr lang="ru-RU" i="1" dirty="0" err="1"/>
              <a:t>Оранського</a:t>
            </a:r>
            <a:r>
              <a:rPr lang="ru-RU" i="1" dirty="0"/>
              <a:t>) </a:t>
            </a:r>
            <a:r>
              <a:rPr lang="ru-RU" i="1" dirty="0" err="1"/>
              <a:t>зробив</a:t>
            </a:r>
            <a:r>
              <a:rPr lang="ru-RU" i="1" dirty="0"/>
              <a:t> молодому художнику </a:t>
            </a:r>
            <a:r>
              <a:rPr lang="ru-RU" i="1" dirty="0" err="1"/>
              <a:t>замовлення</a:t>
            </a:r>
            <a:r>
              <a:rPr lang="ru-RU" i="1" dirty="0"/>
              <a:t> на </a:t>
            </a:r>
            <a:r>
              <a:rPr lang="ru-RU" i="1" dirty="0" err="1"/>
              <a:t>картини</a:t>
            </a:r>
            <a:r>
              <a:rPr lang="ru-RU" i="1" dirty="0"/>
              <a:t> для </a:t>
            </a:r>
            <a:r>
              <a:rPr lang="ru-RU" i="1" dirty="0" err="1"/>
              <a:t>свого</a:t>
            </a:r>
            <a:r>
              <a:rPr lang="ru-RU" i="1" dirty="0"/>
              <a:t> </a:t>
            </a:r>
            <a:r>
              <a:rPr lang="ru-RU" i="1" dirty="0" err="1"/>
              <a:t>хазяїна</a:t>
            </a:r>
            <a:r>
              <a:rPr lang="ru-RU" i="1" dirty="0"/>
              <a:t>. На </a:t>
            </a:r>
            <a:r>
              <a:rPr lang="ru-RU" i="1" dirty="0" err="1"/>
              <a:t>цьому</a:t>
            </a:r>
            <a:r>
              <a:rPr lang="ru-RU" i="1" dirty="0"/>
              <a:t> </a:t>
            </a:r>
            <a:r>
              <a:rPr lang="ru-RU" i="1" dirty="0" err="1"/>
              <a:t>етапі</a:t>
            </a:r>
            <a:r>
              <a:rPr lang="ru-RU" i="1" dirty="0"/>
              <a:t> Рембрандт </a:t>
            </a:r>
            <a:r>
              <a:rPr lang="ru-RU" i="1" dirty="0" err="1"/>
              <a:t>самостійно</a:t>
            </a:r>
            <a:r>
              <a:rPr lang="ru-RU" i="1" dirty="0"/>
              <a:t> </a:t>
            </a:r>
            <a:r>
              <a:rPr lang="ru-RU" i="1" dirty="0" err="1"/>
              <a:t>вивчав</a:t>
            </a:r>
            <a:r>
              <a:rPr lang="ru-RU" i="1" dirty="0"/>
              <a:t> твори </a:t>
            </a:r>
            <a:r>
              <a:rPr lang="ru-RU" i="1" dirty="0" err="1"/>
              <a:t>доби</a:t>
            </a:r>
            <a:r>
              <a:rPr lang="ru-RU" i="1" dirty="0"/>
              <a:t> </a:t>
            </a:r>
            <a:r>
              <a:rPr lang="ru-RU" i="1" dirty="0" err="1"/>
              <a:t>бароко</a:t>
            </a:r>
            <a:r>
              <a:rPr lang="ru-RU" i="1" dirty="0"/>
              <a:t>, а </a:t>
            </a:r>
            <a:r>
              <a:rPr lang="ru-RU" i="1" dirty="0" err="1"/>
              <a:t>також</a:t>
            </a:r>
            <a:r>
              <a:rPr lang="ru-RU" i="1" dirty="0"/>
              <a:t> твори </a:t>
            </a:r>
            <a:r>
              <a:rPr lang="ru-RU" i="1" dirty="0" err="1"/>
              <a:t>фламандця</a:t>
            </a:r>
            <a:r>
              <a:rPr lang="ru-RU" i="1" dirty="0"/>
              <a:t> Рубенса.</a:t>
            </a:r>
            <a:endParaRPr lang="uk-UA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1396">
            <a:off x="5179829" y="1195440"/>
            <a:ext cx="2946490" cy="37203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362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Амстердам</a:t>
            </a:r>
            <a:endParaRPr lang="uk-UA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11" y="1265783"/>
            <a:ext cx="2587186" cy="3711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dirty="0" smtClean="0"/>
              <a:t>    </a:t>
            </a:r>
            <a:r>
              <a:rPr lang="uk-UA" dirty="0"/>
              <a:t> </a:t>
            </a:r>
            <a:r>
              <a:rPr lang="uk-UA" i="1" dirty="0"/>
              <a:t>У 1631 році Рембрандт покинув майстерню у </a:t>
            </a:r>
            <a:r>
              <a:rPr lang="uk-UA" i="1" dirty="0" err="1"/>
              <a:t>Лейдені</a:t>
            </a:r>
            <a:r>
              <a:rPr lang="uk-UA" i="1" dirty="0"/>
              <a:t> і виїхав до Амстердаму. Через рік майстерню закрив і </a:t>
            </a:r>
            <a:r>
              <a:rPr lang="uk-UA" i="1" dirty="0" err="1"/>
              <a:t>Лівенс</a:t>
            </a:r>
            <a:r>
              <a:rPr lang="uk-UA" i="1" dirty="0"/>
              <a:t> та виїхав на заробітки у Англію. Шляхи друзів розійшлися. В Амстердамі Рембрандт створив багато портретів. Не забуває й про релігійні сюжети («Пророк Ієремія» 1630 ,</a:t>
            </a:r>
            <a:r>
              <a:rPr lang="uk-UA" i="1" dirty="0" err="1"/>
              <a:t>Ріксмузей</a:t>
            </a:r>
            <a:r>
              <a:rPr lang="uk-UA" i="1" dirty="0"/>
              <a:t>). Дві картини на релігійний сюжет він робить для штатгальтера Фрідріха-Генріха </a:t>
            </a:r>
            <a:r>
              <a:rPr lang="uk-UA" i="1" dirty="0" err="1"/>
              <a:t>Оранського</a:t>
            </a:r>
            <a:r>
              <a:rPr lang="uk-UA" i="1" dirty="0"/>
              <a:t> («</a:t>
            </a:r>
            <a:r>
              <a:rPr lang="uk-UA" i="1" dirty="0" err="1"/>
              <a:t>Воздвиження</a:t>
            </a:r>
            <a:r>
              <a:rPr lang="uk-UA" i="1" dirty="0"/>
              <a:t> хреста», «Зняття Христа з хреста»). У творах відчутний вплив барокових гравюр Пітера Пауля Рубенса.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0235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 smtClean="0"/>
              <a:t>    </a:t>
            </a:r>
            <a:r>
              <a:rPr lang="uk-UA" i="1" dirty="0"/>
              <a:t>1663 року померла </a:t>
            </a:r>
            <a:r>
              <a:rPr lang="uk-UA" i="1" dirty="0" err="1"/>
              <a:t>Хендрік'є</a:t>
            </a:r>
            <a:r>
              <a:rPr lang="uk-UA" i="1" dirty="0"/>
              <a:t>. 1668 року помер син </a:t>
            </a:r>
            <a:r>
              <a:rPr lang="uk-UA" i="1" dirty="0" err="1"/>
              <a:t>Тітус</a:t>
            </a:r>
            <a:r>
              <a:rPr lang="uk-UA" i="1" dirty="0"/>
              <a:t>. Останньою втіхою старого стала 14-літня дочка від </a:t>
            </a:r>
            <a:r>
              <a:rPr lang="uk-UA" i="1" dirty="0" err="1"/>
              <a:t>Хендрік'є</a:t>
            </a:r>
            <a:r>
              <a:rPr lang="uk-UA" i="1" dirty="0"/>
              <a:t>, Корнелія, яку назвали на честь матері Рембрандта. Смерть прийшла до нього 4 жовтня 1669 року. Поховали на цвинтарі для бідних. Могила не збережена. Лише на стовпі є табличка, що саме тут знайшов свій останній спокій один з найдорожчих художників світу.</a:t>
            </a:r>
            <a:endParaRPr lang="uk-UA" i="1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Останні роки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8438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Роботи Рембрандта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5290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7886"/>
            <a:ext cx="7200800" cy="4454143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411510"/>
            <a:ext cx="7756263" cy="790688"/>
          </a:xfrm>
        </p:spPr>
        <p:txBody>
          <a:bodyPr/>
          <a:lstStyle/>
          <a:p>
            <a:r>
              <a:rPr lang="uk-UA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Офорт «Млин-вітряк»</a:t>
            </a:r>
            <a:br>
              <a:rPr lang="uk-UA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(1641)</a:t>
            </a:r>
            <a:endParaRPr lang="uk-UA" sz="3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555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83518"/>
            <a:ext cx="3376946" cy="43314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11510"/>
            <a:ext cx="3157857" cy="43757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79512" y="4083918"/>
            <a:ext cx="4320480" cy="792088"/>
          </a:xfrm>
        </p:spPr>
        <p:txBody>
          <a:bodyPr>
            <a:noAutofit/>
          </a:bodyPr>
          <a:lstStyle/>
          <a:p>
            <a:r>
              <a:rPr lang="uk-UA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«Алегорія музики»</a:t>
            </a:r>
          </a:p>
          <a:p>
            <a:r>
              <a:rPr lang="uk-UA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(1626)</a:t>
            </a:r>
            <a:endParaRPr lang="uk-UA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788024" y="339502"/>
            <a:ext cx="3960440" cy="864096"/>
          </a:xfrm>
        </p:spPr>
        <p:txBody>
          <a:bodyPr>
            <a:noAutofit/>
          </a:bodyPr>
          <a:lstStyle/>
          <a:p>
            <a:r>
              <a:rPr lang="uk-UA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«Повернення блудного сина»</a:t>
            </a:r>
          </a:p>
          <a:p>
            <a:r>
              <a:rPr lang="uk-UA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(1666-69)</a:t>
            </a:r>
            <a:endParaRPr lang="uk-UA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695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87</TotalTime>
  <Words>245</Words>
  <Application>Microsoft Office PowerPoint</Application>
  <PresentationFormat>Экран (16:9)</PresentationFormat>
  <Paragraphs>30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Твердый переплет</vt:lpstr>
      <vt:lpstr>Гамерсон ван Рейн Рембрандт </vt:lpstr>
      <vt:lpstr>Біографія</vt:lpstr>
      <vt:lpstr>Біографія</vt:lpstr>
      <vt:lpstr>Перші роки</vt:lpstr>
      <vt:lpstr>Амстердам</vt:lpstr>
      <vt:lpstr>Останні роки</vt:lpstr>
      <vt:lpstr>Роботи Рембрандта </vt:lpstr>
      <vt:lpstr>Офорт «Млин-вітряк» (1641)</vt:lpstr>
      <vt:lpstr>Презентация PowerPoint</vt:lpstr>
      <vt:lpstr>Презентация PowerPoint</vt:lpstr>
      <vt:lpstr>Презентация PowerPoint</vt:lpstr>
      <vt:lpstr>Саксія як богиня рослин Флора (1634)</vt:lpstr>
      <vt:lpstr>Дякую за увагу!!!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Anastasiya</dc:creator>
  <cp:lastModifiedBy>Anastasiya</cp:lastModifiedBy>
  <cp:revision>8</cp:revision>
  <dcterms:created xsi:type="dcterms:W3CDTF">2014-11-24T18:06:37Z</dcterms:created>
  <dcterms:modified xsi:type="dcterms:W3CDTF">2014-11-24T19:34:18Z</dcterms:modified>
</cp:coreProperties>
</file>