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738" autoAdjust="0"/>
  </p:normalViewPr>
  <p:slideViewPr>
    <p:cSldViewPr>
      <p:cViewPr varScale="1">
        <p:scale>
          <a:sx n="98" d="100"/>
          <a:sy n="98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24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97A87-321C-4B1B-80E6-542423DC462A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E1FB9-3227-460C-A0F4-84B06D0F6E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Різноманітність стильових манер, що проявилася в першій половині 20-х років ХХ ст.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Літературна дійсність в Україні 20-х рр. видається приголомшливо багатою. Порівняно з нею бліднуть будь-які інші періоди розвитку нашого письменства. Творча палітра вражає унікальним гроном яскравих талантів: Павло Тичина, Володимир Сосюра, Микола Хвильовий, Валер’ян Підмогильний, Борис Антоненко-Давидович, Михайло Івченко, Микола Куліш, Максим Зеров, Максим Рильський, Євген Плужник, Григорій Косинка,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Михайль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Семенко, Юрій Яновський,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Тодось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Осьмачка, Микола Бажан, Андрій Головко, Володимир Винниченко, Остап Вишня та ін. Привертає увагу дивовижне нуртування розмаїтих стильових течій, що ніби водночас вибухнули в художньому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часопросторі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— авангардизм із своїми відгалуженнями (футуризм і конструктивізм), революційний романтизм, неоромантизм, неореалізм, необароко, «неокласика», імпресіонізм, експресіонізм тощо.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Романтико-героїчна манера (Юрій Яновський «Вершники»)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своєму творі Яновський поєднав ознаки жанрів народної думи, героїчної поеми, новелістичного роману. Кожна новела – цілком самостійний художній твір і в той же час всі вісім новел-розділів об’єднані в одне ціле спільністю теми, ідеї, системою образів. У центрі роману не історія особистого життя героїв, а події суспільного характеру.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Лірико-імпресіоністична (Микола Хвильовий «Я (Романтика)»)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Якнайповніше свій талант М. Хвильовий розкрив в жанрі новели чи оповідання, переважно короткого, з виразним лірико-романтичним чи імпресіоністичним забарвленням. Ознаки «імпресіоністичного стилю» — відсутність чітко заданої форми й прагнення передати предмет в уривчастих, миттєво фіксуючих кожне враження штрихах, що виявляли, однак, при огляді цілого, свою єдність і зв'язок. Як особливий стиль імпресіонізм із його принципом цінності першого враження давав можливості вести оповідання через такі, ніби схоплені навмання, деталі, що порушували строгу погодженість оповідального плану й принцип відбору істотного, але своєю «бічною» правдою надавали розповіді надзвичайну яскравість і свіжість, а художній ідеї — несподівану розгалуженість і багатоликість. Саме в такому стилі написана новела «Я (Романтика)».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Реалістична ( Андрій Головко)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Реалізм - літературний напрям, який характеризується правдивим і всебічним відображенням дійсності на основі типізації життєвих явищ. Яскравим представником цього напряму у 20-х роках є Андрій Головко. Уже в ранніх творах («Дівчинка з шляху», 1923) він виступив як майстер реалістичної, соціально глибокої прози. Особливої популярності набули оповідання «Пилипко» та «Червона хустина» (обидва - 1924).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Науково-фантастична (Володимир Винниченко «Сонячна машина»)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 Винниченко першим в літературі 20-х років XX ст. створив соціально-утопічний і фантастичний роман з елементами пригодницького і детективного жанру. У «Сонячній машині» автор порушує суспільно-політичні, філософські, морально-етичні проблеми; уміло поєднує проблеми особи і колективу, класової боротьби, соціальних груп «прекрасної будущини», моралі і біологічних інстинктів. Новаторство письменника знаходить своє втілення в незвичайних поворотах людського характеру, думок і вчинків героїв, у сюжеті, що постійно інтригує читача, тримає в стані високої емоційної напруги, естетичної втіхи. Цей твір В. Винниченко присвятив своїй сонячній Україні.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Разом з тим розвивається 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гумор і сатира (Остап Вишня)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Остап Вишня – письменник-новатор, одна з найяскравіших постатей національного відродження 20-х рр. Він не тільки розширив тематику, а й збагатив жанрові різновиди памфлету, фейлетону, гуморески, нарису. Оригінальним твором письменника є його «Моя автобіографія».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Творчість Остапа Вишні надихалась і окрилювалась великим поняттям «Народ», про що він полишив щирі свідчення у своїх щоденникових записах: «Який би я був щасливий – занотував гуморист, – якби своїми творами зміг викликати усмішку, хорошу, теплу усмішку… Ви уявляєте собі: народ радісно усміхнувся!»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Висновок: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Отже, 20-ті роки ХХ ст. виявилися надзвичайно багатими у розвитку найрізноманітніших стильових течій та манер. </a:t>
            </a: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E1FB9-3227-460C-A0F4-84B06D0F6E1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B5A7E6D-D2C1-410F-BDEB-D646BF1C38F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9C2619-ABFE-4E24-BFEC-913A28879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1"/>
            <a:ext cx="8215370" cy="278608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Різноманітність стильових манер, що проявилася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/>
              <a:t>в </a:t>
            </a:r>
            <a:r>
              <a:rPr lang="uk-UA" b="1" dirty="0"/>
              <a:t>першій половині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/>
              <a:t>20-х </a:t>
            </a:r>
            <a:r>
              <a:rPr lang="uk-UA" b="1" dirty="0"/>
              <a:t>років ХХ ст</a:t>
            </a:r>
            <a:r>
              <a:rPr lang="uk-UA" b="1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4000504"/>
            <a:ext cx="3494148" cy="1387042"/>
          </a:xfrm>
        </p:spPr>
        <p:txBody>
          <a:bodyPr>
            <a:noAutofit/>
          </a:bodyPr>
          <a:lstStyle/>
          <a:p>
            <a:r>
              <a:rPr lang="uk-UA" sz="2400" dirty="0" smtClean="0"/>
              <a:t>Виконала</a:t>
            </a:r>
          </a:p>
          <a:p>
            <a:r>
              <a:rPr lang="uk-UA" sz="2400" dirty="0" smtClean="0"/>
              <a:t>учениця 11-А класу</a:t>
            </a:r>
          </a:p>
          <a:p>
            <a:r>
              <a:rPr lang="uk-UA" sz="2400" dirty="0" smtClean="0"/>
              <a:t> Самойленко Олеся</a:t>
            </a:r>
            <a:endParaRPr lang="uk-UA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6572272"/>
            <a:ext cx="9144000" cy="285728"/>
          </a:xfrm>
          <a:prstGeom prst="rect">
            <a:avLst/>
          </a:prstGeom>
        </p:spPr>
        <p:txBody>
          <a:bodyPr vert="horz" lIns="182880" tIns="0">
            <a:normAutofit fontScale="92500"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Харків-2014</a:t>
            </a:r>
            <a:endParaRPr kumimoji="0" lang="uk-UA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0"/>
            <a:ext cx="9144000" cy="357166"/>
          </a:xfrm>
          <a:prstGeom prst="rect">
            <a:avLst/>
          </a:prstGeom>
        </p:spPr>
        <p:txBody>
          <a:bodyPr vert="horz" lIns="182880" tIns="0">
            <a:norm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Харківська</a:t>
            </a:r>
            <a:r>
              <a:rPr kumimoji="0" lang="uk-UA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гімназія №55</a:t>
            </a:r>
            <a:endParaRPr kumimoji="0" lang="uk-UA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4" name="Picture 2" descr="&amp;Vcy; &amp;KHcy;&amp;acy;&amp;rcy;&amp;softcy;&amp;kcy;&amp;ocy;&amp;vcy;&amp;iecy; &amp;ncy;&amp;acy;&amp;chcy;&amp;acy;&amp;lcy;&amp;scy;&amp;yacy; I &amp;Vcy;&amp;scy;&amp;iecy;&amp;ucy;&amp;kcy;&amp;rcy;&amp;acy;&amp;icy;&amp;ncy;&amp;scy;&amp;kcy;&amp;icy;&amp;jcy; &amp;scy;&amp;hardcy;&amp;iecy;&amp;zcy;&amp;dcy; &amp;tcy;&amp;vcy;&amp;ocy;&amp;rcy;&amp;chcy;&amp;iecy;&amp;scy;&amp;kcy;&amp;icy;&amp;khcy; &amp;ocy;&amp;bcy;&amp;hardcy;&amp;iecy;&amp;dcy;&amp;icy;&amp;ncy;&amp;iecy;&amp;ncy;&amp;icy;&amp;jcy; «&amp;Gcy;&amp;acy;&amp;rcy;&amp;tcy;» (1925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714752"/>
            <a:ext cx="2956054" cy="2286016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000768"/>
            <a:ext cx="3429024" cy="500066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1925</a:t>
            </a:r>
            <a:r>
              <a:rPr kumimoji="0" lang="uk-UA" sz="1200" b="0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р. У </a:t>
            </a:r>
            <a:r>
              <a:rPr kumimoji="0" lang="uk-UA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Харкові</a:t>
            </a:r>
            <a:r>
              <a:rPr kumimoji="0" lang="uk-UA" sz="1200" b="0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відбувся І з'їзд творчого угрупування </a:t>
            </a:r>
            <a:r>
              <a:rPr kumimoji="0" lang="uk-UA" sz="1200" b="0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“Гарт”</a:t>
            </a:r>
            <a:endParaRPr kumimoji="0" lang="uk-UA" sz="1200" b="0" i="1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29684" cy="1214446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Письменники, що творили </a:t>
            </a:r>
            <a:br>
              <a:rPr lang="uk-UA" sz="3200" dirty="0" smtClean="0"/>
            </a:br>
            <a:r>
              <a:rPr lang="uk-UA" sz="3200" dirty="0" smtClean="0"/>
              <a:t>в 20-х рр. ХХ ст.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4357718" cy="418795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Павло Тичина</a:t>
            </a:r>
          </a:p>
          <a:p>
            <a:r>
              <a:rPr lang="uk-UA" sz="2400" dirty="0" smtClean="0"/>
              <a:t>Володимир Сосюра</a:t>
            </a:r>
          </a:p>
          <a:p>
            <a:r>
              <a:rPr lang="uk-UA" sz="2400" dirty="0" smtClean="0"/>
              <a:t>Микола Хвильовий</a:t>
            </a:r>
          </a:p>
          <a:p>
            <a:r>
              <a:rPr lang="uk-UA" sz="2400" dirty="0" smtClean="0"/>
              <a:t>Валер’ян Підмогильний</a:t>
            </a:r>
          </a:p>
          <a:p>
            <a:r>
              <a:rPr lang="uk-UA" sz="2400" dirty="0" smtClean="0"/>
              <a:t>Борис Антоненко-Давидович</a:t>
            </a:r>
          </a:p>
          <a:p>
            <a:r>
              <a:rPr lang="uk-UA" sz="2400" dirty="0" smtClean="0"/>
              <a:t>Михайло Івченко</a:t>
            </a:r>
          </a:p>
          <a:p>
            <a:r>
              <a:rPr lang="uk-UA" sz="2400" dirty="0" smtClean="0"/>
              <a:t>Микола Куліш</a:t>
            </a:r>
          </a:p>
          <a:p>
            <a:pPr lvl="0"/>
            <a:r>
              <a:rPr lang="uk-UA" sz="2400" dirty="0" smtClean="0"/>
              <a:t>Максим Зеров</a:t>
            </a: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429124" y="1643050"/>
            <a:ext cx="4357718" cy="4071966"/>
          </a:xfrm>
          <a:prstGeom prst="rect">
            <a:avLst/>
          </a:prstGeom>
        </p:spPr>
        <p:txBody>
          <a:bodyPr vert="horz" lIns="182880" tIns="91440">
            <a:normAutofit lnSpcReduction="1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Максим Рильський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Євген Плужник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Григорій Косинка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Михайль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Семенко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Юрій Яновський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Тодось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Осьмачка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Микола Бажан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Андрій Головко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Володимир Винниченко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Остап Вишня та ін.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515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Романтико-героїчна манера </a:t>
            </a:r>
            <a:br>
              <a:rPr lang="uk-UA" dirty="0" smtClean="0"/>
            </a:br>
            <a:r>
              <a:rPr lang="uk-UA" sz="2700" b="0" i="1" dirty="0" smtClean="0"/>
              <a:t>(Юрій Яновський «Вершники»)</a:t>
            </a:r>
            <a:endParaRPr lang="ru-RU" b="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482" name="Picture 2" descr="http://cv01.twirpx.net/0884/08845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857364"/>
            <a:ext cx="2590342" cy="4000528"/>
          </a:xfrm>
          <a:prstGeom prst="rect">
            <a:avLst/>
          </a:prstGeom>
          <a:noFill/>
        </p:spPr>
      </p:pic>
      <p:pic>
        <p:nvPicPr>
          <p:cNvPr id="20484" name="Picture 4" descr="http://vypuskniki-kmk.at.ua/vidomi/_21.jpg"/>
          <p:cNvPicPr>
            <a:picLocks noChangeAspect="1" noChangeArrowheads="1"/>
          </p:cNvPicPr>
          <p:nvPr/>
        </p:nvPicPr>
        <p:blipFill>
          <a:blip r:embed="rId3"/>
          <a:srcRect l="4651" t="4507" r="4651" b="4212"/>
          <a:stretch>
            <a:fillRect/>
          </a:stretch>
        </p:blipFill>
        <p:spPr bwMode="auto">
          <a:xfrm>
            <a:off x="1357290" y="1881177"/>
            <a:ext cx="3000396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515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Лірико-імпресіоністична </a:t>
            </a:r>
            <a:r>
              <a:rPr lang="uk-UA" sz="2700" b="0" i="1" dirty="0" smtClean="0"/>
              <a:t>(Микола Хвильовий «Я (Романтика)»)</a:t>
            </a:r>
            <a:endParaRPr lang="ru-RU" b="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9458" name="Picture 2" descr="Hotline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0882" y="1857364"/>
            <a:ext cx="2597265" cy="4038747"/>
          </a:xfrm>
          <a:prstGeom prst="rect">
            <a:avLst/>
          </a:prstGeom>
          <a:noFill/>
        </p:spPr>
      </p:pic>
      <p:pic>
        <p:nvPicPr>
          <p:cNvPr id="19460" name="Picture 4" descr="&amp;fcy;&amp;icy;&amp;tcy;&amp;icy;&amp;lcy;&amp;iocy;&amp;k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857364"/>
            <a:ext cx="2814349" cy="4038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515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Реалістична</a:t>
            </a:r>
            <a:br>
              <a:rPr lang="uk-UA" dirty="0" smtClean="0"/>
            </a:br>
            <a:r>
              <a:rPr lang="uk-UA" sz="2700" b="0" i="1" dirty="0" smtClean="0"/>
              <a:t>(Андрій Головко)</a:t>
            </a:r>
            <a:endParaRPr lang="uk-UA" b="0" i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8434" name="Picture 2" descr="&amp;Bcy;&amp;ucy;&amp;rcy;&amp;softcy;&amp;yacy;&amp;ncy; 19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2144" y="1857364"/>
            <a:ext cx="2660289" cy="4071966"/>
          </a:xfrm>
          <a:prstGeom prst="rect">
            <a:avLst/>
          </a:prstGeom>
          <a:noFill/>
        </p:spPr>
      </p:pic>
      <p:pic>
        <p:nvPicPr>
          <p:cNvPr id="18438" name="Picture 6" descr="http://chtyvo.org.ua/content/covers/f8608c40eb4f0ee6492536725ff33b5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857364"/>
            <a:ext cx="3253709" cy="4024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429684" cy="105156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Науково-фантастична</a:t>
            </a:r>
            <a:br>
              <a:rPr lang="uk-UA" sz="3200" dirty="0" smtClean="0"/>
            </a:br>
            <a:r>
              <a:rPr lang="uk-UA" sz="2700" b="0" i="1" dirty="0" smtClean="0"/>
              <a:t>(Володимир Винниченко «Сонячна машина»)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410" name="Picture 2" descr="&amp;Rcy;&amp;iecy;&amp;fcy;&amp;iecy;&amp;rcy;&amp;acy;&amp;tcy;: &amp;Pcy;&amp;scy;&amp;icy;&amp;khcy;&amp;ocy;&amp;lcy;&amp;ocy;&amp;gcy;&amp;icy;&amp;chcy;&amp;iecy;&amp;scy;&amp;kcy;&amp;acy;&amp;yacy; &amp;pcy;&amp;ocy;&amp;mcy;&amp;ocy;&amp;shchcy;&amp;softcy; &amp;pcy;&amp;rcy;&amp;icy; &amp;pcy;&amp;scy;&amp;icy;&amp;khcy;&amp;icy;&amp;chcy;&amp;iecy;&amp;scy;&amp;kcy;&amp;icy;&amp;khcy; &amp;rcy;&amp;acy;&amp;scy;&amp;scy;&amp;tcy;&amp;rcy;&amp;ocy;&amp;jcy;&amp;scy;&amp;tcy;&amp;vcy;&amp;acy;&amp;khcy;. &amp;CHcy;&amp;icy;&amp;tcy;&amp;acy;&amp;tcy;&amp;softcy;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857364"/>
            <a:ext cx="2645548" cy="4034461"/>
          </a:xfrm>
          <a:prstGeom prst="rect">
            <a:avLst/>
          </a:prstGeom>
          <a:noFill/>
        </p:spPr>
      </p:pic>
      <p:pic>
        <p:nvPicPr>
          <p:cNvPr id="17412" name="Picture 4" descr="&amp;Ucy;&amp;kcy;&amp;rcy;&amp;acy;&amp;yicy;&amp;ncy;&amp;scy;&amp;softcy;&amp;kcy;&amp;iukcy; &amp;kcy;&amp;lcy;&amp;acy;&amp;scy;&amp;icy;&amp;kcy;&amp;icy; &amp;KHcy;&amp;mcy;&amp;iecy;&amp;lcy;&amp;softcy;&amp;ncy;&amp;icy;&amp;tscy;&amp;softcy;&amp;kcy;&amp;acy; &amp;mcy;&amp;iukcy;&amp;scy;&amp;softcy;&amp;kcy;&amp;acy; &amp;tscy;&amp;iecy;&amp;ncy;&amp;tcy;&amp;rcy;&amp;acy;&amp;lcy;&amp;iukcy;&amp;zcy;&amp;ocy;&amp;vcy;&amp;acy;&amp;ncy;&amp;acy; &amp;bcy;&amp;iukcy;&amp;bcy;&amp;lcy;&amp;iukcy;&amp;ocy;&amp;tcy;&amp;iecy;&amp;chcy;&amp;ncy;&amp;acy; &amp;scy;&amp;icy;&amp;scy;&amp;tcy;&amp;iecy;&amp;mcy;&amp;acy;"/>
          <p:cNvPicPr>
            <a:picLocks noChangeAspect="1" noChangeArrowheads="1"/>
          </p:cNvPicPr>
          <p:nvPr/>
        </p:nvPicPr>
        <p:blipFill>
          <a:blip r:embed="rId3"/>
          <a:srcRect l="7143" r="7143" b="12149"/>
          <a:stretch>
            <a:fillRect/>
          </a:stretch>
        </p:blipFill>
        <p:spPr bwMode="auto">
          <a:xfrm>
            <a:off x="1285852" y="1857363"/>
            <a:ext cx="2928958" cy="41005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515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Гумор і сатира</a:t>
            </a:r>
            <a:br>
              <a:rPr lang="uk-UA" dirty="0" smtClean="0"/>
            </a:br>
            <a:r>
              <a:rPr lang="uk-UA" sz="2700" b="0" i="1" dirty="0" smtClean="0"/>
              <a:t>(Остап Вишня)</a:t>
            </a:r>
            <a:endParaRPr lang="uk-UA" b="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6388" name="Picture 4" descr="13 &amp;ncy;&amp;ocy;&amp;yacy;&amp;bcy;&amp;rcy;&amp;yacy; &amp;rcy;&amp;ocy;&amp;dcy;&amp;icy;&amp;lcy;&amp;icy;&amp;scy;&amp;softcy;... . &amp;Ocy;&amp;bcy;&amp;scy;&amp;ucy;&amp;zhcy;&amp;dcy;&amp;iecy;&amp;ncy;&amp;icy;&amp;iecy; &amp;ncy;&amp;acy; LiveInternet - &amp;Rcy;&amp;ocy;&amp;scy;&amp;scy;&amp;icy;&amp;jcy;&amp;scy;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3643338" cy="4080539"/>
          </a:xfrm>
          <a:prstGeom prst="rect">
            <a:avLst/>
          </a:prstGeom>
          <a:noFill/>
        </p:spPr>
      </p:pic>
      <p:pic>
        <p:nvPicPr>
          <p:cNvPr id="16390" name="Picture 6" descr="The book &quot;&amp;Mcy;&amp;icy;&amp;scy;&amp;lcy;&amp;icy;&amp;vcy;&amp;scy;&amp;softcy;&amp;kcy;i &amp;ucy;&amp;scy;&amp;mcy;i&amp;shcy;&amp;kcy;&amp;icy;&quot; &amp;tcy;&amp;acy; i&amp;ncy;&amp;shcy;i &amp;ocy;&amp;pcy;&amp;ocy;&amp;vcy;i&amp;dcy;&amp;acy;&amp;ncy;&amp;ncy;&amp;yacy; - &amp;Vcy;&amp;icy;&amp;shcy;&amp;ncy;&amp;yacy; &amp;Ocy;&amp;scy;&amp;tcy;&amp;acy;&amp;pcy; buy with delive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857364"/>
            <a:ext cx="3142875" cy="4038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7157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Висновок</a:t>
            </a:r>
            <a:endParaRPr lang="ru-RU" sz="4400" b="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20-ті роки ХХ ст. виявилися надзвичайно багатими у розвитку найрізноманітніших стильових течій та манер.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86808" cy="142876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Дякую за увагу!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</TotalTime>
  <Words>110</Words>
  <Application>Microsoft Office PowerPoint</Application>
  <PresentationFormat>Экран (4:3)</PresentationFormat>
  <Paragraphs>51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Різноманітність стильових манер, що проявилася  в першій половині  20-х років ХХ ст.</vt:lpstr>
      <vt:lpstr>Письменники, що творили  в 20-х рр. ХХ ст.</vt:lpstr>
      <vt:lpstr>Романтико-героїчна манера  (Юрій Яновський «Вершники»)</vt:lpstr>
      <vt:lpstr>Лірико-імпресіоністична (Микола Хвильовий «Я (Романтика)»)</vt:lpstr>
      <vt:lpstr>Реалістична (Андрій Головко)</vt:lpstr>
      <vt:lpstr>Науково-фантастична (Володимир Винниченко «Сонячна машина»)</vt:lpstr>
      <vt:lpstr>Гумор і сатира (Остап Вишня)</vt:lpstr>
      <vt:lpstr>Висновок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Різноманітність стильових манер, що проявилася  в першій половині  20-х років ХХ ст.</dc:title>
  <dc:creator>Олеся</dc:creator>
  <cp:lastModifiedBy>Олеся</cp:lastModifiedBy>
  <cp:revision>7</cp:revision>
  <dcterms:created xsi:type="dcterms:W3CDTF">2014-09-04T20:09:53Z</dcterms:created>
  <dcterms:modified xsi:type="dcterms:W3CDTF">2015-01-28T21:41:30Z</dcterms:modified>
</cp:coreProperties>
</file>