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Вибори</a:t>
            </a:r>
            <a:r>
              <a:rPr lang="ru-RU" dirty="0"/>
              <a:t> 2014: </a:t>
            </a:r>
            <a:r>
              <a:rPr lang="ru-RU" dirty="0" err="1"/>
              <a:t>Кандидати</a:t>
            </a:r>
            <a:r>
              <a:rPr lang="ru-RU" dirty="0"/>
              <a:t> в </a:t>
            </a:r>
            <a:r>
              <a:rPr lang="ru-RU" dirty="0" err="1"/>
              <a:t>Президенти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420888"/>
            <a:ext cx="5373536" cy="411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63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778098"/>
          </a:xfrm>
        </p:spPr>
        <p:txBody>
          <a:bodyPr/>
          <a:lstStyle/>
          <a:p>
            <a:r>
              <a:rPr lang="ru-RU" dirty="0" err="1"/>
              <a:t>Сергій</a:t>
            </a:r>
            <a:r>
              <a:rPr lang="ru-RU" dirty="0"/>
              <a:t> </a:t>
            </a:r>
            <a:r>
              <a:rPr lang="ru-RU" dirty="0" err="1"/>
              <a:t>Тігіпко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5122912" cy="5256624"/>
          </a:xfrm>
        </p:spPr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ru-RU" sz="1600" dirty="0" smtClean="0"/>
              <a:t>	</a:t>
            </a:r>
            <a:r>
              <a:rPr lang="ru-RU" sz="1600" dirty="0" err="1" smtClean="0"/>
              <a:t>Нардеп</a:t>
            </a:r>
            <a:r>
              <a:rPr lang="ru-RU" sz="1600" dirty="0" smtClean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Партії</a:t>
            </a:r>
            <a:r>
              <a:rPr lang="ru-RU" sz="1600" dirty="0"/>
              <a:t> </a:t>
            </a:r>
            <a:r>
              <a:rPr lang="ru-RU" sz="1600" dirty="0" err="1"/>
              <a:t>регіонів</a:t>
            </a:r>
            <a:r>
              <a:rPr lang="ru-RU" sz="1600" dirty="0"/>
              <a:t>. </a:t>
            </a:r>
            <a:r>
              <a:rPr lang="ru-RU" sz="1600" dirty="0" err="1"/>
              <a:t>Його</a:t>
            </a:r>
            <a:r>
              <a:rPr lang="ru-RU" sz="1600" dirty="0"/>
              <a:t> </a:t>
            </a:r>
            <a:r>
              <a:rPr lang="ru-RU" sz="1600" dirty="0" err="1"/>
              <a:t>висунення</a:t>
            </a:r>
            <a:r>
              <a:rPr lang="ru-RU" sz="1600" dirty="0"/>
              <a:t> не </a:t>
            </a:r>
            <a:r>
              <a:rPr lang="ru-RU" sz="1600" dirty="0" err="1"/>
              <a:t>схвалили</a:t>
            </a:r>
            <a:r>
              <a:rPr lang="ru-RU" sz="1600" dirty="0"/>
              <a:t> в </a:t>
            </a:r>
            <a:r>
              <a:rPr lang="ru-RU" sz="1600" dirty="0" err="1"/>
              <a:t>Партії</a:t>
            </a:r>
            <a:r>
              <a:rPr lang="ru-RU" sz="1600" dirty="0"/>
              <a:t> </a:t>
            </a:r>
            <a:r>
              <a:rPr lang="ru-RU" sz="1600" dirty="0" err="1"/>
              <a:t>регіонів</a:t>
            </a:r>
            <a:r>
              <a:rPr lang="ru-RU" sz="1600" dirty="0"/>
              <a:t>. У 2013 р. </a:t>
            </a:r>
            <a:r>
              <a:rPr lang="ru-RU" sz="1600" dirty="0" err="1"/>
              <a:t>Тігіпко</a:t>
            </a:r>
            <a:r>
              <a:rPr lang="ru-RU" sz="1600" dirty="0"/>
              <a:t> </a:t>
            </a:r>
            <a:r>
              <a:rPr lang="ru-RU" sz="1600" dirty="0" err="1"/>
              <a:t>отримав</a:t>
            </a:r>
            <a:r>
              <a:rPr lang="ru-RU" sz="1600" dirty="0"/>
              <a:t> 263 млн 579 тис. 662 </a:t>
            </a:r>
            <a:r>
              <a:rPr lang="ru-RU" sz="1600" dirty="0" err="1"/>
              <a:t>грн</a:t>
            </a:r>
            <a:r>
              <a:rPr lang="ru-RU" sz="1600" dirty="0"/>
              <a:t> </a:t>
            </a:r>
            <a:r>
              <a:rPr lang="ru-RU" sz="1600" dirty="0" err="1"/>
              <a:t>сукупного</a:t>
            </a:r>
            <a:r>
              <a:rPr lang="ru-RU" sz="1600" dirty="0"/>
              <a:t> доходу. З </a:t>
            </a:r>
            <a:r>
              <a:rPr lang="ru-RU" sz="1600" dirty="0" err="1"/>
              <a:t>цієї</a:t>
            </a:r>
            <a:r>
              <a:rPr lang="ru-RU" sz="1600" dirty="0"/>
              <a:t> </a:t>
            </a:r>
            <a:r>
              <a:rPr lang="ru-RU" sz="1600" dirty="0" err="1"/>
              <a:t>суми</a:t>
            </a:r>
            <a:r>
              <a:rPr lang="ru-RU" sz="1600" dirty="0"/>
              <a:t> зарплата та </a:t>
            </a:r>
            <a:r>
              <a:rPr lang="ru-RU" sz="1600" dirty="0" err="1"/>
              <a:t>інші</a:t>
            </a:r>
            <a:r>
              <a:rPr lang="ru-RU" sz="1600" dirty="0"/>
              <a:t> </a:t>
            </a:r>
            <a:r>
              <a:rPr lang="ru-RU" sz="1600" dirty="0" err="1"/>
              <a:t>виплати</a:t>
            </a:r>
            <a:r>
              <a:rPr lang="ru-RU" sz="1600" dirty="0"/>
              <a:t> та </a:t>
            </a:r>
            <a:r>
              <a:rPr lang="ru-RU" sz="1600" dirty="0" err="1"/>
              <a:t>нарахування</a:t>
            </a:r>
            <a:r>
              <a:rPr lang="ru-RU" sz="1600" dirty="0"/>
              <a:t> </a:t>
            </a:r>
            <a:r>
              <a:rPr lang="ru-RU" sz="1600" dirty="0" err="1"/>
              <a:t>становлять</a:t>
            </a:r>
            <a:r>
              <a:rPr lang="ru-RU" sz="1600" dirty="0"/>
              <a:t> 235 тис. 332 </a:t>
            </a:r>
            <a:r>
              <a:rPr lang="ru-RU" sz="1600" dirty="0" err="1"/>
              <a:t>грн</a:t>
            </a:r>
            <a:r>
              <a:rPr lang="ru-RU" sz="1600" dirty="0"/>
              <a:t> ; </a:t>
            </a:r>
            <a:r>
              <a:rPr lang="ru-RU" sz="1600" dirty="0" err="1"/>
              <a:t>дивіденди</a:t>
            </a:r>
            <a:r>
              <a:rPr lang="ru-RU" sz="1600" dirty="0"/>
              <a:t> і </a:t>
            </a:r>
            <a:r>
              <a:rPr lang="ru-RU" sz="1600" dirty="0" err="1"/>
              <a:t>відсотки</a:t>
            </a:r>
            <a:r>
              <a:rPr lang="ru-RU" sz="1600" dirty="0"/>
              <a:t> - 239 млн 507 тис. 137 </a:t>
            </a:r>
            <a:r>
              <a:rPr lang="ru-RU" sz="1600" dirty="0" err="1"/>
              <a:t>грн</a:t>
            </a:r>
            <a:r>
              <a:rPr lang="ru-RU" sz="1600" dirty="0"/>
              <a:t> , </a:t>
            </a:r>
            <a:r>
              <a:rPr lang="ru-RU" sz="1600" dirty="0" err="1"/>
              <a:t>дохід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відчуження</a:t>
            </a:r>
            <a:r>
              <a:rPr lang="ru-RU" sz="1600" dirty="0"/>
              <a:t> </a:t>
            </a:r>
            <a:r>
              <a:rPr lang="ru-RU" sz="1600" dirty="0" err="1"/>
              <a:t>рухомого</a:t>
            </a:r>
            <a:r>
              <a:rPr lang="ru-RU" sz="1600" dirty="0"/>
              <a:t> та </a:t>
            </a:r>
            <a:r>
              <a:rPr lang="ru-RU" sz="1600" dirty="0" err="1"/>
              <a:t>нерухомого</a:t>
            </a:r>
            <a:r>
              <a:rPr lang="ru-RU" sz="1600" dirty="0"/>
              <a:t> майна - 592,331 </a:t>
            </a:r>
            <a:r>
              <a:rPr lang="ru-RU" sz="1600" dirty="0" err="1"/>
              <a:t>грн</a:t>
            </a:r>
            <a:r>
              <a:rPr lang="ru-RU" sz="1600" dirty="0"/>
              <a:t> , </a:t>
            </a:r>
            <a:r>
              <a:rPr lang="ru-RU" sz="1600" dirty="0" err="1"/>
              <a:t>дохід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відчуження</a:t>
            </a:r>
            <a:r>
              <a:rPr lang="ru-RU" sz="1600" dirty="0"/>
              <a:t> </a:t>
            </a:r>
            <a:r>
              <a:rPr lang="ru-RU" sz="1600" dirty="0" err="1"/>
              <a:t>цінних</a:t>
            </a:r>
            <a:r>
              <a:rPr lang="ru-RU" sz="1600" dirty="0"/>
              <a:t> </a:t>
            </a:r>
            <a:r>
              <a:rPr lang="ru-RU" sz="1600" dirty="0" err="1"/>
              <a:t>паперів</a:t>
            </a:r>
            <a:r>
              <a:rPr lang="ru-RU" sz="1600" dirty="0"/>
              <a:t> - 23 млн 244 тис. 862,5 грн</a:t>
            </a:r>
            <a:r>
              <a:rPr lang="ru-RU" sz="1600" dirty="0" smtClean="0"/>
              <a:t>.</a:t>
            </a:r>
            <a:endParaRPr lang="ru-RU" sz="1600" dirty="0"/>
          </a:p>
          <a:p>
            <a:pPr marL="137160" indent="0">
              <a:buNone/>
            </a:pPr>
            <a:r>
              <a:rPr lang="ru-RU" sz="1600" dirty="0" smtClean="0"/>
              <a:t>	</a:t>
            </a:r>
            <a:r>
              <a:rPr lang="ru-RU" sz="1600" dirty="0" err="1" smtClean="0"/>
              <a:t>Крім</a:t>
            </a:r>
            <a:r>
              <a:rPr lang="ru-RU" sz="1600" dirty="0" smtClean="0"/>
              <a:t> </a:t>
            </a:r>
            <a:r>
              <a:rPr lang="ru-RU" sz="1600" dirty="0"/>
              <a:t>того , на </a:t>
            </a:r>
            <a:r>
              <a:rPr lang="ru-RU" sz="1600" dirty="0" err="1"/>
              <a:t>рахунках</a:t>
            </a:r>
            <a:r>
              <a:rPr lang="ru-RU" sz="1600" dirty="0"/>
              <a:t> у банках </a:t>
            </a:r>
            <a:r>
              <a:rPr lang="ru-RU" sz="1600" dirty="0" err="1"/>
              <a:t>Тігіпко</a:t>
            </a:r>
            <a:r>
              <a:rPr lang="ru-RU" sz="1600" dirty="0"/>
              <a:t> </a:t>
            </a:r>
            <a:r>
              <a:rPr lang="ru-RU" sz="1600" dirty="0" err="1"/>
              <a:t>тримає</a:t>
            </a:r>
            <a:r>
              <a:rPr lang="ru-RU" sz="1600" dirty="0"/>
              <a:t> 1 млн 306 тис. 828 </a:t>
            </a:r>
            <a:r>
              <a:rPr lang="ru-RU" sz="1600" dirty="0" err="1"/>
              <a:t>грн</a:t>
            </a:r>
            <a:r>
              <a:rPr lang="ru-RU" sz="1600" dirty="0"/>
              <a:t> , у </a:t>
            </a:r>
            <a:r>
              <a:rPr lang="ru-RU" sz="1600" dirty="0" err="1"/>
              <a:t>цінних</a:t>
            </a:r>
            <a:r>
              <a:rPr lang="ru-RU" sz="1600" dirty="0"/>
              <a:t> </a:t>
            </a:r>
            <a:r>
              <a:rPr lang="ru-RU" sz="1600" dirty="0" err="1"/>
              <a:t>паперах</a:t>
            </a:r>
            <a:r>
              <a:rPr lang="ru-RU" sz="1600" dirty="0"/>
              <a:t> за кордоном - 140 млн 037 тис. 306 грн. </a:t>
            </a:r>
            <a:r>
              <a:rPr lang="ru-RU" sz="1600" dirty="0" err="1"/>
              <a:t>Також</a:t>
            </a:r>
            <a:r>
              <a:rPr lang="ru-RU" sz="1600" dirty="0"/>
              <a:t> </a:t>
            </a:r>
            <a:r>
              <a:rPr lang="ru-RU" sz="1600" dirty="0" err="1"/>
              <a:t>Тігіпко</a:t>
            </a:r>
            <a:r>
              <a:rPr lang="ru-RU" sz="1600" dirty="0"/>
              <a:t> </a:t>
            </a:r>
            <a:r>
              <a:rPr lang="ru-RU" sz="1600" dirty="0" err="1"/>
              <a:t>інвестував</a:t>
            </a:r>
            <a:r>
              <a:rPr lang="ru-RU" sz="1600" dirty="0"/>
              <a:t> 31 млн 790 тис. грн. до статутного </a:t>
            </a:r>
            <a:r>
              <a:rPr lang="ru-RU" sz="1600" dirty="0" err="1"/>
              <a:t>капіталу</a:t>
            </a:r>
            <a:r>
              <a:rPr lang="ru-RU" sz="1600" dirty="0"/>
              <a:t> </a:t>
            </a:r>
            <a:r>
              <a:rPr lang="ru-RU" sz="1600" dirty="0" err="1"/>
              <a:t>товариства</a:t>
            </a:r>
            <a:r>
              <a:rPr lang="ru-RU" sz="1600" dirty="0"/>
              <a:t> і </a:t>
            </a:r>
            <a:r>
              <a:rPr lang="ru-RU" sz="1600" dirty="0" err="1"/>
              <a:t>підприємств</a:t>
            </a:r>
            <a:r>
              <a:rPr lang="ru-RU" sz="1600" dirty="0" smtClean="0"/>
              <a:t>.</a:t>
            </a:r>
            <a:endParaRPr lang="ru-RU" sz="1600" dirty="0"/>
          </a:p>
          <a:p>
            <a:pPr marL="137160" indent="0">
              <a:buNone/>
            </a:pPr>
            <a:r>
              <a:rPr lang="ru-RU" sz="1600" dirty="0" smtClean="0"/>
              <a:t>	</a:t>
            </a:r>
            <a:r>
              <a:rPr lang="ru-RU" sz="1600" dirty="0" err="1" smtClean="0"/>
              <a:t>Згідно</a:t>
            </a:r>
            <a:r>
              <a:rPr lang="ru-RU" sz="1600" dirty="0" smtClean="0"/>
              <a:t> </a:t>
            </a:r>
            <a:r>
              <a:rPr lang="ru-RU" sz="1600" dirty="0"/>
              <a:t>з </a:t>
            </a:r>
            <a:r>
              <a:rPr lang="ru-RU" sz="1600" dirty="0" err="1"/>
              <a:t>декларацією</a:t>
            </a:r>
            <a:r>
              <a:rPr lang="ru-RU" sz="1600" dirty="0"/>
              <a:t> , </a:t>
            </a:r>
            <a:r>
              <a:rPr lang="ru-RU" sz="1600" dirty="0" err="1"/>
              <a:t>Тігіпко</a:t>
            </a:r>
            <a:r>
              <a:rPr lang="ru-RU" sz="1600" dirty="0"/>
              <a:t> </a:t>
            </a:r>
            <a:r>
              <a:rPr lang="ru-RU" sz="1600" dirty="0" err="1"/>
              <a:t>має</a:t>
            </a:r>
            <a:r>
              <a:rPr lang="ru-RU" sz="1600" dirty="0"/>
              <a:t> квартиру </a:t>
            </a:r>
            <a:r>
              <a:rPr lang="ru-RU" sz="1600" dirty="0" err="1"/>
              <a:t>площею</a:t>
            </a:r>
            <a:r>
              <a:rPr lang="ru-RU" sz="1600" dirty="0"/>
              <a:t> 40 кв. м і </a:t>
            </a:r>
            <a:r>
              <a:rPr lang="ru-RU" sz="1600" dirty="0" err="1"/>
              <a:t>земельна</a:t>
            </a:r>
            <a:r>
              <a:rPr lang="ru-RU" sz="1600" dirty="0"/>
              <a:t> </a:t>
            </a:r>
            <a:r>
              <a:rPr lang="ru-RU" sz="1600" dirty="0" err="1"/>
              <a:t>ділянка</a:t>
            </a:r>
            <a:r>
              <a:rPr lang="ru-RU" sz="1600" dirty="0"/>
              <a:t> </a:t>
            </a:r>
            <a:r>
              <a:rPr lang="ru-RU" sz="1600" dirty="0" err="1"/>
              <a:t>площею</a:t>
            </a:r>
            <a:r>
              <a:rPr lang="ru-RU" sz="1600" dirty="0"/>
              <a:t> 33 тис. 966 кв. м. </a:t>
            </a:r>
            <a:r>
              <a:rPr lang="ru-RU" sz="1600" dirty="0" err="1"/>
              <a:t>Крім</a:t>
            </a:r>
            <a:r>
              <a:rPr lang="ru-RU" sz="1600" dirty="0"/>
              <a:t> того , </a:t>
            </a:r>
            <a:r>
              <a:rPr lang="ru-RU" sz="1600" dirty="0" err="1"/>
              <a:t>він</a:t>
            </a:r>
            <a:r>
              <a:rPr lang="ru-RU" sz="1600" dirty="0"/>
              <a:t> </a:t>
            </a:r>
            <a:r>
              <a:rPr lang="ru-RU" sz="1600" dirty="0" err="1"/>
              <a:t>орендує</a:t>
            </a:r>
            <a:r>
              <a:rPr lang="ru-RU" sz="1600" dirty="0"/>
              <a:t> </a:t>
            </a:r>
            <a:r>
              <a:rPr lang="ru-RU" sz="1600" dirty="0" err="1"/>
              <a:t>шість</a:t>
            </a:r>
            <a:r>
              <a:rPr lang="ru-RU" sz="1600" dirty="0"/>
              <a:t> </a:t>
            </a:r>
            <a:r>
              <a:rPr lang="ru-RU" sz="1600" dirty="0" err="1"/>
              <a:t>легкових</a:t>
            </a:r>
            <a:r>
              <a:rPr lang="ru-RU" sz="1600" dirty="0"/>
              <a:t> </a:t>
            </a:r>
            <a:r>
              <a:rPr lang="ru-RU" sz="1600" dirty="0" err="1"/>
              <a:t>автомобілів</a:t>
            </a:r>
            <a:r>
              <a:rPr lang="ru-RU" sz="1600" dirty="0"/>
              <a:t>: </a:t>
            </a:r>
            <a:r>
              <a:rPr lang="la-Latn" sz="1600" dirty="0"/>
              <a:t>BMW 7601 2009 </a:t>
            </a:r>
            <a:r>
              <a:rPr lang="ru-RU" sz="1600" dirty="0"/>
              <a:t>року </a:t>
            </a:r>
            <a:r>
              <a:rPr lang="ru-RU" sz="1600" dirty="0" err="1"/>
              <a:t>випуску</a:t>
            </a:r>
            <a:r>
              <a:rPr lang="ru-RU" sz="1600" dirty="0"/>
              <a:t> , </a:t>
            </a:r>
            <a:r>
              <a:rPr lang="la-Latn" sz="1600" dirty="0"/>
              <a:t>Lexus LX 2006 </a:t>
            </a:r>
            <a:r>
              <a:rPr lang="ru-RU" sz="1600" dirty="0"/>
              <a:t>року </a:t>
            </a:r>
            <a:r>
              <a:rPr lang="ru-RU" sz="1600" dirty="0" err="1"/>
              <a:t>випуску</a:t>
            </a:r>
            <a:r>
              <a:rPr lang="ru-RU" sz="1600" dirty="0"/>
              <a:t> , </a:t>
            </a:r>
            <a:r>
              <a:rPr lang="la-Latn" sz="1600" dirty="0"/>
              <a:t>Toyota Prado 2007 </a:t>
            </a:r>
            <a:r>
              <a:rPr lang="ru-RU" sz="1600" dirty="0"/>
              <a:t>року </a:t>
            </a:r>
            <a:r>
              <a:rPr lang="ru-RU" sz="1600" dirty="0" err="1"/>
              <a:t>випуску</a:t>
            </a:r>
            <a:r>
              <a:rPr lang="ru-RU" sz="1600" dirty="0"/>
              <a:t> , </a:t>
            </a:r>
            <a:r>
              <a:rPr lang="la-Latn" sz="1600" dirty="0"/>
              <a:t>Mercedes - Benz S 500 2011 </a:t>
            </a:r>
            <a:r>
              <a:rPr lang="ru-RU" sz="1600" dirty="0" err="1"/>
              <a:t>випуску</a:t>
            </a:r>
            <a:r>
              <a:rPr lang="ru-RU" sz="1600" dirty="0"/>
              <a:t> , </a:t>
            </a:r>
            <a:r>
              <a:rPr lang="la-Latn" sz="1600" dirty="0"/>
              <a:t>Land Rover 20077 </a:t>
            </a:r>
            <a:r>
              <a:rPr lang="ru-RU" sz="1600" dirty="0"/>
              <a:t>року </a:t>
            </a:r>
            <a:r>
              <a:rPr lang="ru-RU" sz="1600" dirty="0" err="1" smtClean="0"/>
              <a:t>випуску</a:t>
            </a:r>
            <a:r>
              <a:rPr lang="ru-RU" sz="1600" dirty="0" smtClean="0"/>
              <a:t>, </a:t>
            </a:r>
            <a:r>
              <a:rPr lang="ru-RU" sz="1600" dirty="0"/>
              <a:t>і </a:t>
            </a:r>
            <a:r>
              <a:rPr lang="la-Latn" sz="1600" dirty="0"/>
              <a:t>Volkswagen Multivan 2010 </a:t>
            </a:r>
            <a:r>
              <a:rPr lang="ru-RU" sz="1600" dirty="0"/>
              <a:t>року </a:t>
            </a:r>
            <a:r>
              <a:rPr lang="ru-RU" sz="1600" dirty="0" err="1"/>
              <a:t>випуску</a:t>
            </a:r>
            <a:r>
              <a:rPr lang="ru-RU" sz="1600" dirty="0"/>
              <a:t> </a:t>
            </a:r>
            <a:r>
              <a:rPr lang="ru-RU" sz="1600" dirty="0" smtClean="0"/>
              <a:t>.</a:t>
            </a:r>
            <a:endParaRPr lang="ru-RU" sz="1600" dirty="0"/>
          </a:p>
          <a:p>
            <a:pPr marL="137160" indent="0">
              <a:buNone/>
            </a:pPr>
            <a:r>
              <a:rPr lang="ru-RU" sz="1600" dirty="0" smtClean="0"/>
              <a:t>	Члени </a:t>
            </a:r>
            <a:r>
              <a:rPr lang="ru-RU" sz="1600" dirty="0" err="1"/>
              <a:t>сім'ї</a:t>
            </a:r>
            <a:r>
              <a:rPr lang="ru-RU" sz="1600" dirty="0"/>
              <a:t> </a:t>
            </a:r>
            <a:r>
              <a:rPr lang="ru-RU" sz="1600" dirty="0" err="1"/>
              <a:t>Тігіпка</a:t>
            </a:r>
            <a:r>
              <a:rPr lang="ru-RU" sz="1600" dirty="0"/>
              <a:t> , </a:t>
            </a:r>
            <a:r>
              <a:rPr lang="ru-RU" sz="1600" dirty="0" err="1"/>
              <a:t>серед</a:t>
            </a:r>
            <a:r>
              <a:rPr lang="ru-RU" sz="1600" dirty="0"/>
              <a:t> </a:t>
            </a:r>
            <a:r>
              <a:rPr lang="ru-RU" sz="1600" dirty="0" err="1"/>
              <a:t>яких</a:t>
            </a:r>
            <a:r>
              <a:rPr lang="ru-RU" sz="1600" dirty="0"/>
              <a:t> </a:t>
            </a:r>
            <a:r>
              <a:rPr lang="ru-RU" sz="1600" dirty="0" err="1"/>
              <a:t>значаться</a:t>
            </a:r>
            <a:r>
              <a:rPr lang="ru-RU" sz="1600" dirty="0"/>
              <a:t> дружина , дочка і два сини в 2013 р. </a:t>
            </a:r>
            <a:r>
              <a:rPr lang="ru-RU" sz="1600" dirty="0" err="1"/>
              <a:t>заробили</a:t>
            </a:r>
            <a:r>
              <a:rPr lang="ru-RU" sz="1600" dirty="0"/>
              <a:t> 8 млн 596 тис. 627 </a:t>
            </a:r>
            <a:r>
              <a:rPr lang="ru-RU" sz="1600" dirty="0" err="1"/>
              <a:t>грн</a:t>
            </a:r>
            <a:r>
              <a:rPr lang="ru-RU" sz="1600" dirty="0"/>
              <a:t> </a:t>
            </a:r>
            <a:r>
              <a:rPr lang="ru-RU" sz="1600" dirty="0" err="1"/>
              <a:t>сукупного</a:t>
            </a:r>
            <a:r>
              <a:rPr lang="ru-RU" sz="1600" dirty="0"/>
              <a:t> доходу.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628800"/>
            <a:ext cx="3351645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40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78098"/>
          </a:xfrm>
        </p:spPr>
        <p:txBody>
          <a:bodyPr/>
          <a:lstStyle/>
          <a:p>
            <a:r>
              <a:rPr lang="ru-RU" dirty="0"/>
              <a:t>Михайло </a:t>
            </a:r>
            <a:r>
              <a:rPr lang="ru-RU" dirty="0" err="1"/>
              <a:t>Добкін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4618856" cy="5256624"/>
          </a:xfrm>
        </p:spPr>
        <p:txBody>
          <a:bodyPr>
            <a:normAutofit fontScale="55000" lnSpcReduction="20000"/>
          </a:bodyPr>
          <a:lstStyle/>
          <a:p>
            <a:pPr marL="137160" indent="0">
              <a:buNone/>
            </a:pPr>
            <a:r>
              <a:rPr lang="ru-RU" dirty="0" smtClean="0"/>
              <a:t>	</a:t>
            </a:r>
            <a:r>
              <a:rPr lang="ru-RU" dirty="0" err="1" smtClean="0"/>
              <a:t>Екс</a:t>
            </a:r>
            <a:r>
              <a:rPr lang="ru-RU" dirty="0" smtClean="0"/>
              <a:t>- </a:t>
            </a:r>
            <a:r>
              <a:rPr lang="ru-RU" dirty="0"/>
              <a:t>глава </a:t>
            </a:r>
            <a:r>
              <a:rPr lang="ru-RU" dirty="0" err="1"/>
              <a:t>Харківської</a:t>
            </a:r>
            <a:r>
              <a:rPr lang="ru-RU" dirty="0"/>
              <a:t> ОДА. </a:t>
            </a:r>
            <a:r>
              <a:rPr lang="ru-RU" dirty="0" err="1"/>
              <a:t>Він</a:t>
            </a:r>
            <a:r>
              <a:rPr lang="ru-RU" dirty="0"/>
              <a:t> - </a:t>
            </a:r>
            <a:r>
              <a:rPr lang="ru-RU" dirty="0" err="1"/>
              <a:t>єдиний</a:t>
            </a:r>
            <a:r>
              <a:rPr lang="ru-RU" dirty="0"/>
              <a:t> кандидат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Партії</a:t>
            </a:r>
            <a:r>
              <a:rPr lang="ru-RU" dirty="0"/>
              <a:t> </a:t>
            </a:r>
            <a:r>
              <a:rPr lang="ru-RU" dirty="0" err="1"/>
              <a:t>регіонів</a:t>
            </a:r>
            <a:r>
              <a:rPr lang="ru-RU" dirty="0"/>
              <a:t>. У 2013 р. </a:t>
            </a:r>
            <a:r>
              <a:rPr lang="ru-RU" dirty="0" err="1"/>
              <a:t>Добкін</a:t>
            </a:r>
            <a:r>
              <a:rPr lang="ru-RU" dirty="0"/>
              <a:t> </a:t>
            </a:r>
            <a:r>
              <a:rPr lang="ru-RU" dirty="0" err="1"/>
              <a:t>отримав</a:t>
            </a:r>
            <a:r>
              <a:rPr lang="ru-RU" dirty="0"/>
              <a:t> 21 млн 095 тис. 921 </a:t>
            </a:r>
            <a:r>
              <a:rPr lang="ru-RU" dirty="0" err="1"/>
              <a:t>грн</a:t>
            </a:r>
            <a:r>
              <a:rPr lang="ru-RU" dirty="0"/>
              <a:t> </a:t>
            </a:r>
            <a:r>
              <a:rPr lang="ru-RU" dirty="0" err="1"/>
              <a:t>сукупного</a:t>
            </a:r>
            <a:r>
              <a:rPr lang="ru-RU" dirty="0"/>
              <a:t> доходу. З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суми</a:t>
            </a:r>
            <a:r>
              <a:rPr lang="ru-RU" dirty="0"/>
              <a:t> зарплата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виплати</a:t>
            </a:r>
            <a:r>
              <a:rPr lang="ru-RU" dirty="0"/>
              <a:t> та </a:t>
            </a:r>
            <a:r>
              <a:rPr lang="ru-RU" dirty="0" err="1"/>
              <a:t>нарахування</a:t>
            </a:r>
            <a:r>
              <a:rPr lang="ru-RU" dirty="0"/>
              <a:t> </a:t>
            </a:r>
            <a:r>
              <a:rPr lang="ru-RU" dirty="0" err="1"/>
              <a:t>становлять</a:t>
            </a:r>
            <a:r>
              <a:rPr lang="ru-RU" dirty="0"/>
              <a:t> 82 тис. 075 </a:t>
            </a:r>
            <a:r>
              <a:rPr lang="ru-RU" dirty="0" err="1"/>
              <a:t>грн</a:t>
            </a:r>
            <a:r>
              <a:rPr lang="ru-RU" dirty="0"/>
              <a:t> ; </a:t>
            </a:r>
            <a:r>
              <a:rPr lang="ru-RU" dirty="0" err="1"/>
              <a:t>дивіденди</a:t>
            </a:r>
            <a:r>
              <a:rPr lang="ru-RU" dirty="0"/>
              <a:t> і </a:t>
            </a:r>
            <a:r>
              <a:rPr lang="ru-RU" dirty="0" err="1"/>
              <a:t>відсотки</a:t>
            </a:r>
            <a:r>
              <a:rPr lang="ru-RU" dirty="0"/>
              <a:t> - 1 млн 0378 тис. 596 </a:t>
            </a:r>
            <a:r>
              <a:rPr lang="ru-RU" dirty="0" err="1"/>
              <a:t>грн</a:t>
            </a:r>
            <a:r>
              <a:rPr lang="ru-RU" dirty="0"/>
              <a:t> , </a:t>
            </a:r>
            <a:r>
              <a:rPr lang="ru-RU" dirty="0" err="1"/>
              <a:t>дохід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відчуження</a:t>
            </a:r>
            <a:r>
              <a:rPr lang="ru-RU" dirty="0"/>
              <a:t> </a:t>
            </a:r>
            <a:r>
              <a:rPr lang="ru-RU" dirty="0" err="1"/>
              <a:t>рухомого</a:t>
            </a:r>
            <a:r>
              <a:rPr lang="ru-RU" dirty="0"/>
              <a:t> та </a:t>
            </a:r>
            <a:r>
              <a:rPr lang="ru-RU" dirty="0" err="1"/>
              <a:t>нерухомого</a:t>
            </a:r>
            <a:r>
              <a:rPr lang="ru-RU" dirty="0"/>
              <a:t> майна - 2 тис. </a:t>
            </a:r>
            <a:r>
              <a:rPr lang="ru-RU" dirty="0" err="1"/>
              <a:t>грн</a:t>
            </a:r>
            <a:r>
              <a:rPr lang="ru-RU" dirty="0"/>
              <a:t> , </a:t>
            </a:r>
            <a:r>
              <a:rPr lang="ru-RU" dirty="0" err="1"/>
              <a:t>дохід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відчуження</a:t>
            </a:r>
            <a:r>
              <a:rPr lang="ru-RU" dirty="0"/>
              <a:t> </a:t>
            </a:r>
            <a:r>
              <a:rPr lang="ru-RU" dirty="0" err="1"/>
              <a:t>цінних</a:t>
            </a:r>
            <a:r>
              <a:rPr lang="ru-RU" dirty="0"/>
              <a:t> </a:t>
            </a:r>
            <a:r>
              <a:rPr lang="ru-RU" dirty="0" err="1"/>
              <a:t>паперів</a:t>
            </a:r>
            <a:r>
              <a:rPr lang="ru-RU" dirty="0"/>
              <a:t> - 6 млн 598 тис. 950 </a:t>
            </a:r>
            <a:r>
              <a:rPr lang="ru-RU" dirty="0" err="1"/>
              <a:t>грн</a:t>
            </a:r>
            <a:r>
              <a:rPr lang="ru-RU" dirty="0"/>
              <a:t> ; </a:t>
            </a:r>
            <a:r>
              <a:rPr lang="ru-RU" dirty="0" err="1"/>
              <a:t>страхові</a:t>
            </a:r>
            <a:r>
              <a:rPr lang="ru-RU" dirty="0"/>
              <a:t> та </a:t>
            </a:r>
            <a:r>
              <a:rPr lang="ru-RU" dirty="0" err="1"/>
              <a:t>пенсійні</a:t>
            </a:r>
            <a:r>
              <a:rPr lang="ru-RU" dirty="0"/>
              <a:t> </a:t>
            </a:r>
            <a:r>
              <a:rPr lang="ru-RU" dirty="0" err="1"/>
              <a:t>виплати</a:t>
            </a:r>
            <a:r>
              <a:rPr lang="ru-RU" dirty="0"/>
              <a:t> - 72 </a:t>
            </a:r>
            <a:r>
              <a:rPr lang="ru-RU" dirty="0" err="1"/>
              <a:t>грн</a:t>
            </a:r>
            <a:r>
              <a:rPr lang="ru-RU" dirty="0"/>
              <a:t> і "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доходів</a:t>
            </a:r>
            <a:r>
              <a:rPr lang="ru-RU" dirty="0"/>
              <a:t>" - 4 млн 034 тис. 228 грн</a:t>
            </a:r>
            <a:r>
              <a:rPr lang="ru-RU" dirty="0" smtClean="0"/>
              <a:t>.</a:t>
            </a:r>
            <a:endParaRPr lang="ru-RU" dirty="0"/>
          </a:p>
          <a:p>
            <a:pPr marL="137160" indent="0">
              <a:buNone/>
            </a:pPr>
            <a:r>
              <a:rPr lang="ru-RU" dirty="0" smtClean="0"/>
              <a:t>	</a:t>
            </a:r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/>
              <a:t>того , на </a:t>
            </a:r>
            <a:r>
              <a:rPr lang="ru-RU" dirty="0" err="1"/>
              <a:t>рахунках</a:t>
            </a:r>
            <a:r>
              <a:rPr lang="ru-RU" dirty="0"/>
              <a:t> у "</a:t>
            </a:r>
            <a:r>
              <a:rPr lang="ru-RU" dirty="0" err="1"/>
              <a:t>Приватбанку</a:t>
            </a:r>
            <a:r>
              <a:rPr lang="ru-RU" dirty="0"/>
              <a:t> " </a:t>
            </a:r>
            <a:r>
              <a:rPr lang="ru-RU" dirty="0" err="1"/>
              <a:t>Добкін</a:t>
            </a:r>
            <a:r>
              <a:rPr lang="ru-RU" dirty="0"/>
              <a:t> </a:t>
            </a:r>
            <a:r>
              <a:rPr lang="ru-RU" dirty="0" err="1"/>
              <a:t>тримає</a:t>
            </a:r>
            <a:r>
              <a:rPr lang="ru-RU" dirty="0"/>
              <a:t> 4 тис. 995 </a:t>
            </a:r>
            <a:r>
              <a:rPr lang="ru-RU" dirty="0" err="1"/>
              <a:t>грн</a:t>
            </a:r>
            <a:r>
              <a:rPr lang="ru-RU" dirty="0"/>
              <a:t> , у банку " </a:t>
            </a:r>
            <a:r>
              <a:rPr lang="ru-RU" dirty="0" err="1"/>
              <a:t>Золоті</a:t>
            </a:r>
            <a:r>
              <a:rPr lang="ru-RU" dirty="0"/>
              <a:t> ворота" - 93 тис. 887 грн. У тому </a:t>
            </a:r>
            <a:r>
              <a:rPr lang="ru-RU" dirty="0" err="1"/>
              <a:t>числі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року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поклав</a:t>
            </a:r>
            <a:r>
              <a:rPr lang="ru-RU" dirty="0"/>
              <a:t> на </a:t>
            </a:r>
            <a:r>
              <a:rPr lang="ru-RU" dirty="0" err="1"/>
              <a:t>рахунку</a:t>
            </a:r>
            <a:r>
              <a:rPr lang="ru-RU" dirty="0"/>
              <a:t> 98 тис. 882 грн. </a:t>
            </a:r>
            <a:r>
              <a:rPr lang="ru-RU" dirty="0" err="1"/>
              <a:t>Згідно</a:t>
            </a:r>
            <a:r>
              <a:rPr lang="ru-RU" dirty="0"/>
              <a:t> з </a:t>
            </a:r>
            <a:r>
              <a:rPr lang="ru-RU" dirty="0" err="1"/>
              <a:t>декларацією</a:t>
            </a:r>
            <a:r>
              <a:rPr lang="ru-RU" dirty="0"/>
              <a:t> , </a:t>
            </a:r>
            <a:r>
              <a:rPr lang="ru-RU" dirty="0" err="1"/>
              <a:t>Добкін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квартиру </a:t>
            </a:r>
            <a:r>
              <a:rPr lang="ru-RU" dirty="0" err="1"/>
              <a:t>площею</a:t>
            </a:r>
            <a:r>
              <a:rPr lang="ru-RU" dirty="0"/>
              <a:t> 44,4 кв. м</a:t>
            </a:r>
            <a:r>
              <a:rPr lang="ru-RU" dirty="0" smtClean="0"/>
              <a:t>.</a:t>
            </a:r>
            <a:endParaRPr lang="ru-RU" dirty="0"/>
          </a:p>
          <a:p>
            <a:pPr marL="137160" indent="0">
              <a:buNone/>
            </a:pPr>
            <a:r>
              <a:rPr lang="ru-RU" dirty="0" smtClean="0"/>
              <a:t>	</a:t>
            </a:r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/>
              <a:t>того , </a:t>
            </a:r>
            <a:r>
              <a:rPr lang="ru-RU" dirty="0" err="1"/>
              <a:t>екс</a:t>
            </a:r>
            <a:r>
              <a:rPr lang="ru-RU" dirty="0"/>
              <a:t>- голова </a:t>
            </a:r>
            <a:r>
              <a:rPr lang="ru-RU" dirty="0" err="1"/>
              <a:t>Харківської</a:t>
            </a:r>
            <a:r>
              <a:rPr lang="ru-RU" dirty="0"/>
              <a:t> </a:t>
            </a:r>
            <a:r>
              <a:rPr lang="ru-RU" dirty="0" err="1"/>
              <a:t>облдержадміністрації</a:t>
            </a:r>
            <a:r>
              <a:rPr lang="ru-RU" dirty="0"/>
              <a:t> </a:t>
            </a:r>
            <a:r>
              <a:rPr lang="ru-RU" dirty="0" err="1"/>
              <a:t>володіє</a:t>
            </a:r>
            <a:r>
              <a:rPr lang="ru-RU" dirty="0"/>
              <a:t> </a:t>
            </a:r>
            <a:r>
              <a:rPr lang="ru-RU" dirty="0" err="1"/>
              <a:t>трьома</a:t>
            </a:r>
            <a:r>
              <a:rPr lang="ru-RU" dirty="0"/>
              <a:t> </a:t>
            </a:r>
            <a:r>
              <a:rPr lang="ru-RU" dirty="0" err="1"/>
              <a:t>легковими</a:t>
            </a:r>
            <a:r>
              <a:rPr lang="ru-RU" dirty="0"/>
              <a:t> </a:t>
            </a:r>
            <a:r>
              <a:rPr lang="ru-RU" dirty="0" err="1"/>
              <a:t>автомобілями</a:t>
            </a:r>
            <a:r>
              <a:rPr lang="ru-RU" dirty="0"/>
              <a:t> </a:t>
            </a:r>
            <a:r>
              <a:rPr lang="la-Latn" dirty="0"/>
              <a:t>Toyota LC 2007 , 2012 </a:t>
            </a:r>
            <a:r>
              <a:rPr lang="ru-RU" dirty="0"/>
              <a:t>і 2013 роки </a:t>
            </a:r>
            <a:r>
              <a:rPr lang="ru-RU" dirty="0" err="1"/>
              <a:t>випуску</a:t>
            </a:r>
            <a:r>
              <a:rPr lang="ru-RU" dirty="0"/>
              <a:t>.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Добкін</a:t>
            </a:r>
            <a:r>
              <a:rPr lang="ru-RU" dirty="0"/>
              <a:t> </a:t>
            </a:r>
            <a:r>
              <a:rPr lang="ru-RU" dirty="0" err="1"/>
              <a:t>володіє</a:t>
            </a:r>
            <a:r>
              <a:rPr lang="ru-RU" dirty="0"/>
              <a:t> катером </a:t>
            </a:r>
            <a:r>
              <a:rPr lang="la-Latn" dirty="0"/>
              <a:t>Silver Hawk 2013 </a:t>
            </a:r>
            <a:r>
              <a:rPr lang="ru-RU" dirty="0" err="1"/>
              <a:t>випуску</a:t>
            </a:r>
            <a:r>
              <a:rPr lang="ru-RU" dirty="0"/>
              <a:t> і </a:t>
            </a:r>
            <a:r>
              <a:rPr lang="ru-RU" dirty="0" err="1"/>
              <a:t>двигунами</a:t>
            </a:r>
            <a:r>
              <a:rPr lang="ru-RU" dirty="0"/>
              <a:t> </a:t>
            </a:r>
            <a:r>
              <a:rPr lang="la-Latn" dirty="0"/>
              <a:t>Honda , Bass Peote </a:t>
            </a:r>
            <a:r>
              <a:rPr lang="ru-RU" dirty="0"/>
              <a:t>і </a:t>
            </a:r>
            <a:r>
              <a:rPr lang="la-Latn" dirty="0"/>
              <a:t>Mercury.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Добкін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причіп</a:t>
            </a:r>
            <a:r>
              <a:rPr lang="ru-RU" dirty="0"/>
              <a:t> ПА - 1-2 2003 року </a:t>
            </a:r>
            <a:r>
              <a:rPr lang="ru-RU" dirty="0" err="1"/>
              <a:t>випуску</a:t>
            </a:r>
            <a:r>
              <a:rPr lang="ru-RU" dirty="0"/>
              <a:t> </a:t>
            </a:r>
            <a:r>
              <a:rPr lang="ru-RU" dirty="0" smtClean="0"/>
              <a:t>.</a:t>
            </a:r>
            <a:endParaRPr lang="ru-RU" dirty="0"/>
          </a:p>
          <a:p>
            <a:pPr marL="137160" indent="0">
              <a:buNone/>
            </a:pPr>
            <a:r>
              <a:rPr lang="ru-RU" dirty="0" smtClean="0"/>
              <a:t>	Члени </a:t>
            </a:r>
            <a:r>
              <a:rPr lang="ru-RU" dirty="0" err="1"/>
              <a:t>сім'ї</a:t>
            </a:r>
            <a:r>
              <a:rPr lang="ru-RU" dirty="0"/>
              <a:t> ,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значаться</a:t>
            </a:r>
            <a:r>
              <a:rPr lang="ru-RU" dirty="0"/>
              <a:t> дружина , </a:t>
            </a:r>
            <a:r>
              <a:rPr lang="ru-RU" dirty="0" err="1"/>
              <a:t>син</a:t>
            </a:r>
            <a:r>
              <a:rPr lang="ru-RU" dirty="0"/>
              <a:t> і </a:t>
            </a:r>
            <a:r>
              <a:rPr lang="ru-RU" dirty="0" err="1"/>
              <a:t>дві</a:t>
            </a:r>
            <a:r>
              <a:rPr lang="ru-RU" dirty="0"/>
              <a:t> дочки , в 2013 р. </a:t>
            </a:r>
            <a:r>
              <a:rPr lang="ru-RU" dirty="0" err="1"/>
              <a:t>заробили</a:t>
            </a:r>
            <a:r>
              <a:rPr lang="ru-RU" dirty="0"/>
              <a:t> 17 млн ​​942 тис. 939 </a:t>
            </a:r>
            <a:r>
              <a:rPr lang="ru-RU" dirty="0" err="1"/>
              <a:t>грн</a:t>
            </a:r>
            <a:r>
              <a:rPr lang="ru-RU" dirty="0"/>
              <a:t> </a:t>
            </a:r>
            <a:r>
              <a:rPr lang="ru-RU" dirty="0" err="1"/>
              <a:t>сукупного</a:t>
            </a:r>
            <a:r>
              <a:rPr lang="ru-RU" dirty="0"/>
              <a:t> доходу.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268760"/>
            <a:ext cx="365634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32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778098"/>
          </a:xfrm>
        </p:spPr>
        <p:txBody>
          <a:bodyPr/>
          <a:lstStyle/>
          <a:p>
            <a:r>
              <a:rPr lang="ru-RU" dirty="0"/>
              <a:t>Вадим Рабинович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112608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1400" dirty="0" smtClean="0"/>
              <a:t>	Президент </a:t>
            </a:r>
            <a:r>
              <a:rPr lang="ru-RU" sz="1400" dirty="0" err="1"/>
              <a:t>Всеукраїнського</a:t>
            </a:r>
            <a:r>
              <a:rPr lang="ru-RU" sz="1400" dirty="0"/>
              <a:t> </a:t>
            </a:r>
            <a:r>
              <a:rPr lang="ru-RU" sz="1400" dirty="0" err="1"/>
              <a:t>єврейського</a:t>
            </a:r>
            <a:r>
              <a:rPr lang="ru-RU" sz="1400" dirty="0"/>
              <a:t> </a:t>
            </a:r>
            <a:r>
              <a:rPr lang="ru-RU" sz="1400" dirty="0" err="1"/>
              <a:t>конгресу</a:t>
            </a:r>
            <a:r>
              <a:rPr lang="ru-RU" sz="1400" dirty="0"/>
              <a:t> , </a:t>
            </a:r>
            <a:r>
              <a:rPr lang="ru-RU" sz="1400" dirty="0" err="1"/>
              <a:t>бізнесмен</a:t>
            </a:r>
            <a:r>
              <a:rPr lang="ru-RU" sz="1400" dirty="0"/>
              <a:t>. За </a:t>
            </a:r>
            <a:r>
              <a:rPr lang="ru-RU" sz="1400" dirty="0" err="1"/>
              <a:t>підсумками</a:t>
            </a:r>
            <a:r>
              <a:rPr lang="ru-RU" sz="1400" dirty="0"/>
              <a:t> 2013 </a:t>
            </a:r>
            <a:r>
              <a:rPr lang="ru-RU" sz="1400" dirty="0" err="1"/>
              <a:t>задекларував</a:t>
            </a:r>
            <a:r>
              <a:rPr lang="ru-RU" sz="1400" dirty="0"/>
              <a:t> 1 млн </a:t>
            </a:r>
            <a:r>
              <a:rPr lang="ru-RU" sz="1400" dirty="0" err="1"/>
              <a:t>грн</a:t>
            </a:r>
            <a:r>
              <a:rPr lang="ru-RU" sz="1400" dirty="0"/>
              <a:t> </a:t>
            </a:r>
            <a:r>
              <a:rPr lang="ru-RU" sz="1400" dirty="0" err="1"/>
              <a:t>сукупного</a:t>
            </a:r>
            <a:r>
              <a:rPr lang="ru-RU" sz="1400" dirty="0"/>
              <a:t> доходу. Всю суму </a:t>
            </a:r>
            <a:r>
              <a:rPr lang="ru-RU" sz="1400" dirty="0" err="1"/>
              <a:t>сукупного</a:t>
            </a:r>
            <a:r>
              <a:rPr lang="ru-RU" sz="1400" dirty="0"/>
              <a:t> доходу , </a:t>
            </a:r>
            <a:r>
              <a:rPr lang="ru-RU" sz="1400" dirty="0" err="1"/>
              <a:t>отриманого</a:t>
            </a:r>
            <a:r>
              <a:rPr lang="ru-RU" sz="1400" dirty="0"/>
              <a:t> Рабиновичем в 2013 р. , становить </a:t>
            </a:r>
            <a:r>
              <a:rPr lang="ru-RU" sz="1400" dirty="0" err="1"/>
              <a:t>дохід</a:t>
            </a:r>
            <a:r>
              <a:rPr lang="ru-RU" sz="1400" dirty="0"/>
              <a:t>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відчуження</a:t>
            </a:r>
            <a:r>
              <a:rPr lang="ru-RU" sz="1400" dirty="0"/>
              <a:t> </a:t>
            </a:r>
            <a:r>
              <a:rPr lang="ru-RU" sz="1400" dirty="0" err="1"/>
              <a:t>цінних</a:t>
            </a:r>
            <a:r>
              <a:rPr lang="ru-RU" sz="1400" dirty="0"/>
              <a:t> </a:t>
            </a:r>
            <a:r>
              <a:rPr lang="ru-RU" sz="1400" dirty="0" err="1"/>
              <a:t>паперів</a:t>
            </a:r>
            <a:r>
              <a:rPr lang="ru-RU" sz="1400" dirty="0"/>
              <a:t> і </a:t>
            </a:r>
            <a:r>
              <a:rPr lang="ru-RU" sz="1400" dirty="0" err="1"/>
              <a:t>корпоративних</a:t>
            </a:r>
            <a:r>
              <a:rPr lang="ru-RU" sz="1400" dirty="0"/>
              <a:t> прав . При </a:t>
            </a:r>
            <a:r>
              <a:rPr lang="ru-RU" sz="1400" dirty="0" err="1"/>
              <a:t>цьому</a:t>
            </a:r>
            <a:r>
              <a:rPr lang="ru-RU" sz="1400" dirty="0"/>
              <a:t> в </a:t>
            </a:r>
            <a:r>
              <a:rPr lang="ru-RU" sz="1400" dirty="0" err="1"/>
              <a:t>графі</a:t>
            </a:r>
            <a:r>
              <a:rPr lang="ru-RU" sz="1400" dirty="0"/>
              <a:t> " посада" в </a:t>
            </a:r>
            <a:r>
              <a:rPr lang="ru-RU" sz="1400" dirty="0" err="1"/>
              <a:t>декларації</a:t>
            </a:r>
            <a:r>
              <a:rPr lang="ru-RU" sz="1400" dirty="0"/>
              <a:t> Рабиновича значиться - голова </a:t>
            </a:r>
            <a:r>
              <a:rPr lang="ru-RU" sz="1400" dirty="0" err="1"/>
              <a:t>наглядової</a:t>
            </a:r>
            <a:r>
              <a:rPr lang="ru-RU" sz="1400" dirty="0"/>
              <a:t> ради ТОВ "</a:t>
            </a:r>
            <a:r>
              <a:rPr lang="ru-RU" sz="1400" dirty="0" err="1"/>
              <a:t>Ньюс</a:t>
            </a:r>
            <a:r>
              <a:rPr lang="ru-RU" sz="1400" dirty="0"/>
              <a:t> </a:t>
            </a:r>
            <a:r>
              <a:rPr lang="ru-RU" sz="1400" dirty="0" err="1"/>
              <a:t>Нетворк</a:t>
            </a:r>
            <a:r>
              <a:rPr lang="ru-RU" sz="1400" dirty="0"/>
              <a:t>" </a:t>
            </a:r>
            <a:r>
              <a:rPr lang="ru-RU" sz="1400" dirty="0" smtClean="0"/>
              <a:t>.</a:t>
            </a:r>
            <a:endParaRPr lang="ru-RU" sz="1400" dirty="0"/>
          </a:p>
          <a:p>
            <a:pPr marL="137160" indent="0">
              <a:buNone/>
            </a:pPr>
            <a:r>
              <a:rPr lang="ru-RU" sz="1400" dirty="0" smtClean="0"/>
              <a:t>	</a:t>
            </a:r>
            <a:r>
              <a:rPr lang="ru-RU" sz="1400" dirty="0" err="1" smtClean="0"/>
              <a:t>Крім</a:t>
            </a:r>
            <a:r>
              <a:rPr lang="ru-RU" sz="1400" dirty="0" smtClean="0"/>
              <a:t> </a:t>
            </a:r>
            <a:r>
              <a:rPr lang="ru-RU" sz="1400" dirty="0"/>
              <a:t>того , на </a:t>
            </a:r>
            <a:r>
              <a:rPr lang="ru-RU" sz="1400" dirty="0" err="1"/>
              <a:t>рахунках</a:t>
            </a:r>
            <a:r>
              <a:rPr lang="ru-RU" sz="1400" dirty="0"/>
              <a:t> у банках </a:t>
            </a:r>
            <a:r>
              <a:rPr lang="ru-RU" sz="1400" dirty="0" err="1"/>
              <a:t>він</a:t>
            </a:r>
            <a:r>
              <a:rPr lang="ru-RU" sz="1400" dirty="0"/>
              <a:t> </a:t>
            </a:r>
            <a:r>
              <a:rPr lang="ru-RU" sz="1400" dirty="0" err="1"/>
              <a:t>тримає</a:t>
            </a:r>
            <a:r>
              <a:rPr lang="ru-RU" sz="1400" dirty="0"/>
              <a:t> 87 тис. 880 </a:t>
            </a:r>
            <a:r>
              <a:rPr lang="ru-RU" sz="1400" dirty="0" err="1"/>
              <a:t>грн</a:t>
            </a:r>
            <a:r>
              <a:rPr lang="ru-RU" sz="1400" dirty="0"/>
              <a:t> , </a:t>
            </a:r>
            <a:r>
              <a:rPr lang="ru-RU" sz="1400" dirty="0" err="1"/>
              <a:t>розмір</a:t>
            </a:r>
            <a:r>
              <a:rPr lang="ru-RU" sz="1400" dirty="0"/>
              <a:t> </a:t>
            </a:r>
            <a:r>
              <a:rPr lang="ru-RU" sz="1400" dirty="0" err="1"/>
              <a:t>його</a:t>
            </a:r>
            <a:r>
              <a:rPr lang="ru-RU" sz="1400" dirty="0"/>
              <a:t> </a:t>
            </a:r>
            <a:r>
              <a:rPr lang="ru-RU" sz="1400" dirty="0" err="1"/>
              <a:t>внесків</a:t>
            </a:r>
            <a:r>
              <a:rPr lang="ru-RU" sz="1400" dirty="0"/>
              <a:t> до статутного </a:t>
            </a:r>
            <a:r>
              <a:rPr lang="ru-RU" sz="1400" dirty="0" err="1"/>
              <a:t>капіталу</a:t>
            </a:r>
            <a:r>
              <a:rPr lang="ru-RU" sz="1400" dirty="0"/>
              <a:t> </a:t>
            </a:r>
            <a:r>
              <a:rPr lang="ru-RU" sz="1400" dirty="0" err="1"/>
              <a:t>товариства</a:t>
            </a:r>
            <a:r>
              <a:rPr lang="ru-RU" sz="1400" dirty="0"/>
              <a:t> , </a:t>
            </a:r>
            <a:r>
              <a:rPr lang="ru-RU" sz="1400" dirty="0" err="1"/>
              <a:t>підприємства</a:t>
            </a:r>
            <a:r>
              <a:rPr lang="ru-RU" sz="1400" dirty="0"/>
              <a:t> , </a:t>
            </a:r>
            <a:r>
              <a:rPr lang="ru-RU" sz="1400" dirty="0" err="1"/>
              <a:t>організації</a:t>
            </a:r>
            <a:r>
              <a:rPr lang="ru-RU" sz="1400" dirty="0"/>
              <a:t> - 550 тис. 990 </a:t>
            </a:r>
            <a:r>
              <a:rPr lang="ru-RU" sz="1400" dirty="0" err="1"/>
              <a:t>грн</a:t>
            </a:r>
            <a:r>
              <a:rPr lang="ru-RU" sz="1400" dirty="0"/>
              <a:t> , з </a:t>
            </a:r>
            <a:r>
              <a:rPr lang="ru-RU" sz="1400" dirty="0" err="1"/>
              <a:t>яких</a:t>
            </a:r>
            <a:r>
              <a:rPr lang="ru-RU" sz="1400" dirty="0"/>
              <a:t> у </a:t>
            </a:r>
            <a:r>
              <a:rPr lang="ru-RU" sz="1400" dirty="0" err="1"/>
              <a:t>звітному</a:t>
            </a:r>
            <a:r>
              <a:rPr lang="ru-RU" sz="1400" dirty="0"/>
              <a:t> </a:t>
            </a:r>
            <a:r>
              <a:rPr lang="ru-RU" sz="1400" dirty="0" err="1"/>
              <a:t>році</a:t>
            </a:r>
            <a:r>
              <a:rPr lang="ru-RU" sz="1400" dirty="0"/>
              <a:t> </a:t>
            </a:r>
            <a:r>
              <a:rPr lang="ru-RU" sz="1400" dirty="0" err="1"/>
              <a:t>внесені</a:t>
            </a:r>
            <a:r>
              <a:rPr lang="ru-RU" sz="1400" dirty="0"/>
              <a:t> 147 тис. 030 грн</a:t>
            </a:r>
            <a:r>
              <a:rPr lang="ru-RU" sz="1400" dirty="0" smtClean="0"/>
              <a:t>.</a:t>
            </a:r>
            <a:endParaRPr lang="ru-RU" sz="1400" dirty="0"/>
          </a:p>
          <a:p>
            <a:pPr marL="137160" indent="0">
              <a:buNone/>
            </a:pPr>
            <a:r>
              <a:rPr lang="ru-RU" sz="1400" dirty="0" smtClean="0"/>
              <a:t>	</a:t>
            </a:r>
            <a:r>
              <a:rPr lang="ru-RU" sz="1400" dirty="0" err="1" smtClean="0"/>
              <a:t>Згідно</a:t>
            </a:r>
            <a:r>
              <a:rPr lang="ru-RU" sz="1400" dirty="0" smtClean="0"/>
              <a:t> </a:t>
            </a:r>
            <a:r>
              <a:rPr lang="ru-RU" sz="1400" dirty="0"/>
              <a:t>з </a:t>
            </a:r>
            <a:r>
              <a:rPr lang="ru-RU" sz="1400" dirty="0" err="1"/>
              <a:t>декларацією</a:t>
            </a:r>
            <a:r>
              <a:rPr lang="ru-RU" sz="1400" dirty="0"/>
              <a:t> , </a:t>
            </a:r>
            <a:r>
              <a:rPr lang="ru-RU" sz="1400" dirty="0" err="1"/>
              <a:t>Рабінович</a:t>
            </a:r>
            <a:r>
              <a:rPr lang="ru-RU" sz="1400" dirty="0"/>
              <a:t> не </a:t>
            </a:r>
            <a:r>
              <a:rPr lang="ru-RU" sz="1400" dirty="0" err="1"/>
              <a:t>володіє</a:t>
            </a:r>
            <a:r>
              <a:rPr lang="ru-RU" sz="1400" dirty="0"/>
              <a:t> </a:t>
            </a:r>
            <a:r>
              <a:rPr lang="ru-RU" sz="1400" dirty="0" err="1"/>
              <a:t>ніяким</a:t>
            </a:r>
            <a:r>
              <a:rPr lang="ru-RU" sz="1400" dirty="0"/>
              <a:t> </a:t>
            </a:r>
            <a:r>
              <a:rPr lang="ru-RU" sz="1400" dirty="0" err="1"/>
              <a:t>нерухомим</a:t>
            </a:r>
            <a:r>
              <a:rPr lang="ru-RU" sz="1400" dirty="0"/>
              <a:t> </a:t>
            </a:r>
            <a:r>
              <a:rPr lang="ru-RU" sz="1400" dirty="0" err="1"/>
              <a:t>майном</a:t>
            </a:r>
            <a:r>
              <a:rPr lang="ru-RU" sz="1400" dirty="0"/>
              <a:t> , </a:t>
            </a:r>
            <a:r>
              <a:rPr lang="ru-RU" sz="1400" dirty="0" err="1"/>
              <a:t>проте</a:t>
            </a:r>
            <a:r>
              <a:rPr lang="ru-RU" sz="1400" dirty="0"/>
              <a:t> у </a:t>
            </a:r>
            <a:r>
              <a:rPr lang="ru-RU" sz="1400" dirty="0" err="1"/>
              <a:t>нього</a:t>
            </a:r>
            <a:r>
              <a:rPr lang="ru-RU" sz="1400" dirty="0"/>
              <a:t> є два </a:t>
            </a:r>
            <a:r>
              <a:rPr lang="ru-RU" sz="1400" dirty="0" err="1"/>
              <a:t>легкових</a:t>
            </a:r>
            <a:r>
              <a:rPr lang="ru-RU" sz="1400" dirty="0"/>
              <a:t> </a:t>
            </a:r>
            <a:r>
              <a:rPr lang="ru-RU" sz="1400" dirty="0" err="1"/>
              <a:t>автомобіля</a:t>
            </a:r>
            <a:r>
              <a:rPr lang="ru-RU" sz="1400" dirty="0"/>
              <a:t> - </a:t>
            </a:r>
            <a:r>
              <a:rPr lang="la-Latn" sz="1400" dirty="0"/>
              <a:t>Lexus / GX 460 (2011 </a:t>
            </a:r>
            <a:r>
              <a:rPr lang="ru-RU" sz="1400" dirty="0"/>
              <a:t>року </a:t>
            </a:r>
            <a:r>
              <a:rPr lang="ru-RU" sz="1400" dirty="0" err="1"/>
              <a:t>випуску</a:t>
            </a:r>
            <a:r>
              <a:rPr lang="ru-RU" sz="1400" dirty="0"/>
              <a:t> ) і </a:t>
            </a:r>
            <a:r>
              <a:rPr lang="la-Latn" sz="1400" dirty="0"/>
              <a:t>Mercedes-Benz/W140S600 (1996 </a:t>
            </a:r>
            <a:r>
              <a:rPr lang="ru-RU" sz="1400" dirty="0"/>
              <a:t>року </a:t>
            </a:r>
            <a:r>
              <a:rPr lang="ru-RU" sz="1400" dirty="0" err="1"/>
              <a:t>випуску</a:t>
            </a:r>
            <a:r>
              <a:rPr lang="ru-RU" sz="1400" dirty="0"/>
              <a:t>) </a:t>
            </a:r>
            <a:r>
              <a:rPr lang="ru-RU" sz="1400" dirty="0" smtClean="0"/>
              <a:t>.</a:t>
            </a:r>
            <a:endParaRPr lang="ru-RU" sz="1400" dirty="0"/>
          </a:p>
          <a:p>
            <a:pPr marL="137160" indent="0">
              <a:buNone/>
            </a:pPr>
            <a:r>
              <a:rPr lang="ru-RU" sz="1400" dirty="0" smtClean="0"/>
              <a:t>	</a:t>
            </a:r>
            <a:r>
              <a:rPr lang="ru-RU" sz="1400" dirty="0" err="1" smtClean="0"/>
              <a:t>Водночас</a:t>
            </a:r>
            <a:r>
              <a:rPr lang="ru-RU" sz="1400" dirty="0" smtClean="0"/>
              <a:t> </a:t>
            </a:r>
            <a:r>
              <a:rPr lang="ru-RU" sz="1400" dirty="0" err="1"/>
              <a:t>сукупний</a:t>
            </a:r>
            <a:r>
              <a:rPr lang="ru-RU" sz="1400" dirty="0"/>
              <a:t> </a:t>
            </a:r>
            <a:r>
              <a:rPr lang="ru-RU" sz="1400" dirty="0" err="1"/>
              <a:t>дохід</a:t>
            </a:r>
            <a:r>
              <a:rPr lang="ru-RU" sz="1400" dirty="0"/>
              <a:t> </a:t>
            </a:r>
            <a:r>
              <a:rPr lang="ru-RU" sz="1400" dirty="0" err="1"/>
              <a:t>членів</a:t>
            </a:r>
            <a:r>
              <a:rPr lang="ru-RU" sz="1400" dirty="0"/>
              <a:t> </a:t>
            </a:r>
            <a:r>
              <a:rPr lang="ru-RU" sz="1400" dirty="0" err="1"/>
              <a:t>сім'ї</a:t>
            </a:r>
            <a:r>
              <a:rPr lang="ru-RU" sz="1400" dirty="0"/>
              <a:t> Рабиновича , </a:t>
            </a:r>
            <a:r>
              <a:rPr lang="ru-RU" sz="1400" dirty="0" err="1"/>
              <a:t>серед</a:t>
            </a:r>
            <a:r>
              <a:rPr lang="ru-RU" sz="1400" dirty="0"/>
              <a:t> </a:t>
            </a:r>
            <a:r>
              <a:rPr lang="ru-RU" sz="1400" dirty="0" err="1"/>
              <a:t>яких</a:t>
            </a:r>
            <a:r>
              <a:rPr lang="ru-RU" sz="1400" dirty="0"/>
              <a:t> </a:t>
            </a:r>
            <a:r>
              <a:rPr lang="ru-RU" sz="1400" dirty="0" err="1"/>
              <a:t>значаться</a:t>
            </a:r>
            <a:r>
              <a:rPr lang="ru-RU" sz="1400" dirty="0"/>
              <a:t> дружина і </a:t>
            </a:r>
            <a:r>
              <a:rPr lang="ru-RU" sz="1400" dirty="0" err="1"/>
              <a:t>син</a:t>
            </a:r>
            <a:r>
              <a:rPr lang="ru-RU" sz="1400" dirty="0"/>
              <a:t> , в 2013 р. </a:t>
            </a:r>
            <a:r>
              <a:rPr lang="ru-RU" sz="1400" dirty="0" err="1"/>
              <a:t>склав</a:t>
            </a:r>
            <a:r>
              <a:rPr lang="ru-RU" sz="1400" dirty="0"/>
              <a:t> 252 тис. 714 </a:t>
            </a:r>
            <a:r>
              <a:rPr lang="ru-RU" sz="1400" dirty="0" err="1"/>
              <a:t>грн</a:t>
            </a:r>
            <a:r>
              <a:rPr lang="ru-RU" sz="1400" dirty="0"/>
              <a:t> , з </a:t>
            </a:r>
            <a:r>
              <a:rPr lang="ru-RU" sz="1400" dirty="0" err="1"/>
              <a:t>яких</a:t>
            </a:r>
            <a:r>
              <a:rPr lang="ru-RU" sz="1400" dirty="0"/>
              <a:t> 42 тис. 714 </a:t>
            </a:r>
            <a:r>
              <a:rPr lang="ru-RU" sz="1400" dirty="0" err="1"/>
              <a:t>грн</a:t>
            </a:r>
            <a:r>
              <a:rPr lang="ru-RU" sz="1400" dirty="0"/>
              <a:t> - </a:t>
            </a:r>
            <a:r>
              <a:rPr lang="ru-RU" sz="1400" dirty="0" err="1"/>
              <a:t>заробітна</a:t>
            </a:r>
            <a:r>
              <a:rPr lang="ru-RU" sz="1400" dirty="0"/>
              <a:t> плата , </a:t>
            </a:r>
            <a:r>
              <a:rPr lang="ru-RU" sz="1400" dirty="0" err="1"/>
              <a:t>дохід</a:t>
            </a:r>
            <a:r>
              <a:rPr lang="ru-RU" sz="1400" dirty="0"/>
              <a:t>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відчуження</a:t>
            </a:r>
            <a:r>
              <a:rPr lang="ru-RU" sz="1400" dirty="0"/>
              <a:t> </a:t>
            </a:r>
            <a:r>
              <a:rPr lang="ru-RU" sz="1400" dirty="0" err="1"/>
              <a:t>рухомого</a:t>
            </a:r>
            <a:r>
              <a:rPr lang="ru-RU" sz="1400" dirty="0"/>
              <a:t> та </a:t>
            </a:r>
            <a:r>
              <a:rPr lang="ru-RU" sz="1400" dirty="0" err="1"/>
              <a:t>нерухомого</a:t>
            </a:r>
            <a:r>
              <a:rPr lang="ru-RU" sz="1400" dirty="0"/>
              <a:t> майна - 210 тис. грн. При </a:t>
            </a:r>
            <a:r>
              <a:rPr lang="ru-RU" sz="1400" dirty="0" err="1"/>
              <a:t>цьому</a:t>
            </a:r>
            <a:r>
              <a:rPr lang="ru-RU" sz="1400" dirty="0"/>
              <a:t> з </a:t>
            </a:r>
            <a:r>
              <a:rPr lang="ru-RU" sz="1400" dirty="0" err="1"/>
              <a:t>нерухомого</a:t>
            </a:r>
            <a:r>
              <a:rPr lang="ru-RU" sz="1400" dirty="0"/>
              <a:t> майна у </a:t>
            </a:r>
            <a:r>
              <a:rPr lang="ru-RU" sz="1400" dirty="0" err="1"/>
              <a:t>власності</a:t>
            </a:r>
            <a:r>
              <a:rPr lang="ru-RU" sz="1400" dirty="0"/>
              <a:t> </a:t>
            </a:r>
            <a:r>
              <a:rPr lang="ru-RU" sz="1400" dirty="0" err="1"/>
              <a:t>родини</a:t>
            </a:r>
            <a:r>
              <a:rPr lang="ru-RU" sz="1400" dirty="0"/>
              <a:t> Рабиновича - три </a:t>
            </a:r>
            <a:r>
              <a:rPr lang="ru-RU" sz="1400" dirty="0" err="1"/>
              <a:t>земельні</a:t>
            </a:r>
            <a:r>
              <a:rPr lang="ru-RU" sz="1400" dirty="0"/>
              <a:t> </a:t>
            </a:r>
            <a:r>
              <a:rPr lang="ru-RU" sz="1400" dirty="0" err="1"/>
              <a:t>ділянки</a:t>
            </a:r>
            <a:r>
              <a:rPr lang="ru-RU" sz="1400" dirty="0"/>
              <a:t> ( 676 кв. М , 1000 кв. М і 23 тис. 754 кв. М) , два </a:t>
            </a:r>
            <a:r>
              <a:rPr lang="ru-RU" sz="1400" dirty="0" err="1"/>
              <a:t>житлових</a:t>
            </a:r>
            <a:r>
              <a:rPr lang="ru-RU" sz="1400" dirty="0"/>
              <a:t> </a:t>
            </a:r>
            <a:r>
              <a:rPr lang="ru-RU" sz="1400" dirty="0" err="1"/>
              <a:t>будинки</a:t>
            </a:r>
            <a:r>
              <a:rPr lang="ru-RU" sz="1400" dirty="0"/>
              <a:t> ( 106,6 кв. М і 688,2 кв. М ), одна квартира ( 29,67 кв. м) і </a:t>
            </a:r>
            <a:r>
              <a:rPr lang="ru-RU" sz="1400" dirty="0" err="1"/>
              <a:t>садовий</a:t>
            </a:r>
            <a:r>
              <a:rPr lang="ru-RU" sz="1400" dirty="0"/>
              <a:t> </a:t>
            </a:r>
            <a:r>
              <a:rPr lang="ru-RU" sz="1400" dirty="0" err="1"/>
              <a:t>будиночок</a:t>
            </a:r>
            <a:r>
              <a:rPr lang="ru-RU" sz="1400" dirty="0"/>
              <a:t> ( 357,8 кв. м).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609810"/>
            <a:ext cx="3240360" cy="221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77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778098"/>
          </a:xfrm>
        </p:spPr>
        <p:txBody>
          <a:bodyPr/>
          <a:lstStyle/>
          <a:p>
            <a:r>
              <a:rPr lang="ru-RU" dirty="0"/>
              <a:t>Ренат </a:t>
            </a:r>
            <a:r>
              <a:rPr lang="ru-RU" dirty="0" err="1"/>
              <a:t>Кузьмін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363272" cy="5256624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dirty="0" smtClean="0"/>
              <a:t>	</a:t>
            </a:r>
            <a:r>
              <a:rPr lang="ru-RU" sz="1400" dirty="0" err="1" smtClean="0"/>
              <a:t>Екс</a:t>
            </a:r>
            <a:r>
              <a:rPr lang="ru-RU" sz="1400" dirty="0" smtClean="0"/>
              <a:t>- </a:t>
            </a:r>
            <a:r>
              <a:rPr lang="ru-RU" sz="1400" dirty="0"/>
              <a:t>перший заступник генпрокурора ( </a:t>
            </a:r>
            <a:r>
              <a:rPr lang="ru-RU" sz="1400" dirty="0" err="1"/>
              <a:t>самовисуванець</a:t>
            </a:r>
            <a:r>
              <a:rPr lang="ru-RU" sz="1400" dirty="0"/>
              <a:t> ) . 1967 </a:t>
            </a:r>
            <a:r>
              <a:rPr lang="ru-RU" sz="1400" dirty="0" err="1"/>
              <a:t>народження</a:t>
            </a:r>
            <a:r>
              <a:rPr lang="ru-RU" sz="1400" dirty="0"/>
              <a:t> , </a:t>
            </a:r>
            <a:r>
              <a:rPr lang="ru-RU" sz="1400" dirty="0" err="1"/>
              <a:t>освіта</a:t>
            </a:r>
            <a:r>
              <a:rPr lang="ru-RU" sz="1400" dirty="0"/>
              <a:t> </a:t>
            </a:r>
            <a:r>
              <a:rPr lang="ru-RU" sz="1400" dirty="0" err="1"/>
              <a:t>вища</a:t>
            </a:r>
            <a:r>
              <a:rPr lang="ru-RU" sz="1400" dirty="0"/>
              <a:t> , адвокат , </a:t>
            </a:r>
            <a:r>
              <a:rPr lang="ru-RU" sz="1400" dirty="0" err="1"/>
              <a:t>безпартійний</a:t>
            </a:r>
            <a:r>
              <a:rPr lang="ru-RU" sz="1400" dirty="0"/>
              <a:t> , </a:t>
            </a:r>
            <a:r>
              <a:rPr lang="ru-RU" sz="1400" dirty="0" err="1"/>
              <a:t>який</a:t>
            </a:r>
            <a:r>
              <a:rPr lang="ru-RU" sz="1400" dirty="0"/>
              <a:t> </a:t>
            </a:r>
            <a:r>
              <a:rPr lang="ru-RU" sz="1400" dirty="0" err="1"/>
              <a:t>проживає</a:t>
            </a:r>
            <a:r>
              <a:rPr lang="ru-RU" sz="1400" dirty="0"/>
              <a:t> в </a:t>
            </a:r>
            <a:r>
              <a:rPr lang="ru-RU" sz="1400" dirty="0" err="1"/>
              <a:t>Києві</a:t>
            </a:r>
            <a:r>
              <a:rPr lang="ru-RU" sz="1400" dirty="0"/>
              <a:t>. У 2013 р. </a:t>
            </a:r>
            <a:r>
              <a:rPr lang="ru-RU" sz="1400" dirty="0" err="1"/>
              <a:t>отримав</a:t>
            </a:r>
            <a:r>
              <a:rPr lang="ru-RU" sz="1400" dirty="0"/>
              <a:t> 1 млн 312 тис. 070 </a:t>
            </a:r>
            <a:r>
              <a:rPr lang="ru-RU" sz="1400" dirty="0" err="1"/>
              <a:t>грн</a:t>
            </a:r>
            <a:r>
              <a:rPr lang="ru-RU" sz="1400" dirty="0"/>
              <a:t> </a:t>
            </a:r>
            <a:r>
              <a:rPr lang="ru-RU" sz="1400" dirty="0" err="1"/>
              <a:t>сукупного</a:t>
            </a:r>
            <a:r>
              <a:rPr lang="ru-RU" sz="1400" dirty="0"/>
              <a:t> доходу. З </a:t>
            </a:r>
            <a:r>
              <a:rPr lang="ru-RU" sz="1400" dirty="0" err="1"/>
              <a:t>цієї</a:t>
            </a:r>
            <a:r>
              <a:rPr lang="ru-RU" sz="1400" dirty="0"/>
              <a:t> </a:t>
            </a:r>
            <a:r>
              <a:rPr lang="ru-RU" sz="1400" dirty="0" err="1"/>
              <a:t>суми</a:t>
            </a:r>
            <a:r>
              <a:rPr lang="ru-RU" sz="1400" dirty="0"/>
              <a:t> </a:t>
            </a:r>
            <a:r>
              <a:rPr lang="ru-RU" sz="1400" dirty="0" err="1"/>
              <a:t>заробітна</a:t>
            </a:r>
            <a:r>
              <a:rPr lang="ru-RU" sz="1400" dirty="0"/>
              <a:t> плата та </a:t>
            </a:r>
            <a:r>
              <a:rPr lang="ru-RU" sz="1400" dirty="0" err="1"/>
              <a:t>інші</a:t>
            </a:r>
            <a:r>
              <a:rPr lang="ru-RU" sz="1400" dirty="0"/>
              <a:t> </a:t>
            </a:r>
            <a:r>
              <a:rPr lang="ru-RU" sz="1400" dirty="0" err="1"/>
              <a:t>виплати</a:t>
            </a:r>
            <a:r>
              <a:rPr lang="ru-RU" sz="1400" dirty="0"/>
              <a:t> та </a:t>
            </a:r>
            <a:r>
              <a:rPr lang="ru-RU" sz="1400" dirty="0" err="1"/>
              <a:t>нарахування</a:t>
            </a:r>
            <a:r>
              <a:rPr lang="ru-RU" sz="1400" dirty="0"/>
              <a:t> </a:t>
            </a:r>
            <a:r>
              <a:rPr lang="ru-RU" sz="1400" dirty="0" err="1"/>
              <a:t>становлять</a:t>
            </a:r>
            <a:r>
              <a:rPr lang="ru-RU" sz="1400" dirty="0"/>
              <a:t> 527 тис. 893 грн. </a:t>
            </a:r>
            <a:r>
              <a:rPr lang="ru-RU" sz="1400" dirty="0" err="1"/>
              <a:t>Крім</a:t>
            </a:r>
            <a:r>
              <a:rPr lang="ru-RU" sz="1400" dirty="0"/>
              <a:t> того , в </a:t>
            </a:r>
            <a:r>
              <a:rPr lang="ru-RU" sz="1400" dirty="0" err="1"/>
              <a:t>графі</a:t>
            </a:r>
            <a:r>
              <a:rPr lang="ru-RU" sz="1400" dirty="0"/>
              <a:t> " </a:t>
            </a:r>
            <a:r>
              <a:rPr lang="ru-RU" sz="1400" dirty="0" err="1"/>
              <a:t>інші</a:t>
            </a:r>
            <a:r>
              <a:rPr lang="ru-RU" sz="1400" dirty="0"/>
              <a:t> </a:t>
            </a:r>
            <a:r>
              <a:rPr lang="ru-RU" sz="1400" dirty="0" err="1"/>
              <a:t>види</a:t>
            </a:r>
            <a:r>
              <a:rPr lang="ru-RU" sz="1400" dirty="0"/>
              <a:t> </a:t>
            </a:r>
            <a:r>
              <a:rPr lang="ru-RU" sz="1400" dirty="0" err="1"/>
              <a:t>доходів</a:t>
            </a:r>
            <a:r>
              <a:rPr lang="ru-RU" sz="1400" dirty="0"/>
              <a:t>" значиться сума в 784 тис. 177 грн. </a:t>
            </a:r>
            <a:r>
              <a:rPr lang="ru-RU" sz="1400" dirty="0" err="1"/>
              <a:t>Також</a:t>
            </a:r>
            <a:r>
              <a:rPr lang="ru-RU" sz="1400" dirty="0"/>
              <a:t> на </a:t>
            </a:r>
            <a:r>
              <a:rPr lang="ru-RU" sz="1400" dirty="0" err="1"/>
              <a:t>рахунках</a:t>
            </a:r>
            <a:r>
              <a:rPr lang="ru-RU" sz="1400" dirty="0"/>
              <a:t> у "</a:t>
            </a:r>
            <a:r>
              <a:rPr lang="ru-RU" sz="1400" dirty="0" err="1"/>
              <a:t>Приватбанку</a:t>
            </a:r>
            <a:r>
              <a:rPr lang="ru-RU" sz="1400" dirty="0"/>
              <a:t> " </a:t>
            </a:r>
            <a:r>
              <a:rPr lang="ru-RU" sz="1400" dirty="0" err="1"/>
              <a:t>Кузьмін</a:t>
            </a:r>
            <a:r>
              <a:rPr lang="ru-RU" sz="1400" dirty="0"/>
              <a:t> </a:t>
            </a:r>
            <a:r>
              <a:rPr lang="ru-RU" sz="1400" dirty="0" err="1"/>
              <a:t>тримає</a:t>
            </a:r>
            <a:r>
              <a:rPr lang="ru-RU" sz="1400" dirty="0"/>
              <a:t> 636 тис. 481 </a:t>
            </a:r>
            <a:r>
              <a:rPr lang="ru-RU" sz="1400" dirty="0" err="1"/>
              <a:t>грн</a:t>
            </a:r>
            <a:r>
              <a:rPr lang="ru-RU" sz="1400" dirty="0"/>
              <a:t> , у тому </a:t>
            </a:r>
            <a:r>
              <a:rPr lang="ru-RU" sz="1400" dirty="0" err="1"/>
              <a:t>числі</a:t>
            </a:r>
            <a:r>
              <a:rPr lang="ru-RU" sz="1400" dirty="0"/>
              <a:t> </a:t>
            </a:r>
            <a:r>
              <a:rPr lang="ru-RU" sz="1400" dirty="0" err="1"/>
              <a:t>цього</a:t>
            </a:r>
            <a:r>
              <a:rPr lang="ru-RU" sz="1400" dirty="0"/>
              <a:t> року </a:t>
            </a:r>
            <a:r>
              <a:rPr lang="ru-RU" sz="1400" dirty="0" err="1"/>
              <a:t>він</a:t>
            </a:r>
            <a:r>
              <a:rPr lang="ru-RU" sz="1400" dirty="0"/>
              <a:t> </a:t>
            </a:r>
            <a:r>
              <a:rPr lang="ru-RU" sz="1400" dirty="0" err="1"/>
              <a:t>поклав</a:t>
            </a:r>
            <a:r>
              <a:rPr lang="ru-RU" sz="1400" dirty="0"/>
              <a:t> на </a:t>
            </a:r>
            <a:r>
              <a:rPr lang="ru-RU" sz="1400" dirty="0" err="1"/>
              <a:t>рахунок</a:t>
            </a:r>
            <a:r>
              <a:rPr lang="ru-RU" sz="1400" dirty="0"/>
              <a:t> 266 тис. 324 грн</a:t>
            </a:r>
            <a:r>
              <a:rPr lang="ru-RU" sz="1400" dirty="0" smtClean="0"/>
              <a:t>.</a:t>
            </a:r>
            <a:endParaRPr lang="ru-RU" sz="1400" dirty="0"/>
          </a:p>
          <a:p>
            <a:pPr marL="137160" indent="0">
              <a:buNone/>
            </a:pPr>
            <a:r>
              <a:rPr lang="ru-RU" sz="1400" dirty="0" smtClean="0"/>
              <a:t>	</a:t>
            </a:r>
            <a:r>
              <a:rPr lang="ru-RU" sz="1400" dirty="0" err="1" smtClean="0"/>
              <a:t>Згідно</a:t>
            </a:r>
            <a:r>
              <a:rPr lang="ru-RU" sz="1400" dirty="0" smtClean="0"/>
              <a:t> </a:t>
            </a:r>
            <a:r>
              <a:rPr lang="ru-RU" sz="1400" dirty="0"/>
              <a:t>з </a:t>
            </a:r>
            <a:r>
              <a:rPr lang="ru-RU" sz="1400" dirty="0" err="1"/>
              <a:t>декларацією</a:t>
            </a:r>
            <a:r>
              <a:rPr lang="ru-RU" sz="1400" dirty="0"/>
              <a:t> , Ренат </a:t>
            </a:r>
            <a:r>
              <a:rPr lang="ru-RU" sz="1400" dirty="0" err="1"/>
              <a:t>Кузьмін</a:t>
            </a:r>
            <a:r>
              <a:rPr lang="ru-RU" sz="1400" dirty="0"/>
              <a:t> </a:t>
            </a:r>
            <a:r>
              <a:rPr lang="ru-RU" sz="1400" dirty="0" err="1"/>
              <a:t>також</a:t>
            </a:r>
            <a:r>
              <a:rPr lang="ru-RU" sz="1400" dirty="0"/>
              <a:t> </a:t>
            </a:r>
            <a:r>
              <a:rPr lang="ru-RU" sz="1400" dirty="0" err="1"/>
              <a:t>володіє</a:t>
            </a:r>
            <a:r>
              <a:rPr lang="ru-RU" sz="1400" dirty="0"/>
              <a:t> квартирою </a:t>
            </a:r>
            <a:r>
              <a:rPr lang="ru-RU" sz="1400" dirty="0" err="1"/>
              <a:t>площею</a:t>
            </a:r>
            <a:r>
              <a:rPr lang="ru-RU" sz="1400" dirty="0"/>
              <a:t> 166,7 кв. м і </a:t>
            </a:r>
            <a:r>
              <a:rPr lang="ru-RU" sz="1400" dirty="0" err="1"/>
              <a:t>дачним</a:t>
            </a:r>
            <a:r>
              <a:rPr lang="ru-RU" sz="1400" dirty="0"/>
              <a:t> </a:t>
            </a:r>
            <a:r>
              <a:rPr lang="ru-RU" sz="1400" dirty="0" err="1"/>
              <a:t>будинком</a:t>
            </a:r>
            <a:r>
              <a:rPr lang="ru-RU" sz="1400" dirty="0"/>
              <a:t> </a:t>
            </a:r>
            <a:r>
              <a:rPr lang="ru-RU" sz="1400" dirty="0" err="1"/>
              <a:t>площею</a:t>
            </a:r>
            <a:r>
              <a:rPr lang="ru-RU" sz="1400" dirty="0"/>
              <a:t> 122,7 кв. м , а </a:t>
            </a:r>
            <a:r>
              <a:rPr lang="ru-RU" sz="1400" dirty="0" err="1"/>
              <a:t>також</a:t>
            </a:r>
            <a:r>
              <a:rPr lang="ru-RU" sz="1400" dirty="0"/>
              <a:t> </a:t>
            </a:r>
            <a:r>
              <a:rPr lang="ru-RU" sz="1400" dirty="0" err="1"/>
              <a:t>має</a:t>
            </a:r>
            <a:r>
              <a:rPr lang="ru-RU" sz="1400" dirty="0"/>
              <a:t> </a:t>
            </a:r>
            <a:r>
              <a:rPr lang="ru-RU" sz="1400" dirty="0" err="1"/>
              <a:t>паркомісце</a:t>
            </a:r>
            <a:r>
              <a:rPr lang="ru-RU" sz="1400" dirty="0"/>
              <a:t> </a:t>
            </a:r>
            <a:r>
              <a:rPr lang="ru-RU" sz="1400" dirty="0" err="1"/>
              <a:t>розміром</a:t>
            </a:r>
            <a:r>
              <a:rPr lang="ru-RU" sz="1400" dirty="0"/>
              <a:t> 14,9 кв. м. </a:t>
            </a:r>
            <a:r>
              <a:rPr lang="ru-RU" sz="1400" dirty="0" err="1"/>
              <a:t>Крім</a:t>
            </a:r>
            <a:r>
              <a:rPr lang="ru-RU" sz="1400" dirty="0"/>
              <a:t> того , </a:t>
            </a:r>
            <a:r>
              <a:rPr lang="ru-RU" sz="1400" dirty="0" err="1"/>
              <a:t>колишній</a:t>
            </a:r>
            <a:r>
              <a:rPr lang="ru-RU" sz="1400" dirty="0"/>
              <a:t> перший </a:t>
            </a:r>
            <a:r>
              <a:rPr lang="ru-RU" sz="1400" dirty="0" err="1"/>
              <a:t>голови</a:t>
            </a:r>
            <a:r>
              <a:rPr lang="ru-RU" sz="1400" dirty="0"/>
              <a:t> ГПУ </a:t>
            </a:r>
            <a:r>
              <a:rPr lang="ru-RU" sz="1400" dirty="0" err="1"/>
              <a:t>має</a:t>
            </a:r>
            <a:r>
              <a:rPr lang="ru-RU" sz="1400" dirty="0"/>
              <a:t> в </a:t>
            </a:r>
            <a:r>
              <a:rPr lang="ru-RU" sz="1400" dirty="0" err="1"/>
              <a:t>користуванні</a:t>
            </a:r>
            <a:r>
              <a:rPr lang="ru-RU" sz="1400" dirty="0"/>
              <a:t> </a:t>
            </a:r>
            <a:r>
              <a:rPr lang="la-Latn" sz="1400" dirty="0"/>
              <a:t>Mercedes - Benz S 550 2010 </a:t>
            </a:r>
            <a:r>
              <a:rPr lang="ru-RU" sz="1400" dirty="0"/>
              <a:t>р. </a:t>
            </a:r>
            <a:r>
              <a:rPr lang="ru-RU" sz="1400" dirty="0" err="1"/>
              <a:t>випуску</a:t>
            </a:r>
            <a:r>
              <a:rPr lang="ru-RU" sz="1400" dirty="0"/>
              <a:t> , і </a:t>
            </a:r>
            <a:r>
              <a:rPr lang="ru-RU" sz="1400" dirty="0" err="1"/>
              <a:t>володіє</a:t>
            </a:r>
            <a:r>
              <a:rPr lang="ru-RU" sz="1400" dirty="0"/>
              <a:t> мотоциклом </a:t>
            </a:r>
            <a:r>
              <a:rPr lang="la-Latn" sz="1400" dirty="0"/>
              <a:t>Harley- Davidson Fat Boy 2008 </a:t>
            </a:r>
            <a:r>
              <a:rPr lang="ru-RU" sz="1400" dirty="0"/>
              <a:t>року </a:t>
            </a:r>
            <a:r>
              <a:rPr lang="ru-RU" sz="1400" dirty="0" err="1"/>
              <a:t>випуску</a:t>
            </a:r>
            <a:r>
              <a:rPr lang="ru-RU" sz="1400" dirty="0"/>
              <a:t>. Члени </a:t>
            </a:r>
            <a:r>
              <a:rPr lang="ru-RU" sz="1400" dirty="0" err="1"/>
              <a:t>сім'ї</a:t>
            </a:r>
            <a:r>
              <a:rPr lang="ru-RU" sz="1400" dirty="0"/>
              <a:t> , </a:t>
            </a:r>
            <a:r>
              <a:rPr lang="ru-RU" sz="1400" dirty="0" err="1"/>
              <a:t>серед</a:t>
            </a:r>
            <a:r>
              <a:rPr lang="ru-RU" sz="1400" dirty="0"/>
              <a:t> </a:t>
            </a:r>
            <a:r>
              <a:rPr lang="ru-RU" sz="1400" dirty="0" err="1"/>
              <a:t>яких</a:t>
            </a:r>
            <a:r>
              <a:rPr lang="ru-RU" sz="1400" dirty="0"/>
              <a:t> </a:t>
            </a:r>
            <a:r>
              <a:rPr lang="ru-RU" sz="1400" dirty="0" err="1"/>
              <a:t>значаться</a:t>
            </a:r>
            <a:r>
              <a:rPr lang="ru-RU" sz="1400" dirty="0"/>
              <a:t> </a:t>
            </a:r>
            <a:r>
              <a:rPr lang="ru-RU" sz="1400" dirty="0" err="1"/>
              <a:t>тільки</a:t>
            </a:r>
            <a:r>
              <a:rPr lang="ru-RU" sz="1400" dirty="0"/>
              <a:t> два </a:t>
            </a:r>
            <a:r>
              <a:rPr lang="ru-RU" sz="1400" dirty="0" err="1"/>
              <a:t>сина</a:t>
            </a:r>
            <a:r>
              <a:rPr lang="ru-RU" sz="1400" dirty="0"/>
              <a:t>, </a:t>
            </a:r>
            <a:r>
              <a:rPr lang="ru-RU" sz="1400" dirty="0" err="1"/>
              <a:t>ні</a:t>
            </a:r>
            <a:r>
              <a:rPr lang="ru-RU" sz="1400" dirty="0"/>
              <a:t> доходами , </a:t>
            </a:r>
            <a:r>
              <a:rPr lang="ru-RU" sz="1400" dirty="0" err="1"/>
              <a:t>ні</a:t>
            </a:r>
            <a:r>
              <a:rPr lang="ru-RU" sz="1400" dirty="0"/>
              <a:t> </a:t>
            </a:r>
            <a:r>
              <a:rPr lang="ru-RU" sz="1400" dirty="0" err="1"/>
              <a:t>нерухомістю</a:t>
            </a:r>
            <a:r>
              <a:rPr lang="ru-RU" sz="1400" dirty="0"/>
              <a:t> , </a:t>
            </a:r>
            <a:r>
              <a:rPr lang="ru-RU" sz="1400" dirty="0" err="1"/>
              <a:t>ні</a:t>
            </a:r>
            <a:r>
              <a:rPr lang="ru-RU" sz="1400" dirty="0"/>
              <a:t> автотранспортом не </a:t>
            </a:r>
            <a:r>
              <a:rPr lang="ru-RU" sz="1400" dirty="0" err="1"/>
              <a:t>володіють</a:t>
            </a:r>
            <a:r>
              <a:rPr lang="ru-RU" sz="14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236" y="3573016"/>
            <a:ext cx="48133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01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70609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Юрій</a:t>
            </a:r>
            <a:r>
              <a:rPr lang="ru-RU" dirty="0"/>
              <a:t> Бойко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435280" cy="5256624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1800" dirty="0" smtClean="0"/>
              <a:t>	</a:t>
            </a:r>
            <a:r>
              <a:rPr lang="ru-RU" sz="1800" dirty="0" err="1" smtClean="0"/>
              <a:t>Екс</a:t>
            </a:r>
            <a:r>
              <a:rPr lang="ru-RU" sz="1800" dirty="0" smtClean="0"/>
              <a:t>- </a:t>
            </a:r>
            <a:r>
              <a:rPr lang="ru-RU" sz="1800" dirty="0" err="1"/>
              <a:t>віце</a:t>
            </a:r>
            <a:r>
              <a:rPr lang="ru-RU" sz="1800" dirty="0"/>
              <a:t> -</a:t>
            </a:r>
            <a:r>
              <a:rPr lang="ru-RU" sz="1800" dirty="0" err="1"/>
              <a:t>прем'єр</a:t>
            </a:r>
            <a:r>
              <a:rPr lang="ru-RU" sz="1800" dirty="0"/>
              <a:t>. У 2013 р. </a:t>
            </a:r>
            <a:r>
              <a:rPr lang="ru-RU" sz="1800" dirty="0" err="1"/>
              <a:t>отримав</a:t>
            </a:r>
            <a:r>
              <a:rPr lang="ru-RU" sz="1800" dirty="0"/>
              <a:t> 438 тис. 678 </a:t>
            </a:r>
            <a:r>
              <a:rPr lang="ru-RU" sz="1800" dirty="0" err="1"/>
              <a:t>грн</a:t>
            </a:r>
            <a:r>
              <a:rPr lang="ru-RU" sz="1800" dirty="0"/>
              <a:t> </a:t>
            </a:r>
            <a:r>
              <a:rPr lang="ru-RU" sz="1800" dirty="0" err="1"/>
              <a:t>сукупного</a:t>
            </a:r>
            <a:r>
              <a:rPr lang="ru-RU" sz="1800" dirty="0"/>
              <a:t> доходу. З </a:t>
            </a:r>
            <a:r>
              <a:rPr lang="ru-RU" sz="1800" dirty="0" err="1"/>
              <a:t>цієї</a:t>
            </a:r>
            <a:r>
              <a:rPr lang="ru-RU" sz="1800" dirty="0"/>
              <a:t> </a:t>
            </a:r>
            <a:r>
              <a:rPr lang="ru-RU" sz="1800" dirty="0" err="1"/>
              <a:t>суми</a:t>
            </a:r>
            <a:r>
              <a:rPr lang="ru-RU" sz="1800" dirty="0"/>
              <a:t> зарплата та </a:t>
            </a:r>
            <a:r>
              <a:rPr lang="ru-RU" sz="1800" dirty="0" err="1"/>
              <a:t>інші</a:t>
            </a:r>
            <a:r>
              <a:rPr lang="ru-RU" sz="1800" dirty="0"/>
              <a:t> </a:t>
            </a:r>
            <a:r>
              <a:rPr lang="ru-RU" sz="1800" dirty="0" err="1"/>
              <a:t>виплати</a:t>
            </a:r>
            <a:r>
              <a:rPr lang="ru-RU" sz="1800" dirty="0"/>
              <a:t> та </a:t>
            </a:r>
            <a:r>
              <a:rPr lang="ru-RU" sz="1800" dirty="0" err="1"/>
              <a:t>нарахування</a:t>
            </a:r>
            <a:r>
              <a:rPr lang="ru-RU" sz="1800" dirty="0"/>
              <a:t> </a:t>
            </a:r>
            <a:r>
              <a:rPr lang="ru-RU" sz="1800" dirty="0" err="1"/>
              <a:t>становлять</a:t>
            </a:r>
            <a:r>
              <a:rPr lang="ru-RU" sz="1800" dirty="0"/>
              <a:t> 235 тис. 332 </a:t>
            </a:r>
            <a:r>
              <a:rPr lang="ru-RU" sz="1800" dirty="0" err="1"/>
              <a:t>грн</a:t>
            </a:r>
            <a:r>
              <a:rPr lang="ru-RU" sz="1800" dirty="0"/>
              <a:t> ; </a:t>
            </a:r>
            <a:r>
              <a:rPr lang="ru-RU" sz="1800" dirty="0" err="1"/>
              <a:t>дивіденди</a:t>
            </a:r>
            <a:r>
              <a:rPr lang="ru-RU" sz="1800" dirty="0"/>
              <a:t> і </a:t>
            </a:r>
            <a:r>
              <a:rPr lang="ru-RU" sz="1800" dirty="0" err="1"/>
              <a:t>відсотки</a:t>
            </a:r>
            <a:r>
              <a:rPr lang="ru-RU" sz="1800" dirty="0"/>
              <a:t> - 32 тис. 556 </a:t>
            </a:r>
            <a:r>
              <a:rPr lang="ru-RU" sz="1800" dirty="0" err="1"/>
              <a:t>грн</a:t>
            </a:r>
            <a:r>
              <a:rPr lang="ru-RU" sz="1800" dirty="0"/>
              <a:t> і " </a:t>
            </a:r>
            <a:r>
              <a:rPr lang="ru-RU" sz="1800" dirty="0" err="1"/>
              <a:t>інші</a:t>
            </a:r>
            <a:r>
              <a:rPr lang="ru-RU" sz="1800" dirty="0"/>
              <a:t> </a:t>
            </a:r>
            <a:r>
              <a:rPr lang="ru-RU" sz="1800" dirty="0" err="1"/>
              <a:t>види</a:t>
            </a:r>
            <a:r>
              <a:rPr lang="ru-RU" sz="1800" dirty="0"/>
              <a:t> </a:t>
            </a:r>
            <a:r>
              <a:rPr lang="ru-RU" sz="1800" dirty="0" err="1"/>
              <a:t>доходів</a:t>
            </a:r>
            <a:r>
              <a:rPr lang="ru-RU" sz="1800" dirty="0"/>
              <a:t>" - 67 тис. 792 грн. </a:t>
            </a:r>
            <a:r>
              <a:rPr lang="ru-RU" sz="1800" dirty="0" err="1"/>
              <a:t>Крім</a:t>
            </a:r>
            <a:r>
              <a:rPr lang="ru-RU" sz="1800" dirty="0"/>
              <a:t> того , на </a:t>
            </a:r>
            <a:r>
              <a:rPr lang="ru-RU" sz="1800" dirty="0" err="1"/>
              <a:t>рахунках</a:t>
            </a:r>
            <a:r>
              <a:rPr lang="ru-RU" sz="1800" dirty="0"/>
              <a:t> у банках Бойко </a:t>
            </a:r>
            <a:r>
              <a:rPr lang="ru-RU" sz="1800" dirty="0" err="1"/>
              <a:t>тримає</a:t>
            </a:r>
            <a:r>
              <a:rPr lang="ru-RU" sz="1800" dirty="0"/>
              <a:t> 731 тис. 232 </a:t>
            </a:r>
            <a:r>
              <a:rPr lang="ru-RU" sz="1800" dirty="0" err="1"/>
              <a:t>грн</a:t>
            </a:r>
            <a:r>
              <a:rPr lang="ru-RU" sz="1800" dirty="0"/>
              <a:t> (з них 419 тис. 931 </a:t>
            </a:r>
            <a:r>
              <a:rPr lang="ru-RU" sz="1800" dirty="0" err="1"/>
              <a:t>грн</a:t>
            </a:r>
            <a:r>
              <a:rPr lang="ru-RU" sz="1800" dirty="0"/>
              <a:t> - </a:t>
            </a:r>
            <a:r>
              <a:rPr lang="ru-RU" sz="1800" dirty="0" err="1"/>
              <a:t>вклади</a:t>
            </a:r>
            <a:r>
              <a:rPr lang="ru-RU" sz="1800" dirty="0"/>
              <a:t> в 2013 р.) , в </a:t>
            </a:r>
            <a:r>
              <a:rPr lang="ru-RU" sz="1800" dirty="0" err="1"/>
              <a:t>цінних</a:t>
            </a:r>
            <a:r>
              <a:rPr lang="ru-RU" sz="1800" dirty="0"/>
              <a:t> </a:t>
            </a:r>
            <a:r>
              <a:rPr lang="ru-RU" sz="1800" dirty="0" err="1"/>
              <a:t>паперах</a:t>
            </a:r>
            <a:r>
              <a:rPr lang="ru-RU" sz="1800" dirty="0"/>
              <a:t> за кордоном - 140 млн 037 тис. 306 грн</a:t>
            </a:r>
            <a:r>
              <a:rPr lang="ru-RU" sz="1800" dirty="0" smtClean="0"/>
              <a:t>.</a:t>
            </a:r>
            <a:endParaRPr lang="ru-RU" sz="1800" dirty="0"/>
          </a:p>
          <a:p>
            <a:pPr marL="137160" indent="0">
              <a:buNone/>
            </a:pPr>
            <a:r>
              <a:rPr lang="ru-RU" sz="1800" dirty="0" smtClean="0"/>
              <a:t>	</a:t>
            </a:r>
            <a:r>
              <a:rPr lang="ru-RU" sz="1800" dirty="0" err="1" smtClean="0"/>
              <a:t>Згідно</a:t>
            </a:r>
            <a:r>
              <a:rPr lang="ru-RU" sz="1800" dirty="0" smtClean="0"/>
              <a:t> </a:t>
            </a:r>
            <a:r>
              <a:rPr lang="ru-RU" sz="1800" dirty="0"/>
              <a:t>з </a:t>
            </a:r>
            <a:r>
              <a:rPr lang="ru-RU" sz="1800" dirty="0" err="1"/>
              <a:t>декларацією</a:t>
            </a:r>
            <a:r>
              <a:rPr lang="ru-RU" sz="1800" dirty="0"/>
              <a:t> , Бойко </a:t>
            </a:r>
            <a:r>
              <a:rPr lang="ru-RU" sz="1800" dirty="0" err="1"/>
              <a:t>має</a:t>
            </a:r>
            <a:r>
              <a:rPr lang="ru-RU" sz="1800" dirty="0"/>
              <a:t> квартиру </a:t>
            </a:r>
            <a:r>
              <a:rPr lang="ru-RU" sz="1800" dirty="0" err="1"/>
              <a:t>площею</a:t>
            </a:r>
            <a:r>
              <a:rPr lang="ru-RU" sz="1800" dirty="0"/>
              <a:t> 113 кв. м , </a:t>
            </a:r>
            <a:r>
              <a:rPr lang="ru-RU" sz="1800" dirty="0" err="1"/>
              <a:t>житловий</a:t>
            </a:r>
            <a:r>
              <a:rPr lang="ru-RU" sz="1800" dirty="0"/>
              <a:t> </a:t>
            </a:r>
            <a:r>
              <a:rPr lang="ru-RU" sz="1800" dirty="0" err="1"/>
              <a:t>будинок</a:t>
            </a:r>
            <a:r>
              <a:rPr lang="ru-RU" sz="1800" dirty="0"/>
              <a:t> </a:t>
            </a:r>
            <a:r>
              <a:rPr lang="ru-RU" sz="1800" dirty="0" err="1"/>
              <a:t>площею</a:t>
            </a:r>
            <a:r>
              <a:rPr lang="ru-RU" sz="1800" dirty="0"/>
              <a:t> 30 кв. м , </a:t>
            </a:r>
            <a:r>
              <a:rPr lang="ru-RU" sz="1800" dirty="0" err="1"/>
              <a:t>дві</a:t>
            </a:r>
            <a:r>
              <a:rPr lang="ru-RU" sz="1800" dirty="0"/>
              <a:t> </a:t>
            </a:r>
            <a:r>
              <a:rPr lang="ru-RU" sz="1800" dirty="0" err="1"/>
              <a:t>земельні</a:t>
            </a:r>
            <a:r>
              <a:rPr lang="ru-RU" sz="1800" dirty="0"/>
              <a:t> </a:t>
            </a:r>
            <a:r>
              <a:rPr lang="ru-RU" sz="1800" dirty="0" err="1"/>
              <a:t>ділянки</a:t>
            </a:r>
            <a:r>
              <a:rPr lang="ru-RU" sz="1800" dirty="0"/>
              <a:t> </a:t>
            </a:r>
            <a:r>
              <a:rPr lang="ru-RU" sz="1800" dirty="0" err="1"/>
              <a:t>площею</a:t>
            </a:r>
            <a:r>
              <a:rPr lang="ru-RU" sz="1800" dirty="0"/>
              <a:t> 1 тис. 952 кв. м. і 600 кв. м , а </a:t>
            </a:r>
            <a:r>
              <a:rPr lang="ru-RU" sz="1800" dirty="0" err="1"/>
              <a:t>також</a:t>
            </a:r>
            <a:r>
              <a:rPr lang="ru-RU" sz="1800" dirty="0"/>
              <a:t> гараж </a:t>
            </a:r>
            <a:r>
              <a:rPr lang="ru-RU" sz="1800" dirty="0" err="1"/>
              <a:t>площею</a:t>
            </a:r>
            <a:r>
              <a:rPr lang="ru-RU" sz="1800" dirty="0"/>
              <a:t> 20 кв. м. </a:t>
            </a:r>
            <a:r>
              <a:rPr lang="ru-RU" sz="1800" dirty="0" err="1"/>
              <a:t>Крім</a:t>
            </a:r>
            <a:r>
              <a:rPr lang="ru-RU" sz="1800" dirty="0"/>
              <a:t> того , </a:t>
            </a:r>
            <a:r>
              <a:rPr lang="ru-RU" sz="1800" dirty="0" err="1"/>
              <a:t>він</a:t>
            </a:r>
            <a:r>
              <a:rPr lang="ru-RU" sz="1800" dirty="0"/>
              <a:t> </a:t>
            </a:r>
            <a:r>
              <a:rPr lang="ru-RU" sz="1800" dirty="0" err="1"/>
              <a:t>володіє</a:t>
            </a:r>
            <a:r>
              <a:rPr lang="ru-RU" sz="1800" dirty="0"/>
              <a:t> </a:t>
            </a:r>
            <a:r>
              <a:rPr lang="ru-RU" sz="1800" dirty="0" err="1"/>
              <a:t>двома</a:t>
            </a:r>
            <a:r>
              <a:rPr lang="ru-RU" sz="1800" dirty="0"/>
              <a:t> </a:t>
            </a:r>
            <a:r>
              <a:rPr lang="ru-RU" sz="1800" dirty="0" err="1"/>
              <a:t>автомобілями</a:t>
            </a:r>
            <a:r>
              <a:rPr lang="ru-RU" sz="1800" dirty="0"/>
              <a:t>: ВАЗ 2101 1978 року </a:t>
            </a:r>
            <a:r>
              <a:rPr lang="ru-RU" sz="1800" dirty="0" err="1"/>
              <a:t>випуску</a:t>
            </a:r>
            <a:r>
              <a:rPr lang="ru-RU" sz="1800" dirty="0"/>
              <a:t> і </a:t>
            </a:r>
            <a:r>
              <a:rPr lang="la-Latn" sz="1800" dirty="0"/>
              <a:t>Mercedes GL 2006 </a:t>
            </a:r>
            <a:r>
              <a:rPr lang="ru-RU" sz="1800" dirty="0"/>
              <a:t>року </a:t>
            </a:r>
            <a:r>
              <a:rPr lang="ru-RU" sz="1800" dirty="0" err="1"/>
              <a:t>випуску</a:t>
            </a:r>
            <a:r>
              <a:rPr lang="ru-RU" sz="1800" dirty="0"/>
              <a:t>. </a:t>
            </a:r>
            <a:r>
              <a:rPr lang="ru-RU" sz="1800" dirty="0" err="1"/>
              <a:t>Також</a:t>
            </a:r>
            <a:r>
              <a:rPr lang="ru-RU" sz="1800" dirty="0"/>
              <a:t> Бойко </a:t>
            </a:r>
            <a:r>
              <a:rPr lang="ru-RU" sz="1800" dirty="0" err="1"/>
              <a:t>має</a:t>
            </a:r>
            <a:r>
              <a:rPr lang="ru-RU" sz="1800" dirty="0"/>
              <a:t> </a:t>
            </a:r>
            <a:r>
              <a:rPr lang="la-Latn" sz="1800" dirty="0"/>
              <a:t>Trailer 2006 </a:t>
            </a:r>
            <a:r>
              <a:rPr lang="ru-RU" sz="1800" dirty="0"/>
              <a:t>року </a:t>
            </a:r>
            <a:r>
              <a:rPr lang="ru-RU" sz="1800" dirty="0" err="1"/>
              <a:t>випуску</a:t>
            </a:r>
            <a:r>
              <a:rPr lang="ru-RU" sz="1800" dirty="0" smtClean="0"/>
              <a:t>.</a:t>
            </a:r>
            <a:endParaRPr lang="ru-RU" sz="1800" dirty="0"/>
          </a:p>
          <a:p>
            <a:pPr marL="137160" indent="0">
              <a:buNone/>
            </a:pPr>
            <a:r>
              <a:rPr lang="ru-RU" sz="1800" dirty="0" smtClean="0"/>
              <a:t>	Члени </a:t>
            </a:r>
            <a:r>
              <a:rPr lang="ru-RU" sz="1800" dirty="0" err="1"/>
              <a:t>сім'ї</a:t>
            </a:r>
            <a:r>
              <a:rPr lang="ru-RU" sz="1800" dirty="0"/>
              <a:t> Бойка , </a:t>
            </a:r>
            <a:r>
              <a:rPr lang="ru-RU" sz="1800" dirty="0" err="1"/>
              <a:t>серед</a:t>
            </a:r>
            <a:r>
              <a:rPr lang="ru-RU" sz="1800" dirty="0"/>
              <a:t> </a:t>
            </a:r>
            <a:r>
              <a:rPr lang="ru-RU" sz="1800" dirty="0" err="1"/>
              <a:t>яких</a:t>
            </a:r>
            <a:r>
              <a:rPr lang="ru-RU" sz="1800" dirty="0"/>
              <a:t> </a:t>
            </a:r>
            <a:r>
              <a:rPr lang="ru-RU" sz="1800" dirty="0" err="1"/>
              <a:t>значаться</a:t>
            </a:r>
            <a:r>
              <a:rPr lang="ru-RU" sz="1800" dirty="0"/>
              <a:t> дружина , три дочки і три сини в 2013 р. </a:t>
            </a:r>
            <a:r>
              <a:rPr lang="ru-RU" sz="1800" dirty="0" err="1"/>
              <a:t>заробили</a:t>
            </a:r>
            <a:r>
              <a:rPr lang="ru-RU" sz="1800" dirty="0"/>
              <a:t> 17 млн ​​213 тис. 113 </a:t>
            </a:r>
            <a:r>
              <a:rPr lang="ru-RU" sz="1800" dirty="0" err="1"/>
              <a:t>грн</a:t>
            </a:r>
            <a:r>
              <a:rPr lang="ru-RU" sz="1800" dirty="0"/>
              <a:t> </a:t>
            </a:r>
            <a:r>
              <a:rPr lang="ru-RU" sz="1800" dirty="0" err="1"/>
              <a:t>сукупного</a:t>
            </a:r>
            <a:r>
              <a:rPr lang="ru-RU" sz="1800" dirty="0"/>
              <a:t> доходу.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574331"/>
            <a:ext cx="3168352" cy="218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71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778098"/>
          </a:xfrm>
        </p:spPr>
        <p:txBody>
          <a:bodyPr/>
          <a:lstStyle/>
          <a:p>
            <a:r>
              <a:rPr lang="ru-RU" dirty="0" err="1"/>
              <a:t>Дмитро</a:t>
            </a:r>
            <a:r>
              <a:rPr lang="ru-RU" dirty="0"/>
              <a:t> </a:t>
            </a:r>
            <a:r>
              <a:rPr lang="ru-RU" dirty="0" err="1"/>
              <a:t>Ярош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4546848" cy="5256624"/>
          </a:xfrm>
        </p:spPr>
        <p:txBody>
          <a:bodyPr>
            <a:normAutofit fontScale="70000" lnSpcReduction="20000"/>
          </a:bodyPr>
          <a:lstStyle/>
          <a:p>
            <a:pPr marL="137160" indent="0">
              <a:buNone/>
            </a:pPr>
            <a:r>
              <a:rPr lang="ru-RU" dirty="0" smtClean="0"/>
              <a:t>	</a:t>
            </a:r>
            <a:r>
              <a:rPr lang="ru-RU" dirty="0" err="1" smtClean="0"/>
              <a:t>Лідер</a:t>
            </a:r>
            <a:r>
              <a:rPr lang="ru-RU" dirty="0" smtClean="0"/>
              <a:t> </a:t>
            </a:r>
            <a:r>
              <a:rPr lang="ru-RU" dirty="0" err="1"/>
              <a:t>організації</a:t>
            </a:r>
            <a:r>
              <a:rPr lang="ru-RU" dirty="0"/>
              <a:t> "</a:t>
            </a:r>
            <a:r>
              <a:rPr lang="ru-RU" dirty="0" err="1"/>
              <a:t>Правий</a:t>
            </a:r>
            <a:r>
              <a:rPr lang="ru-RU" dirty="0"/>
              <a:t> сектор" . Один з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кандидатів</a:t>
            </a:r>
            <a:r>
              <a:rPr lang="ru-RU" dirty="0"/>
              <a:t> 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задекларував</a:t>
            </a:r>
            <a:r>
              <a:rPr lang="ru-RU" dirty="0"/>
              <a:t> </a:t>
            </a:r>
            <a:r>
              <a:rPr lang="ru-RU" dirty="0" err="1"/>
              <a:t>відсутність</a:t>
            </a:r>
            <a:r>
              <a:rPr lang="ru-RU" dirty="0"/>
              <a:t> доходу в 2013 р. Кандидат в </a:t>
            </a:r>
            <a:r>
              <a:rPr lang="ru-RU" dirty="0" err="1"/>
              <a:t>Президенти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, </a:t>
            </a:r>
            <a:r>
              <a:rPr lang="ru-RU" dirty="0" err="1"/>
              <a:t>лідер</a:t>
            </a:r>
            <a:r>
              <a:rPr lang="ru-RU" dirty="0"/>
              <a:t> " Правого сектора" </a:t>
            </a:r>
            <a:r>
              <a:rPr lang="ru-RU" dirty="0" err="1"/>
              <a:t>Дмитро</a:t>
            </a:r>
            <a:r>
              <a:rPr lang="ru-RU" dirty="0"/>
              <a:t> </a:t>
            </a:r>
            <a:r>
              <a:rPr lang="ru-RU" dirty="0" err="1"/>
              <a:t>Ярош</a:t>
            </a:r>
            <a:r>
              <a:rPr lang="ru-RU" dirty="0"/>
              <a:t> в 2013 р. </a:t>
            </a:r>
            <a:r>
              <a:rPr lang="ru-RU" dirty="0" err="1"/>
              <a:t>задекларував</a:t>
            </a:r>
            <a:r>
              <a:rPr lang="ru-RU" dirty="0"/>
              <a:t> </a:t>
            </a:r>
            <a:r>
              <a:rPr lang="ru-RU" dirty="0" err="1"/>
              <a:t>відсутність</a:t>
            </a:r>
            <a:r>
              <a:rPr lang="ru-RU" dirty="0"/>
              <a:t> доходу . В </a:t>
            </a:r>
            <a:r>
              <a:rPr lang="ru-RU" dirty="0" err="1"/>
              <a:t>опублікованій</a:t>
            </a:r>
            <a:r>
              <a:rPr lang="ru-RU" dirty="0"/>
              <a:t> ЦВК </a:t>
            </a:r>
            <a:r>
              <a:rPr lang="ru-RU" dirty="0" err="1"/>
              <a:t>декларації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зазначив</a:t>
            </a:r>
            <a:r>
              <a:rPr lang="ru-RU" dirty="0"/>
              <a:t> 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тимчасово</a:t>
            </a:r>
            <a:r>
              <a:rPr lang="ru-RU" dirty="0"/>
              <a:t> не </a:t>
            </a:r>
            <a:r>
              <a:rPr lang="ru-RU" dirty="0" err="1"/>
              <a:t>працює</a:t>
            </a:r>
            <a:r>
              <a:rPr lang="ru-RU" dirty="0"/>
              <a:t>. </a:t>
            </a:r>
            <a:r>
              <a:rPr lang="ru-RU" dirty="0" err="1"/>
              <a:t>Ярош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квартиру </a:t>
            </a:r>
            <a:r>
              <a:rPr lang="ru-RU" dirty="0" err="1"/>
              <a:t>площею</a:t>
            </a:r>
            <a:r>
              <a:rPr lang="ru-RU" dirty="0"/>
              <a:t> 46,4 кв. м. </a:t>
            </a:r>
            <a:r>
              <a:rPr lang="ru-RU" dirty="0" err="1"/>
              <a:t>Крім</a:t>
            </a:r>
            <a:r>
              <a:rPr lang="ru-RU" dirty="0"/>
              <a:t> того 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володіє</a:t>
            </a:r>
            <a:r>
              <a:rPr lang="ru-RU" dirty="0"/>
              <a:t> </a:t>
            </a:r>
            <a:r>
              <a:rPr lang="ru-RU" dirty="0" err="1"/>
              <a:t>легковим</a:t>
            </a:r>
            <a:r>
              <a:rPr lang="ru-RU" dirty="0"/>
              <a:t> </a:t>
            </a:r>
            <a:r>
              <a:rPr lang="ru-RU" dirty="0" err="1"/>
              <a:t>автомобілем</a:t>
            </a:r>
            <a:r>
              <a:rPr lang="ru-RU" dirty="0"/>
              <a:t> </a:t>
            </a:r>
            <a:r>
              <a:rPr lang="la-Latn" dirty="0"/>
              <a:t>Skoda Octavia A5 2009 </a:t>
            </a:r>
            <a:r>
              <a:rPr lang="ru-RU" dirty="0"/>
              <a:t>року </a:t>
            </a:r>
            <a:r>
              <a:rPr lang="ru-RU" dirty="0" err="1"/>
              <a:t>випуску</a:t>
            </a:r>
            <a:r>
              <a:rPr lang="ru-RU" dirty="0"/>
              <a:t> </a:t>
            </a:r>
            <a:r>
              <a:rPr lang="ru-RU" dirty="0" smtClean="0"/>
              <a:t>.</a:t>
            </a:r>
            <a:endParaRPr lang="ru-RU" dirty="0"/>
          </a:p>
          <a:p>
            <a:pPr marL="137160" indent="0">
              <a:buNone/>
            </a:pPr>
            <a:r>
              <a:rPr lang="ru-RU" dirty="0" smtClean="0"/>
              <a:t>	Члени </a:t>
            </a:r>
            <a:r>
              <a:rPr lang="ru-RU" dirty="0" err="1"/>
              <a:t>сім'ї</a:t>
            </a:r>
            <a:r>
              <a:rPr lang="ru-RU" dirty="0"/>
              <a:t> </a:t>
            </a:r>
            <a:r>
              <a:rPr lang="ru-RU" dirty="0" err="1"/>
              <a:t>Яроша</a:t>
            </a:r>
            <a:r>
              <a:rPr lang="ru-RU" dirty="0"/>
              <a:t> ,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значаться</a:t>
            </a:r>
            <a:r>
              <a:rPr lang="ru-RU" dirty="0"/>
              <a:t> дружина , </a:t>
            </a:r>
            <a:r>
              <a:rPr lang="ru-RU" dirty="0" err="1"/>
              <a:t>дві</a:t>
            </a:r>
            <a:r>
              <a:rPr lang="ru-RU" dirty="0"/>
              <a:t> дочки і </a:t>
            </a:r>
            <a:r>
              <a:rPr lang="ru-RU" dirty="0" err="1"/>
              <a:t>син</a:t>
            </a:r>
            <a:r>
              <a:rPr lang="ru-RU" dirty="0"/>
              <a:t> , </a:t>
            </a:r>
            <a:r>
              <a:rPr lang="ru-RU" dirty="0" err="1"/>
              <a:t>задекларували</a:t>
            </a:r>
            <a:r>
              <a:rPr lang="ru-RU" dirty="0"/>
              <a:t> 803 </a:t>
            </a:r>
            <a:r>
              <a:rPr lang="ru-RU" dirty="0" err="1"/>
              <a:t>грн</a:t>
            </a:r>
            <a:r>
              <a:rPr lang="ru-RU" dirty="0"/>
              <a:t> доходу . </a:t>
            </a:r>
            <a:r>
              <a:rPr lang="ru-RU" dirty="0" err="1"/>
              <a:t>Крім</a:t>
            </a:r>
            <a:r>
              <a:rPr lang="ru-RU" dirty="0"/>
              <a:t> того , вони </a:t>
            </a:r>
            <a:r>
              <a:rPr lang="ru-RU" dirty="0" err="1"/>
              <a:t>мають</a:t>
            </a:r>
            <a:r>
              <a:rPr lang="ru-RU" dirty="0"/>
              <a:t> квартиру </a:t>
            </a:r>
            <a:r>
              <a:rPr lang="ru-RU" dirty="0" err="1"/>
              <a:t>площею</a:t>
            </a:r>
            <a:r>
              <a:rPr lang="ru-RU" dirty="0"/>
              <a:t> 53,9 кв. м і </a:t>
            </a:r>
            <a:r>
              <a:rPr lang="ru-RU" dirty="0" err="1"/>
              <a:t>автомобіль</a:t>
            </a:r>
            <a:r>
              <a:rPr lang="ru-RU" dirty="0"/>
              <a:t> </a:t>
            </a:r>
            <a:r>
              <a:rPr lang="la-Latn" dirty="0"/>
              <a:t>Opel Astra A5 2006 </a:t>
            </a:r>
            <a:r>
              <a:rPr lang="ru-RU" dirty="0"/>
              <a:t>року </a:t>
            </a:r>
            <a:r>
              <a:rPr lang="ru-RU" dirty="0" err="1"/>
              <a:t>випуску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330" y="1196752"/>
            <a:ext cx="3514040" cy="483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46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778098"/>
          </a:xfrm>
        </p:spPr>
        <p:txBody>
          <a:bodyPr/>
          <a:lstStyle/>
          <a:p>
            <a:r>
              <a:rPr lang="ru-RU" dirty="0"/>
              <a:t>Ольга </a:t>
            </a:r>
            <a:r>
              <a:rPr lang="ru-RU" dirty="0" err="1"/>
              <a:t>Богомолець</a:t>
            </a:r>
            <a:r>
              <a:rPr lang="ru-RU" dirty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435280" cy="5184616"/>
          </a:xfrm>
        </p:spPr>
        <p:txBody>
          <a:bodyPr/>
          <a:lstStyle/>
          <a:p>
            <a:pPr marL="137160" indent="0">
              <a:buNone/>
            </a:pPr>
            <a:r>
              <a:rPr lang="ru-RU" dirty="0" smtClean="0"/>
              <a:t>	</a:t>
            </a:r>
            <a:r>
              <a:rPr lang="ru-RU" dirty="0" err="1" smtClean="0"/>
              <a:t>Заслужений</a:t>
            </a:r>
            <a:r>
              <a:rPr lang="ru-RU" dirty="0" smtClean="0"/>
              <a:t> </a:t>
            </a:r>
            <a:r>
              <a:rPr lang="ru-RU" dirty="0" err="1"/>
              <a:t>лікар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активіст</a:t>
            </a:r>
            <a:r>
              <a:rPr lang="ru-RU" dirty="0"/>
              <a:t> </a:t>
            </a:r>
            <a:r>
              <a:rPr lang="ru-RU" dirty="0" err="1"/>
              <a:t>Евромайдана</a:t>
            </a:r>
            <a:r>
              <a:rPr lang="ru-RU" dirty="0"/>
              <a:t>. У 2013 р. </a:t>
            </a:r>
            <a:r>
              <a:rPr lang="ru-RU" dirty="0" err="1"/>
              <a:t>отримала</a:t>
            </a:r>
            <a:r>
              <a:rPr lang="ru-RU" dirty="0"/>
              <a:t> 3 млн 311 тис. 440 </a:t>
            </a:r>
            <a:r>
              <a:rPr lang="ru-RU" dirty="0" err="1"/>
              <a:t>грн</a:t>
            </a:r>
            <a:r>
              <a:rPr lang="ru-RU" dirty="0"/>
              <a:t> </a:t>
            </a:r>
            <a:r>
              <a:rPr lang="ru-RU" dirty="0" err="1"/>
              <a:t>сукупного</a:t>
            </a:r>
            <a:r>
              <a:rPr lang="ru-RU" dirty="0"/>
              <a:t> доходу. З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суми</a:t>
            </a:r>
            <a:r>
              <a:rPr lang="ru-RU" dirty="0"/>
              <a:t> зарплата становить 318 тис. 802 грн. </a:t>
            </a:r>
            <a:r>
              <a:rPr lang="ru-RU" dirty="0" err="1"/>
              <a:t>Відзначимо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Богомолець</a:t>
            </a:r>
            <a:r>
              <a:rPr lang="ru-RU" dirty="0"/>
              <a:t> </a:t>
            </a:r>
            <a:r>
              <a:rPr lang="ru-RU" dirty="0" err="1"/>
              <a:t>зазначила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займає</a:t>
            </a:r>
            <a:r>
              <a:rPr lang="ru-RU" dirty="0"/>
              <a:t> посаду головного </a:t>
            </a:r>
            <a:r>
              <a:rPr lang="ru-RU" dirty="0" err="1"/>
              <a:t>лікаря</a:t>
            </a:r>
            <a:r>
              <a:rPr lang="ru-RU" dirty="0"/>
              <a:t> </a:t>
            </a:r>
            <a:r>
              <a:rPr lang="ru-RU" dirty="0" err="1"/>
              <a:t>Інституту</a:t>
            </a:r>
            <a:r>
              <a:rPr lang="ru-RU" dirty="0"/>
              <a:t> </a:t>
            </a:r>
            <a:r>
              <a:rPr lang="ru-RU" dirty="0" err="1"/>
              <a:t>дерматології</a:t>
            </a:r>
            <a:r>
              <a:rPr lang="ru-RU" dirty="0"/>
              <a:t> та </a:t>
            </a:r>
            <a:r>
              <a:rPr lang="ru-RU" dirty="0" err="1"/>
              <a:t>косметології</a:t>
            </a:r>
            <a:r>
              <a:rPr lang="ru-RU" dirty="0"/>
              <a:t> доктора </a:t>
            </a:r>
            <a:r>
              <a:rPr lang="ru-RU" dirty="0" err="1"/>
              <a:t>Богомолець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995682"/>
            <a:ext cx="3816424" cy="286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19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778098"/>
          </a:xfrm>
        </p:spPr>
        <p:txBody>
          <a:bodyPr/>
          <a:lstStyle/>
          <a:p>
            <a:r>
              <a:rPr lang="ru-RU" dirty="0" err="1"/>
              <a:t>Олександр</a:t>
            </a:r>
            <a:r>
              <a:rPr lang="ru-RU" dirty="0"/>
              <a:t> Клименко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4978896" cy="5616624"/>
          </a:xfrm>
        </p:spPr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ru-RU" dirty="0" smtClean="0"/>
              <a:t>	Голова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народної</a:t>
            </a:r>
            <a:r>
              <a:rPr lang="ru-RU" dirty="0"/>
              <a:t> </a:t>
            </a:r>
            <a:r>
              <a:rPr lang="ru-RU" dirty="0" err="1"/>
              <a:t>партії</a:t>
            </a:r>
            <a:r>
              <a:rPr lang="ru-RU" dirty="0"/>
              <a:t>. У 2013 р. </a:t>
            </a:r>
            <a:r>
              <a:rPr lang="ru-RU" dirty="0" err="1"/>
              <a:t>отримав</a:t>
            </a:r>
            <a:r>
              <a:rPr lang="ru-RU" dirty="0"/>
              <a:t> 247 тис. 400 </a:t>
            </a:r>
            <a:r>
              <a:rPr lang="ru-RU" dirty="0" err="1"/>
              <a:t>грн</a:t>
            </a:r>
            <a:r>
              <a:rPr lang="ru-RU" dirty="0"/>
              <a:t> </a:t>
            </a:r>
            <a:r>
              <a:rPr lang="ru-RU" dirty="0" err="1"/>
              <a:t>сукупного</a:t>
            </a:r>
            <a:r>
              <a:rPr lang="ru-RU" dirty="0"/>
              <a:t> доходу. З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суми</a:t>
            </a:r>
            <a:r>
              <a:rPr lang="ru-RU" dirty="0"/>
              <a:t> </a:t>
            </a:r>
            <a:r>
              <a:rPr lang="ru-RU" dirty="0" err="1"/>
              <a:t>дивіденди</a:t>
            </a:r>
            <a:r>
              <a:rPr lang="ru-RU" dirty="0"/>
              <a:t> і </a:t>
            </a:r>
            <a:r>
              <a:rPr lang="ru-RU" dirty="0" err="1"/>
              <a:t>відсотки</a:t>
            </a:r>
            <a:r>
              <a:rPr lang="ru-RU" dirty="0"/>
              <a:t> </a:t>
            </a:r>
            <a:r>
              <a:rPr lang="ru-RU" dirty="0" err="1"/>
              <a:t>склали</a:t>
            </a:r>
            <a:r>
              <a:rPr lang="ru-RU" dirty="0"/>
              <a:t> 209 тис. 900 </a:t>
            </a:r>
            <a:r>
              <a:rPr lang="ru-RU" dirty="0" err="1"/>
              <a:t>грн</a:t>
            </a:r>
            <a:r>
              <a:rPr lang="ru-RU" dirty="0"/>
              <a:t>, </a:t>
            </a:r>
            <a:r>
              <a:rPr lang="ru-RU" dirty="0" err="1"/>
              <a:t>дохід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передачі</a:t>
            </a:r>
            <a:r>
              <a:rPr lang="ru-RU" dirty="0"/>
              <a:t> в </a:t>
            </a:r>
            <a:r>
              <a:rPr lang="ru-RU" dirty="0" err="1"/>
              <a:t>оренду</a:t>
            </a:r>
            <a:r>
              <a:rPr lang="ru-RU" dirty="0"/>
              <a:t> майна - 37 тис. 500 грн. </a:t>
            </a:r>
          </a:p>
          <a:p>
            <a:pPr marL="137160" indent="0">
              <a:buNone/>
            </a:pPr>
            <a:r>
              <a:rPr lang="ru-RU" dirty="0" smtClean="0"/>
              <a:t>	У </a:t>
            </a:r>
            <a:r>
              <a:rPr lang="ru-RU" dirty="0" err="1"/>
              <a:t>власності</a:t>
            </a:r>
            <a:r>
              <a:rPr lang="ru-RU" dirty="0"/>
              <a:t> Клименко </a:t>
            </a:r>
            <a:r>
              <a:rPr lang="ru-RU" dirty="0" err="1"/>
              <a:t>знаходиться</a:t>
            </a:r>
            <a:r>
              <a:rPr lang="ru-RU" dirty="0"/>
              <a:t> </a:t>
            </a:r>
            <a:r>
              <a:rPr lang="ru-RU" dirty="0" err="1"/>
              <a:t>житловий</a:t>
            </a:r>
            <a:r>
              <a:rPr lang="ru-RU" dirty="0"/>
              <a:t> </a:t>
            </a:r>
            <a:r>
              <a:rPr lang="ru-RU" dirty="0" err="1"/>
              <a:t>будинок</a:t>
            </a:r>
            <a:r>
              <a:rPr lang="ru-RU" dirty="0"/>
              <a:t> </a:t>
            </a:r>
            <a:r>
              <a:rPr lang="ru-RU" dirty="0" err="1"/>
              <a:t>площею</a:t>
            </a:r>
            <a:r>
              <a:rPr lang="ru-RU" dirty="0"/>
              <a:t> 743,1 кв. м і </a:t>
            </a:r>
            <a:r>
              <a:rPr lang="ru-RU" dirty="0" err="1"/>
              <a:t>садовий</a:t>
            </a:r>
            <a:r>
              <a:rPr lang="ru-RU" dirty="0"/>
              <a:t> </a:t>
            </a:r>
            <a:r>
              <a:rPr lang="ru-RU" dirty="0" err="1"/>
              <a:t>будинок</a:t>
            </a:r>
            <a:r>
              <a:rPr lang="ru-RU" dirty="0"/>
              <a:t> </a:t>
            </a:r>
            <a:r>
              <a:rPr lang="ru-RU" dirty="0" err="1"/>
              <a:t>площею</a:t>
            </a:r>
            <a:r>
              <a:rPr lang="ru-RU" dirty="0"/>
              <a:t> 195,7 кв. м. </a:t>
            </a:r>
            <a:r>
              <a:rPr lang="ru-RU" dirty="0" err="1"/>
              <a:t>Також</a:t>
            </a:r>
            <a:r>
              <a:rPr lang="ru-RU" dirty="0"/>
              <a:t> Клименко </a:t>
            </a:r>
            <a:r>
              <a:rPr lang="ru-RU" dirty="0" err="1"/>
              <a:t>володіє</a:t>
            </a:r>
            <a:r>
              <a:rPr lang="ru-RU" dirty="0"/>
              <a:t> </a:t>
            </a:r>
            <a:r>
              <a:rPr lang="ru-RU" dirty="0" err="1"/>
              <a:t>легковим</a:t>
            </a:r>
            <a:r>
              <a:rPr lang="ru-RU" dirty="0"/>
              <a:t> </a:t>
            </a:r>
            <a:r>
              <a:rPr lang="ru-RU" dirty="0" err="1"/>
              <a:t>автомобілем</a:t>
            </a:r>
            <a:r>
              <a:rPr lang="ru-RU" dirty="0"/>
              <a:t> </a:t>
            </a:r>
            <a:r>
              <a:rPr lang="la-Latn" dirty="0"/>
              <a:t>Lexus LS 460 2007 </a:t>
            </a:r>
            <a:r>
              <a:rPr lang="ru-RU" dirty="0"/>
              <a:t>року </a:t>
            </a:r>
            <a:r>
              <a:rPr lang="ru-RU" dirty="0" err="1"/>
              <a:t>випуску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412776"/>
            <a:ext cx="3261854" cy="488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48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850106"/>
          </a:xfrm>
        </p:spPr>
        <p:txBody>
          <a:bodyPr/>
          <a:lstStyle/>
          <a:p>
            <a:r>
              <a:rPr lang="ru-RU" dirty="0"/>
              <a:t>Василь </a:t>
            </a:r>
            <a:r>
              <a:rPr lang="ru-RU" dirty="0" err="1"/>
              <a:t>Цушко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91264" cy="5184616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1800" dirty="0" smtClean="0"/>
              <a:t>	</a:t>
            </a:r>
            <a:r>
              <a:rPr lang="ru-RU" sz="1800" dirty="0" err="1" smtClean="0"/>
              <a:t>Екс</a:t>
            </a:r>
            <a:r>
              <a:rPr lang="ru-RU" sz="1800" dirty="0" smtClean="0"/>
              <a:t>-глава </a:t>
            </a:r>
            <a:r>
              <a:rPr lang="ru-RU" sz="1800" dirty="0"/>
              <a:t>Антимонопольного </a:t>
            </a:r>
            <a:r>
              <a:rPr lang="ru-RU" sz="1800" dirty="0" err="1"/>
              <a:t>комітету</a:t>
            </a:r>
            <a:r>
              <a:rPr lang="ru-RU" sz="1800" dirty="0"/>
              <a:t> </a:t>
            </a:r>
            <a:r>
              <a:rPr lang="ru-RU" sz="1800" dirty="0" err="1"/>
              <a:t>України</a:t>
            </a:r>
            <a:r>
              <a:rPr lang="ru-RU" sz="1800" dirty="0"/>
              <a:t> (</a:t>
            </a:r>
            <a:r>
              <a:rPr lang="ru-RU" sz="1800" dirty="0" err="1"/>
              <a:t>самовисуванець</a:t>
            </a:r>
            <a:r>
              <a:rPr lang="ru-RU" sz="1800" dirty="0"/>
              <a:t>). У 2013 р. </a:t>
            </a:r>
            <a:r>
              <a:rPr lang="ru-RU" sz="1800" dirty="0" err="1"/>
              <a:t>отримав</a:t>
            </a:r>
            <a:r>
              <a:rPr lang="ru-RU" sz="1800" dirty="0"/>
              <a:t> 176 тис. 706 </a:t>
            </a:r>
            <a:r>
              <a:rPr lang="ru-RU" sz="1800" dirty="0" err="1"/>
              <a:t>грн</a:t>
            </a:r>
            <a:r>
              <a:rPr lang="ru-RU" sz="1800" dirty="0"/>
              <a:t> </a:t>
            </a:r>
            <a:r>
              <a:rPr lang="ru-RU" sz="1800" dirty="0" err="1"/>
              <a:t>сукупного</a:t>
            </a:r>
            <a:r>
              <a:rPr lang="ru-RU" sz="1800" dirty="0"/>
              <a:t> доходу. З </a:t>
            </a:r>
            <a:r>
              <a:rPr lang="ru-RU" sz="1800" dirty="0" err="1"/>
              <a:t>цієї</a:t>
            </a:r>
            <a:r>
              <a:rPr lang="ru-RU" sz="1800" dirty="0"/>
              <a:t> </a:t>
            </a:r>
            <a:r>
              <a:rPr lang="ru-RU" sz="1800" dirty="0" err="1"/>
              <a:t>суми</a:t>
            </a:r>
            <a:r>
              <a:rPr lang="ru-RU" sz="1800" dirty="0"/>
              <a:t> зарплата </a:t>
            </a:r>
            <a:r>
              <a:rPr lang="ru-RU" sz="1800" dirty="0" err="1"/>
              <a:t>склала</a:t>
            </a:r>
            <a:r>
              <a:rPr lang="ru-RU" sz="1800" dirty="0"/>
              <a:t> 174 тис. 304 </a:t>
            </a:r>
            <a:r>
              <a:rPr lang="ru-RU" sz="1800" dirty="0" err="1"/>
              <a:t>грн</a:t>
            </a:r>
            <a:r>
              <a:rPr lang="ru-RU" sz="1800" dirty="0"/>
              <a:t>, </a:t>
            </a:r>
            <a:r>
              <a:rPr lang="ru-RU" sz="1800" dirty="0" err="1"/>
              <a:t>дивіденди</a:t>
            </a:r>
            <a:r>
              <a:rPr lang="ru-RU" sz="1800" dirty="0"/>
              <a:t> і </a:t>
            </a:r>
            <a:r>
              <a:rPr lang="ru-RU" sz="1800" dirty="0" err="1"/>
              <a:t>відсотки</a:t>
            </a:r>
            <a:r>
              <a:rPr lang="ru-RU" sz="1800" dirty="0"/>
              <a:t> - 1 тис. 077 </a:t>
            </a:r>
            <a:r>
              <a:rPr lang="ru-RU" sz="1800" dirty="0" err="1"/>
              <a:t>грн</a:t>
            </a:r>
            <a:r>
              <a:rPr lang="ru-RU" sz="1800" dirty="0"/>
              <a:t>, </a:t>
            </a:r>
            <a:r>
              <a:rPr lang="ru-RU" sz="1800" dirty="0" err="1"/>
              <a:t>дохід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передачі</a:t>
            </a:r>
            <a:r>
              <a:rPr lang="ru-RU" sz="1800" dirty="0"/>
              <a:t> в </a:t>
            </a:r>
            <a:r>
              <a:rPr lang="ru-RU" sz="1800" dirty="0" err="1"/>
              <a:t>оренду</a:t>
            </a:r>
            <a:r>
              <a:rPr lang="ru-RU" sz="1800" dirty="0"/>
              <a:t> майна - 1 тис. 325 грн. </a:t>
            </a:r>
          </a:p>
          <a:p>
            <a:pPr marL="137160" indent="0">
              <a:buNone/>
            </a:pPr>
            <a:r>
              <a:rPr lang="ru-RU" sz="1800" dirty="0" smtClean="0"/>
              <a:t>	У </a:t>
            </a:r>
            <a:r>
              <a:rPr lang="ru-RU" sz="1800" dirty="0" err="1"/>
              <a:t>власності</a:t>
            </a:r>
            <a:r>
              <a:rPr lang="ru-RU" sz="1800" dirty="0"/>
              <a:t> </a:t>
            </a:r>
            <a:r>
              <a:rPr lang="ru-RU" sz="1800" dirty="0" err="1"/>
              <a:t>Цушка</a:t>
            </a:r>
            <a:r>
              <a:rPr lang="ru-RU" sz="1800" dirty="0"/>
              <a:t> </a:t>
            </a:r>
            <a:r>
              <a:rPr lang="ru-RU" sz="1800" dirty="0" err="1"/>
              <a:t>знаходяться</a:t>
            </a:r>
            <a:r>
              <a:rPr lang="ru-RU" sz="1800" dirty="0"/>
              <a:t> </a:t>
            </a:r>
            <a:r>
              <a:rPr lang="ru-RU" sz="1800" dirty="0" err="1"/>
              <a:t>дві</a:t>
            </a:r>
            <a:r>
              <a:rPr lang="ru-RU" sz="1800" dirty="0"/>
              <a:t> </a:t>
            </a:r>
            <a:r>
              <a:rPr lang="ru-RU" sz="1800" dirty="0" err="1"/>
              <a:t>земельні</a:t>
            </a:r>
            <a:r>
              <a:rPr lang="ru-RU" sz="1800" dirty="0"/>
              <a:t> </a:t>
            </a:r>
            <a:r>
              <a:rPr lang="ru-RU" sz="1800" dirty="0" err="1"/>
              <a:t>ділянки</a:t>
            </a:r>
            <a:r>
              <a:rPr lang="ru-RU" sz="1800" dirty="0"/>
              <a:t> </a:t>
            </a:r>
            <a:r>
              <a:rPr lang="ru-RU" sz="1800" dirty="0" err="1"/>
              <a:t>площею</a:t>
            </a:r>
            <a:r>
              <a:rPr lang="ru-RU" sz="1800" dirty="0"/>
              <a:t> 26,3 тис. кв. м та 1 тис. кв. м, квартира </a:t>
            </a:r>
            <a:r>
              <a:rPr lang="ru-RU" sz="1800" dirty="0" err="1"/>
              <a:t>площею</a:t>
            </a:r>
            <a:r>
              <a:rPr lang="ru-RU" sz="1800" dirty="0"/>
              <a:t> 57,5 кв. м, гараж </a:t>
            </a:r>
            <a:r>
              <a:rPr lang="ru-RU" sz="1800" dirty="0" err="1"/>
              <a:t>площею</a:t>
            </a:r>
            <a:r>
              <a:rPr lang="ru-RU" sz="1800" dirty="0"/>
              <a:t> 12 кв. м. При </a:t>
            </a:r>
            <a:r>
              <a:rPr lang="ru-RU" sz="1800" dirty="0" err="1"/>
              <a:t>цьому</a:t>
            </a:r>
            <a:r>
              <a:rPr lang="ru-RU" sz="1800" dirty="0"/>
              <a:t> </a:t>
            </a:r>
            <a:r>
              <a:rPr lang="ru-RU" sz="1800" dirty="0" err="1"/>
              <a:t>ні</a:t>
            </a:r>
            <a:r>
              <a:rPr lang="ru-RU" sz="1800" dirty="0"/>
              <a:t> у </a:t>
            </a:r>
            <a:r>
              <a:rPr lang="ru-RU" sz="1800" dirty="0" err="1"/>
              <a:t>власності</a:t>
            </a:r>
            <a:r>
              <a:rPr lang="ru-RU" sz="1800" dirty="0"/>
              <a:t> </a:t>
            </a:r>
            <a:r>
              <a:rPr lang="ru-RU" sz="1800" dirty="0" err="1"/>
              <a:t>Цушка</a:t>
            </a:r>
            <a:r>
              <a:rPr lang="ru-RU" sz="1800" dirty="0"/>
              <a:t>, </a:t>
            </a:r>
            <a:r>
              <a:rPr lang="ru-RU" sz="1800" dirty="0" err="1"/>
              <a:t>ні</a:t>
            </a:r>
            <a:r>
              <a:rPr lang="ru-RU" sz="1800" dirty="0"/>
              <a:t> у </a:t>
            </a:r>
            <a:r>
              <a:rPr lang="ru-RU" sz="1800" dirty="0" err="1"/>
              <a:t>його</a:t>
            </a:r>
            <a:r>
              <a:rPr lang="ru-RU" sz="1800" dirty="0"/>
              <a:t> </a:t>
            </a:r>
            <a:r>
              <a:rPr lang="ru-RU" sz="1800" dirty="0" err="1"/>
              <a:t>дружини</a:t>
            </a:r>
            <a:r>
              <a:rPr lang="ru-RU" sz="1800" dirty="0"/>
              <a:t> </a:t>
            </a:r>
            <a:r>
              <a:rPr lang="ru-RU" sz="1800" dirty="0" err="1"/>
              <a:t>немає</a:t>
            </a:r>
            <a:r>
              <a:rPr lang="ru-RU" sz="1800" dirty="0"/>
              <a:t> </a:t>
            </a:r>
            <a:r>
              <a:rPr lang="ru-RU" sz="1800" dirty="0" err="1"/>
              <a:t>ніяких</a:t>
            </a:r>
            <a:r>
              <a:rPr lang="ru-RU" sz="1800" dirty="0"/>
              <a:t> </a:t>
            </a:r>
            <a:r>
              <a:rPr lang="ru-RU" sz="1800" dirty="0" err="1"/>
              <a:t>транспортних</a:t>
            </a:r>
            <a:r>
              <a:rPr lang="ru-RU" sz="1800" dirty="0"/>
              <a:t> </a:t>
            </a:r>
            <a:r>
              <a:rPr lang="ru-RU" sz="1800" dirty="0" err="1"/>
              <a:t>засобів</a:t>
            </a:r>
            <a:r>
              <a:rPr lang="ru-RU" sz="18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253058"/>
            <a:ext cx="4608512" cy="343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97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634082"/>
          </a:xfrm>
        </p:spPr>
        <p:txBody>
          <a:bodyPr>
            <a:normAutofit fontScale="90000"/>
          </a:bodyPr>
          <a:lstStyle/>
          <a:p>
            <a:r>
              <a:rPr lang="ru-RU" dirty="0"/>
              <a:t>Олег </a:t>
            </a:r>
            <a:r>
              <a:rPr lang="ru-RU" dirty="0" err="1" smtClean="0"/>
              <a:t>Тягнибок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4474840" cy="5328632"/>
          </a:xfrm>
        </p:spPr>
        <p:txBody>
          <a:bodyPr>
            <a:normAutofit fontScale="77500" lnSpcReduction="20000"/>
          </a:bodyPr>
          <a:lstStyle/>
          <a:p>
            <a:pPr marL="137160" indent="0">
              <a:buNone/>
            </a:pPr>
            <a:r>
              <a:rPr lang="ru-RU" dirty="0" smtClean="0"/>
              <a:t>	</a:t>
            </a:r>
            <a:r>
              <a:rPr lang="ru-RU" dirty="0" err="1" smtClean="0"/>
              <a:t>Лідер</a:t>
            </a:r>
            <a:r>
              <a:rPr lang="ru-RU" dirty="0" smtClean="0"/>
              <a:t> </a:t>
            </a:r>
            <a:r>
              <a:rPr lang="ru-RU" dirty="0"/>
              <a:t>ВО "Свобода". У 2013 р. </a:t>
            </a:r>
            <a:r>
              <a:rPr lang="ru-RU" dirty="0" err="1"/>
              <a:t>отримав</a:t>
            </a:r>
            <a:r>
              <a:rPr lang="ru-RU" dirty="0"/>
              <a:t> 243 тис. 174 </a:t>
            </a:r>
            <a:r>
              <a:rPr lang="ru-RU" dirty="0" err="1"/>
              <a:t>грн</a:t>
            </a:r>
            <a:r>
              <a:rPr lang="ru-RU" dirty="0"/>
              <a:t> </a:t>
            </a:r>
            <a:r>
              <a:rPr lang="ru-RU" dirty="0" err="1"/>
              <a:t>сукупного</a:t>
            </a:r>
            <a:r>
              <a:rPr lang="ru-RU" dirty="0"/>
              <a:t> доходу. Так, </a:t>
            </a:r>
            <a:r>
              <a:rPr lang="ru-RU" dirty="0" err="1"/>
              <a:t>Тягнибок</a:t>
            </a:r>
            <a:r>
              <a:rPr lang="ru-RU" dirty="0"/>
              <a:t> </a:t>
            </a:r>
            <a:r>
              <a:rPr lang="ru-RU" dirty="0" err="1"/>
              <a:t>отримав</a:t>
            </a:r>
            <a:r>
              <a:rPr lang="ru-RU" dirty="0"/>
              <a:t> 241,7 тис. </a:t>
            </a:r>
            <a:r>
              <a:rPr lang="ru-RU" dirty="0" err="1"/>
              <a:t>грн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зарплати</a:t>
            </a:r>
            <a:r>
              <a:rPr lang="ru-RU" dirty="0"/>
              <a:t>,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виплат</a:t>
            </a:r>
            <a:r>
              <a:rPr lang="ru-RU" dirty="0"/>
              <a:t> і </a:t>
            </a:r>
            <a:r>
              <a:rPr lang="ru-RU" dirty="0" err="1"/>
              <a:t>премій</a:t>
            </a:r>
            <a:r>
              <a:rPr lang="ru-RU" dirty="0"/>
              <a:t>, </a:t>
            </a:r>
            <a:r>
              <a:rPr lang="ru-RU" dirty="0" err="1"/>
              <a:t>нарахованих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умов трудового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цивільно</a:t>
            </a:r>
            <a:r>
              <a:rPr lang="ru-RU" dirty="0"/>
              <a:t>-правового договору, а </a:t>
            </a:r>
            <a:r>
              <a:rPr lang="ru-RU" dirty="0" err="1"/>
              <a:t>також</a:t>
            </a:r>
            <a:r>
              <a:rPr lang="ru-RU" dirty="0"/>
              <a:t> 1,42 тис. </a:t>
            </a:r>
            <a:r>
              <a:rPr lang="ru-RU" dirty="0" err="1"/>
              <a:t>грн</a:t>
            </a:r>
            <a:r>
              <a:rPr lang="ru-RU" dirty="0"/>
              <a:t> </a:t>
            </a:r>
            <a:r>
              <a:rPr lang="ru-RU" dirty="0" err="1"/>
              <a:t>дивідендів</a:t>
            </a:r>
            <a:r>
              <a:rPr lang="ru-RU" dirty="0"/>
              <a:t> і </a:t>
            </a:r>
            <a:r>
              <a:rPr lang="ru-RU" dirty="0" err="1"/>
              <a:t>відсотків</a:t>
            </a:r>
            <a:r>
              <a:rPr lang="ru-RU" dirty="0"/>
              <a:t>. </a:t>
            </a:r>
          </a:p>
          <a:p>
            <a:pPr marL="137160" indent="0">
              <a:buNone/>
            </a:pPr>
            <a:r>
              <a:rPr lang="ru-RU" dirty="0" smtClean="0"/>
              <a:t>	</a:t>
            </a:r>
            <a:r>
              <a:rPr lang="ru-RU" dirty="0" err="1" smtClean="0"/>
              <a:t>Тягнибок</a:t>
            </a:r>
            <a:r>
              <a:rPr lang="ru-RU" dirty="0" smtClean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 в квартирах </a:t>
            </a:r>
            <a:r>
              <a:rPr lang="ru-RU" dirty="0" err="1"/>
              <a:t>площею</a:t>
            </a:r>
            <a:r>
              <a:rPr lang="ru-RU" dirty="0"/>
              <a:t> 96,9 кв. м (1/5) і 116 кв. м (1/3). </a:t>
            </a:r>
            <a:r>
              <a:rPr lang="ru-RU" dirty="0" err="1"/>
              <a:t>Крім</a:t>
            </a:r>
            <a:r>
              <a:rPr lang="ru-RU" dirty="0"/>
              <a:t> того,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на </a:t>
            </a:r>
            <a:r>
              <a:rPr lang="ru-RU" dirty="0" err="1"/>
              <a:t>безкоштовному</a:t>
            </a:r>
            <a:r>
              <a:rPr lang="ru-RU" dirty="0"/>
              <a:t> </a:t>
            </a:r>
            <a:r>
              <a:rPr lang="ru-RU" dirty="0" err="1"/>
              <a:t>користуванні</a:t>
            </a:r>
            <a:r>
              <a:rPr lang="ru-RU" dirty="0"/>
              <a:t> </a:t>
            </a:r>
            <a:r>
              <a:rPr lang="ru-RU" dirty="0" err="1"/>
              <a:t>легковий</a:t>
            </a:r>
            <a:r>
              <a:rPr lang="ru-RU" dirty="0"/>
              <a:t> </a:t>
            </a:r>
            <a:r>
              <a:rPr lang="ru-RU" dirty="0" err="1"/>
              <a:t>автомобіль</a:t>
            </a:r>
            <a:r>
              <a:rPr lang="ru-RU" dirty="0"/>
              <a:t> </a:t>
            </a:r>
            <a:r>
              <a:rPr lang="la-Latn" dirty="0"/>
              <a:t>Toyota Sequoia 2008 </a:t>
            </a:r>
            <a:r>
              <a:rPr lang="ru-RU" dirty="0"/>
              <a:t>року </a:t>
            </a:r>
            <a:r>
              <a:rPr lang="ru-RU" dirty="0" err="1"/>
              <a:t>випуску</a:t>
            </a:r>
            <a:r>
              <a:rPr lang="ru-RU" dirty="0"/>
              <a:t>. На </a:t>
            </a:r>
            <a:r>
              <a:rPr lang="ru-RU" dirty="0" err="1"/>
              <a:t>банківських</a:t>
            </a:r>
            <a:r>
              <a:rPr lang="ru-RU" dirty="0"/>
              <a:t> </a:t>
            </a:r>
            <a:r>
              <a:rPr lang="ru-RU" dirty="0" err="1"/>
              <a:t>рахунках</a:t>
            </a:r>
            <a:r>
              <a:rPr lang="ru-RU" dirty="0"/>
              <a:t> </a:t>
            </a:r>
            <a:r>
              <a:rPr lang="ru-RU" dirty="0" err="1"/>
              <a:t>Тягнибок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251,4 тис. грн.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980728"/>
            <a:ext cx="3613938" cy="542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14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363272" cy="5832688"/>
          </a:xfrm>
        </p:spPr>
        <p:txBody>
          <a:bodyPr/>
          <a:lstStyle/>
          <a:p>
            <a:pPr marL="137160" indent="0">
              <a:buNone/>
            </a:pPr>
            <a:r>
              <a:rPr lang="en-US" dirty="0" smtClean="0"/>
              <a:t>	</a:t>
            </a:r>
            <a:r>
              <a:rPr lang="ru-RU" sz="4000" dirty="0" err="1" smtClean="0"/>
              <a:t>Виборча</a:t>
            </a:r>
            <a:r>
              <a:rPr lang="ru-RU" sz="4000" dirty="0" smtClean="0"/>
              <a:t> </a:t>
            </a:r>
            <a:r>
              <a:rPr lang="ru-RU" sz="4000" dirty="0" err="1"/>
              <a:t>кампанія</a:t>
            </a:r>
            <a:r>
              <a:rPr lang="ru-RU" sz="4000" dirty="0"/>
              <a:t> з </a:t>
            </a:r>
            <a:r>
              <a:rPr lang="ru-RU" sz="4000" dirty="0" err="1"/>
              <a:t>позачергових</a:t>
            </a:r>
            <a:r>
              <a:rPr lang="ru-RU" sz="4000" dirty="0"/>
              <a:t> </a:t>
            </a:r>
            <a:r>
              <a:rPr lang="ru-RU" sz="4000" dirty="0" err="1"/>
              <a:t>виборів</a:t>
            </a:r>
            <a:r>
              <a:rPr lang="ru-RU" sz="4000" dirty="0"/>
              <a:t> Президента </a:t>
            </a:r>
            <a:r>
              <a:rPr lang="ru-RU" sz="4000" dirty="0" err="1"/>
              <a:t>України</a:t>
            </a:r>
            <a:r>
              <a:rPr lang="ru-RU" sz="4000" dirty="0"/>
              <a:t> в самому </a:t>
            </a:r>
            <a:r>
              <a:rPr lang="ru-RU" sz="4000" dirty="0" err="1"/>
              <a:t>розпалі</a:t>
            </a:r>
            <a:r>
              <a:rPr lang="ru-RU" sz="4000" dirty="0"/>
              <a:t>. Центральна </a:t>
            </a:r>
            <a:r>
              <a:rPr lang="ru-RU" sz="4000" dirty="0" err="1"/>
              <a:t>виборча</a:t>
            </a:r>
            <a:r>
              <a:rPr lang="ru-RU" sz="4000" dirty="0"/>
              <a:t> </a:t>
            </a:r>
            <a:r>
              <a:rPr lang="ru-RU" sz="4000" dirty="0" err="1"/>
              <a:t>комісія</a:t>
            </a:r>
            <a:r>
              <a:rPr lang="ru-RU" sz="4000" dirty="0"/>
              <a:t> завершила </a:t>
            </a:r>
            <a:r>
              <a:rPr lang="ru-RU" sz="4000" dirty="0" err="1"/>
              <a:t>реєстрацію</a:t>
            </a:r>
            <a:r>
              <a:rPr lang="ru-RU" sz="4000" dirty="0"/>
              <a:t> </a:t>
            </a:r>
            <a:r>
              <a:rPr lang="ru-RU" sz="4000" dirty="0" err="1"/>
              <a:t>кандидатів</a:t>
            </a:r>
            <a:r>
              <a:rPr lang="ru-RU" sz="4000" dirty="0"/>
              <a:t> в </a:t>
            </a:r>
            <a:r>
              <a:rPr lang="ru-RU" sz="4000" dirty="0" err="1"/>
              <a:t>Президенти</a:t>
            </a:r>
            <a:r>
              <a:rPr lang="ru-RU" sz="4000" dirty="0"/>
              <a:t>: </a:t>
            </a:r>
            <a:r>
              <a:rPr lang="ru-RU" sz="4000" dirty="0" err="1"/>
              <a:t>балотуються</a:t>
            </a:r>
            <a:r>
              <a:rPr lang="ru-RU" sz="4000" dirty="0"/>
              <a:t> 23 </a:t>
            </a:r>
            <a:r>
              <a:rPr lang="ru-RU" sz="4000" dirty="0" err="1"/>
              <a:t>людини</a:t>
            </a:r>
            <a:r>
              <a:rPr lang="ru-RU" sz="4000" dirty="0"/>
              <a:t>. Як </a:t>
            </a:r>
            <a:r>
              <a:rPr lang="ru-RU" sz="4000" dirty="0" err="1"/>
              <a:t>відомо</a:t>
            </a:r>
            <a:r>
              <a:rPr lang="ru-RU" sz="4000" dirty="0"/>
              <a:t>, момент </a:t>
            </a:r>
            <a:r>
              <a:rPr lang="ru-RU" sz="4000" dirty="0" err="1"/>
              <a:t>електоральної</a:t>
            </a:r>
            <a:r>
              <a:rPr lang="ru-RU" sz="4000" dirty="0"/>
              <a:t> </a:t>
            </a:r>
            <a:r>
              <a:rPr lang="ru-RU" sz="4000" dirty="0" err="1"/>
              <a:t>істини</a:t>
            </a:r>
            <a:r>
              <a:rPr lang="ru-RU" sz="4000" dirty="0"/>
              <a:t> </a:t>
            </a:r>
            <a:r>
              <a:rPr lang="ru-RU" sz="4000" dirty="0" err="1"/>
              <a:t>призначений</a:t>
            </a:r>
            <a:r>
              <a:rPr lang="ru-RU" sz="4000" dirty="0"/>
              <a:t> на </a:t>
            </a:r>
            <a:r>
              <a:rPr lang="ru-RU" sz="4000" i="1" dirty="0"/>
              <a:t>25 </a:t>
            </a:r>
            <a:r>
              <a:rPr lang="ru-RU" sz="4000" i="1" dirty="0" err="1"/>
              <a:t>травня</a:t>
            </a:r>
            <a:r>
              <a:rPr lang="ru-RU" sz="4000" i="1" dirty="0"/>
              <a:t> 2014 року</a:t>
            </a:r>
            <a:r>
              <a:rPr lang="ru-RU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145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70609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Анатолій</a:t>
            </a:r>
            <a:r>
              <a:rPr lang="ru-RU" dirty="0"/>
              <a:t> Гриценко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4258816" cy="5688632"/>
          </a:xfrm>
        </p:spPr>
        <p:txBody>
          <a:bodyPr>
            <a:normAutofit fontScale="77500" lnSpcReduction="20000"/>
          </a:bodyPr>
          <a:lstStyle/>
          <a:p>
            <a:pPr marL="137160" indent="0">
              <a:buNone/>
            </a:pPr>
            <a:r>
              <a:rPr lang="ru-RU" dirty="0" smtClean="0"/>
              <a:t>	</a:t>
            </a:r>
            <a:r>
              <a:rPr lang="ru-RU" dirty="0" err="1" smtClean="0"/>
              <a:t>Лідер</a:t>
            </a:r>
            <a:r>
              <a:rPr lang="ru-RU" dirty="0" smtClean="0"/>
              <a:t> </a:t>
            </a:r>
            <a:r>
              <a:rPr lang="ru-RU" dirty="0" err="1"/>
              <a:t>партії</a:t>
            </a:r>
            <a:r>
              <a:rPr lang="ru-RU" dirty="0"/>
              <a:t> "</a:t>
            </a:r>
            <a:r>
              <a:rPr lang="ru-RU" dirty="0" err="1"/>
              <a:t>Громадянська</a:t>
            </a:r>
            <a:r>
              <a:rPr lang="ru-RU" dirty="0"/>
              <a:t> </a:t>
            </a:r>
            <a:r>
              <a:rPr lang="ru-RU" dirty="0" err="1"/>
              <a:t>позиція</a:t>
            </a:r>
            <a:r>
              <a:rPr lang="ru-RU" dirty="0"/>
              <a:t>". У 2013 р. </a:t>
            </a:r>
            <a:r>
              <a:rPr lang="ru-RU" dirty="0" err="1"/>
              <a:t>отримав</a:t>
            </a:r>
            <a:r>
              <a:rPr lang="ru-RU" dirty="0"/>
              <a:t> 438 тис. 278 </a:t>
            </a:r>
            <a:r>
              <a:rPr lang="ru-RU" dirty="0" err="1"/>
              <a:t>грн</a:t>
            </a:r>
            <a:r>
              <a:rPr lang="ru-RU" dirty="0"/>
              <a:t> </a:t>
            </a:r>
            <a:r>
              <a:rPr lang="ru-RU" dirty="0" err="1"/>
              <a:t>сукупного</a:t>
            </a:r>
            <a:r>
              <a:rPr lang="ru-RU" dirty="0"/>
              <a:t> доходу. Так, Гриценко </a:t>
            </a:r>
            <a:r>
              <a:rPr lang="ru-RU" dirty="0" err="1"/>
              <a:t>отримав</a:t>
            </a:r>
            <a:r>
              <a:rPr lang="ru-RU" dirty="0"/>
              <a:t> 204 тис. </a:t>
            </a:r>
            <a:r>
              <a:rPr lang="ru-RU" dirty="0" err="1"/>
              <a:t>грн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зарплати</a:t>
            </a:r>
            <a:r>
              <a:rPr lang="ru-RU" dirty="0"/>
              <a:t>,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виплат</a:t>
            </a:r>
            <a:r>
              <a:rPr lang="ru-RU" dirty="0"/>
              <a:t> і </a:t>
            </a:r>
            <a:r>
              <a:rPr lang="ru-RU" dirty="0" err="1"/>
              <a:t>премій</a:t>
            </a:r>
            <a:r>
              <a:rPr lang="ru-RU" dirty="0"/>
              <a:t>, </a:t>
            </a:r>
            <a:r>
              <a:rPr lang="ru-RU" dirty="0" err="1"/>
              <a:t>нарахованих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умов трудового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цивільно</a:t>
            </a:r>
            <a:r>
              <a:rPr lang="ru-RU" dirty="0"/>
              <a:t>-правового договору, 700 </a:t>
            </a:r>
            <a:r>
              <a:rPr lang="ru-RU" dirty="0" err="1"/>
              <a:t>грн</a:t>
            </a:r>
            <a:r>
              <a:rPr lang="ru-RU" dirty="0"/>
              <a:t> - </a:t>
            </a:r>
            <a:r>
              <a:rPr lang="ru-RU" dirty="0" err="1"/>
              <a:t>авторського</a:t>
            </a:r>
            <a:r>
              <a:rPr lang="ru-RU" dirty="0"/>
              <a:t> </a:t>
            </a:r>
            <a:r>
              <a:rPr lang="ru-RU" dirty="0" err="1"/>
              <a:t>винагорода</a:t>
            </a:r>
            <a:r>
              <a:rPr lang="ru-RU" dirty="0"/>
              <a:t>, 84 тис. </a:t>
            </a:r>
            <a:r>
              <a:rPr lang="ru-RU" dirty="0" err="1"/>
              <a:t>грн</a:t>
            </a:r>
            <a:r>
              <a:rPr lang="ru-RU" dirty="0"/>
              <a:t> - </a:t>
            </a:r>
            <a:r>
              <a:rPr lang="ru-RU" dirty="0" err="1"/>
              <a:t>від</a:t>
            </a:r>
            <a:r>
              <a:rPr lang="ru-RU" dirty="0"/>
              <a:t> продажу </a:t>
            </a:r>
            <a:r>
              <a:rPr lang="ru-RU" dirty="0" err="1"/>
              <a:t>машини</a:t>
            </a:r>
            <a:r>
              <a:rPr lang="ru-RU" dirty="0"/>
              <a:t> та "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доходів</a:t>
            </a:r>
            <a:r>
              <a:rPr lang="ru-RU" dirty="0"/>
              <a:t>" - 149, 5 тис. грн. </a:t>
            </a:r>
          </a:p>
          <a:p>
            <a:pPr marL="137160" indent="0">
              <a:buNone/>
            </a:pPr>
            <a:r>
              <a:rPr lang="ru-RU" dirty="0" smtClean="0"/>
              <a:t>	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/>
              <a:t>Гриценко </a:t>
            </a:r>
            <a:r>
              <a:rPr lang="ru-RU" dirty="0" err="1"/>
              <a:t>володіє</a:t>
            </a:r>
            <a:r>
              <a:rPr lang="ru-RU" dirty="0"/>
              <a:t> </a:t>
            </a:r>
            <a:r>
              <a:rPr lang="ru-RU" dirty="0" err="1"/>
              <a:t>легковим</a:t>
            </a:r>
            <a:r>
              <a:rPr lang="ru-RU" dirty="0"/>
              <a:t> </a:t>
            </a:r>
            <a:r>
              <a:rPr lang="ru-RU" dirty="0" err="1"/>
              <a:t>автомобілем</a:t>
            </a:r>
            <a:r>
              <a:rPr lang="ru-RU" dirty="0"/>
              <a:t> </a:t>
            </a:r>
            <a:r>
              <a:rPr lang="la-Latn" dirty="0"/>
              <a:t>Volvo XC90 2013 </a:t>
            </a:r>
            <a:r>
              <a:rPr lang="ru-RU" dirty="0" err="1"/>
              <a:t>випуску</a:t>
            </a:r>
            <a:r>
              <a:rPr lang="ru-RU" dirty="0"/>
              <a:t> і </a:t>
            </a:r>
            <a:r>
              <a:rPr lang="ru-RU" dirty="0" err="1"/>
              <a:t>водним</a:t>
            </a:r>
            <a:r>
              <a:rPr lang="ru-RU" dirty="0"/>
              <a:t> мотоциклом </a:t>
            </a:r>
            <a:r>
              <a:rPr lang="la-Latn" dirty="0"/>
              <a:t>Yamaha. </a:t>
            </a:r>
            <a:r>
              <a:rPr lang="ru-RU" dirty="0"/>
              <a:t>На </a:t>
            </a:r>
            <a:r>
              <a:rPr lang="ru-RU" dirty="0" err="1"/>
              <a:t>банківських</a:t>
            </a:r>
            <a:r>
              <a:rPr lang="ru-RU" dirty="0"/>
              <a:t> </a:t>
            </a:r>
            <a:r>
              <a:rPr lang="ru-RU" dirty="0" err="1"/>
              <a:t>рахунках</a:t>
            </a:r>
            <a:r>
              <a:rPr lang="ru-RU" dirty="0"/>
              <a:t> у </a:t>
            </a:r>
            <a:r>
              <a:rPr lang="ru-RU" dirty="0" err="1"/>
              <a:t>нього</a:t>
            </a:r>
            <a:r>
              <a:rPr lang="ru-RU" dirty="0"/>
              <a:t> 751,1 тис. грн.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268760"/>
            <a:ext cx="3890615" cy="527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30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850106"/>
          </a:xfrm>
        </p:spPr>
        <p:txBody>
          <a:bodyPr/>
          <a:lstStyle/>
          <a:p>
            <a:r>
              <a:rPr lang="ru-RU" dirty="0" err="1"/>
              <a:t>Наталія</a:t>
            </a:r>
            <a:r>
              <a:rPr lang="ru-RU" dirty="0"/>
              <a:t> </a:t>
            </a:r>
            <a:r>
              <a:rPr lang="ru-RU" dirty="0" err="1"/>
              <a:t>Королевська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4258816" cy="5256624"/>
          </a:xfrm>
        </p:spPr>
        <p:txBody>
          <a:bodyPr>
            <a:normAutofit fontScale="62500" lnSpcReduction="20000"/>
          </a:bodyPr>
          <a:lstStyle/>
          <a:p>
            <a:pPr marL="137160" indent="0">
              <a:buNone/>
            </a:pPr>
            <a:r>
              <a:rPr lang="ru-RU" dirty="0" smtClean="0"/>
              <a:t>	</a:t>
            </a:r>
            <a:r>
              <a:rPr lang="ru-RU" dirty="0" err="1" smtClean="0"/>
              <a:t>Екс</a:t>
            </a:r>
            <a:r>
              <a:rPr lang="ru-RU" dirty="0" smtClean="0"/>
              <a:t>- </a:t>
            </a:r>
            <a:r>
              <a:rPr lang="ru-RU" dirty="0" err="1"/>
              <a:t>міністр</a:t>
            </a:r>
            <a:r>
              <a:rPr lang="ru-RU" dirty="0"/>
              <a:t>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. У 2013 р. </a:t>
            </a:r>
            <a:r>
              <a:rPr lang="ru-RU" dirty="0" err="1"/>
              <a:t>отримала</a:t>
            </a:r>
            <a:r>
              <a:rPr lang="ru-RU" dirty="0"/>
              <a:t> 191 тис. 310 </a:t>
            </a:r>
            <a:r>
              <a:rPr lang="ru-RU" dirty="0" err="1"/>
              <a:t>грн</a:t>
            </a:r>
            <a:r>
              <a:rPr lang="ru-RU" dirty="0"/>
              <a:t> </a:t>
            </a:r>
            <a:r>
              <a:rPr lang="ru-RU" dirty="0" err="1"/>
              <a:t>сукупного</a:t>
            </a:r>
            <a:r>
              <a:rPr lang="ru-RU" dirty="0"/>
              <a:t> доходу. З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суми</a:t>
            </a:r>
            <a:r>
              <a:rPr lang="ru-RU" dirty="0"/>
              <a:t> зарплата </a:t>
            </a:r>
            <a:r>
              <a:rPr lang="ru-RU" dirty="0" err="1"/>
              <a:t>склала</a:t>
            </a:r>
            <a:r>
              <a:rPr lang="ru-RU" dirty="0"/>
              <a:t> 191 тис. 218 </a:t>
            </a:r>
            <a:r>
              <a:rPr lang="ru-RU" dirty="0" err="1"/>
              <a:t>грн</a:t>
            </a:r>
            <a:r>
              <a:rPr lang="ru-RU" dirty="0"/>
              <a:t> , </a:t>
            </a:r>
            <a:r>
              <a:rPr lang="ru-RU" dirty="0" err="1"/>
              <a:t>дивіденди</a:t>
            </a:r>
            <a:r>
              <a:rPr lang="ru-RU" dirty="0"/>
              <a:t> і </a:t>
            </a:r>
            <a:r>
              <a:rPr lang="ru-RU" dirty="0" err="1"/>
              <a:t>відсотки</a:t>
            </a:r>
            <a:r>
              <a:rPr lang="ru-RU" dirty="0"/>
              <a:t> - 92 грн. У </a:t>
            </a:r>
            <a:r>
              <a:rPr lang="ru-RU" dirty="0" err="1"/>
              <a:t>власності</a:t>
            </a:r>
            <a:r>
              <a:rPr lang="ru-RU" dirty="0"/>
              <a:t> </a:t>
            </a:r>
            <a:r>
              <a:rPr lang="ru-RU" dirty="0" err="1"/>
              <a:t>Королевської</a:t>
            </a:r>
            <a:r>
              <a:rPr lang="ru-RU" dirty="0"/>
              <a:t> </a:t>
            </a:r>
            <a:r>
              <a:rPr lang="ru-RU" dirty="0" err="1"/>
              <a:t>знаходиться</a:t>
            </a:r>
            <a:r>
              <a:rPr lang="ru-RU" dirty="0"/>
              <a:t> </a:t>
            </a:r>
            <a:r>
              <a:rPr lang="ru-RU" dirty="0" err="1"/>
              <a:t>земельна</a:t>
            </a:r>
            <a:r>
              <a:rPr lang="ru-RU" dirty="0"/>
              <a:t> </a:t>
            </a:r>
            <a:r>
              <a:rPr lang="ru-RU" dirty="0" err="1"/>
              <a:t>ділянка</a:t>
            </a:r>
            <a:r>
              <a:rPr lang="ru-RU" dirty="0"/>
              <a:t> </a:t>
            </a:r>
            <a:r>
              <a:rPr lang="ru-RU" dirty="0" err="1"/>
              <a:t>площею</a:t>
            </a:r>
            <a:r>
              <a:rPr lang="ru-RU" dirty="0"/>
              <a:t> 2 тис. 045 кв. м і "</a:t>
            </a:r>
            <a:r>
              <a:rPr lang="ru-RU" dirty="0" err="1"/>
              <a:t>інше</a:t>
            </a:r>
            <a:r>
              <a:rPr lang="ru-RU" dirty="0"/>
              <a:t> " </a:t>
            </a:r>
            <a:r>
              <a:rPr lang="ru-RU" dirty="0" err="1"/>
              <a:t>нерухоме</a:t>
            </a:r>
            <a:r>
              <a:rPr lang="ru-RU" dirty="0"/>
              <a:t> </a:t>
            </a:r>
            <a:r>
              <a:rPr lang="ru-RU" dirty="0" err="1"/>
              <a:t>майно</a:t>
            </a:r>
            <a:r>
              <a:rPr lang="ru-RU" dirty="0"/>
              <a:t> </a:t>
            </a:r>
            <a:r>
              <a:rPr lang="ru-RU" dirty="0" err="1"/>
              <a:t>площею</a:t>
            </a:r>
            <a:r>
              <a:rPr lang="ru-RU" dirty="0"/>
              <a:t> 545 кв. м. При </a:t>
            </a:r>
            <a:r>
              <a:rPr lang="ru-RU" dirty="0" err="1"/>
              <a:t>цьому</a:t>
            </a:r>
            <a:r>
              <a:rPr lang="ru-RU" dirty="0"/>
              <a:t> вона не </a:t>
            </a:r>
            <a:r>
              <a:rPr lang="ru-RU" dirty="0" err="1"/>
              <a:t>задекларувала</a:t>
            </a:r>
            <a:r>
              <a:rPr lang="ru-RU" dirty="0"/>
              <a:t> </a:t>
            </a:r>
            <a:r>
              <a:rPr lang="ru-RU" dirty="0" err="1"/>
              <a:t>жодного</a:t>
            </a:r>
            <a:r>
              <a:rPr lang="ru-RU" dirty="0"/>
              <a:t> транспортного </a:t>
            </a:r>
            <a:r>
              <a:rPr lang="ru-RU" dirty="0" err="1"/>
              <a:t>засобу</a:t>
            </a:r>
            <a:r>
              <a:rPr lang="ru-RU" dirty="0"/>
              <a:t> у </a:t>
            </a:r>
            <a:r>
              <a:rPr lang="ru-RU" dirty="0" err="1"/>
              <a:t>своїй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 </a:t>
            </a:r>
            <a:r>
              <a:rPr lang="ru-RU" dirty="0" smtClean="0"/>
              <a:t>.</a:t>
            </a:r>
            <a:endParaRPr lang="ru-RU" dirty="0"/>
          </a:p>
          <a:p>
            <a:pPr marL="137160" indent="0">
              <a:buNone/>
            </a:pPr>
            <a:r>
              <a:rPr lang="ru-RU" dirty="0" smtClean="0"/>
              <a:t>	Члени </a:t>
            </a:r>
            <a:r>
              <a:rPr lang="ru-RU" dirty="0" err="1"/>
              <a:t>сім'ї</a:t>
            </a:r>
            <a:r>
              <a:rPr lang="ru-RU" dirty="0"/>
              <a:t> </a:t>
            </a:r>
            <a:r>
              <a:rPr lang="ru-RU" dirty="0" err="1"/>
              <a:t>Королівської</a:t>
            </a:r>
            <a:r>
              <a:rPr lang="ru-RU" dirty="0"/>
              <a:t> ,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вказані</a:t>
            </a:r>
            <a:r>
              <a:rPr lang="ru-RU" dirty="0"/>
              <a:t> </a:t>
            </a:r>
            <a:r>
              <a:rPr lang="ru-RU" dirty="0" err="1"/>
              <a:t>чоловік</a:t>
            </a:r>
            <a:r>
              <a:rPr lang="ru-RU" dirty="0"/>
              <a:t> і два сини , в 2013 р. </a:t>
            </a:r>
            <a:r>
              <a:rPr lang="ru-RU" dirty="0" err="1"/>
              <a:t>отримали</a:t>
            </a:r>
            <a:r>
              <a:rPr lang="ru-RU" dirty="0"/>
              <a:t> 1 млн 375 тис. 354 </a:t>
            </a:r>
            <a:r>
              <a:rPr lang="ru-RU" dirty="0" err="1"/>
              <a:t>грн</a:t>
            </a:r>
            <a:r>
              <a:rPr lang="ru-RU" dirty="0"/>
              <a:t> </a:t>
            </a:r>
            <a:r>
              <a:rPr lang="ru-RU" dirty="0" err="1"/>
              <a:t>сукупного</a:t>
            </a:r>
            <a:r>
              <a:rPr lang="ru-RU" dirty="0"/>
              <a:t> доходу. У </a:t>
            </a:r>
            <a:r>
              <a:rPr lang="ru-RU" dirty="0" err="1"/>
              <a:t>власності</a:t>
            </a:r>
            <a:r>
              <a:rPr lang="ru-RU" dirty="0"/>
              <a:t> </a:t>
            </a:r>
            <a:r>
              <a:rPr lang="ru-RU" dirty="0" err="1"/>
              <a:t>членів</a:t>
            </a:r>
            <a:r>
              <a:rPr lang="ru-RU" dirty="0"/>
              <a:t> </a:t>
            </a:r>
            <a:r>
              <a:rPr lang="ru-RU" dirty="0" err="1"/>
              <a:t>сім'ї</a:t>
            </a:r>
            <a:r>
              <a:rPr lang="ru-RU" dirty="0"/>
              <a:t> декларанта </a:t>
            </a:r>
            <a:r>
              <a:rPr lang="ru-RU" dirty="0" err="1"/>
              <a:t>перебуває</a:t>
            </a:r>
            <a:r>
              <a:rPr lang="ru-RU" dirty="0"/>
              <a:t> квартира </a:t>
            </a:r>
            <a:r>
              <a:rPr lang="ru-RU" dirty="0" err="1"/>
              <a:t>площею</a:t>
            </a:r>
            <a:r>
              <a:rPr lang="ru-RU" dirty="0"/>
              <a:t> 264,1 кв. м і </a:t>
            </a:r>
            <a:r>
              <a:rPr lang="ru-RU" dirty="0" err="1"/>
              <a:t>легковий</a:t>
            </a:r>
            <a:r>
              <a:rPr lang="ru-RU" dirty="0"/>
              <a:t> </a:t>
            </a:r>
            <a:r>
              <a:rPr lang="ru-RU" dirty="0" err="1"/>
              <a:t>автомобіль</a:t>
            </a:r>
            <a:r>
              <a:rPr lang="ru-RU" dirty="0"/>
              <a:t> </a:t>
            </a:r>
            <a:r>
              <a:rPr lang="la-Latn" dirty="0"/>
              <a:t>Mercedes Benz S350 2006 </a:t>
            </a:r>
            <a:r>
              <a:rPr lang="ru-RU" dirty="0"/>
              <a:t>року </a:t>
            </a:r>
            <a:r>
              <a:rPr lang="ru-RU" dirty="0" err="1"/>
              <a:t>випуску</a:t>
            </a:r>
            <a:r>
              <a:rPr lang="ru-RU" dirty="0"/>
              <a:t>. Сума </a:t>
            </a:r>
            <a:r>
              <a:rPr lang="ru-RU" dirty="0" err="1"/>
              <a:t>грошових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</a:t>
            </a:r>
            <a:r>
              <a:rPr lang="ru-RU" dirty="0" err="1"/>
              <a:t>членів</a:t>
            </a:r>
            <a:r>
              <a:rPr lang="ru-RU" dirty="0"/>
              <a:t> </a:t>
            </a:r>
            <a:r>
              <a:rPr lang="ru-RU" dirty="0" err="1"/>
              <a:t>Королівської</a:t>
            </a:r>
            <a:r>
              <a:rPr lang="ru-RU" dirty="0"/>
              <a:t> </a:t>
            </a:r>
            <a:r>
              <a:rPr lang="ru-RU" dirty="0" err="1"/>
              <a:t>сім'ї</a:t>
            </a:r>
            <a:r>
              <a:rPr lang="ru-RU" dirty="0"/>
              <a:t> на </a:t>
            </a:r>
            <a:r>
              <a:rPr lang="ru-RU" dirty="0" err="1"/>
              <a:t>рахунках</a:t>
            </a:r>
            <a:r>
              <a:rPr lang="ru-RU" dirty="0"/>
              <a:t> у ВАТ "ВТБ Банк " </a:t>
            </a:r>
            <a:r>
              <a:rPr lang="ru-RU" dirty="0" err="1"/>
              <a:t>складає</a:t>
            </a:r>
            <a:r>
              <a:rPr lang="ru-RU" dirty="0"/>
              <a:t> 718 тис. 997 грн.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124744"/>
            <a:ext cx="377412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27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922114"/>
          </a:xfrm>
        </p:spPr>
        <p:txBody>
          <a:bodyPr/>
          <a:lstStyle/>
          <a:p>
            <a:r>
              <a:rPr lang="ru-RU" dirty="0" err="1"/>
              <a:t>Валерій</a:t>
            </a:r>
            <a:r>
              <a:rPr lang="ru-RU" dirty="0"/>
              <a:t> Коновалюк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3168352"/>
          </a:xfrm>
        </p:spPr>
        <p:txBody>
          <a:bodyPr>
            <a:normAutofit fontScale="85000" lnSpcReduction="20000"/>
          </a:bodyPr>
          <a:lstStyle/>
          <a:p>
            <a:pPr marL="137160" indent="0">
              <a:buNone/>
            </a:pPr>
            <a:r>
              <a:rPr lang="ru-RU" dirty="0" smtClean="0"/>
              <a:t>	</a:t>
            </a:r>
            <a:r>
              <a:rPr lang="ru-RU" dirty="0" err="1" smtClean="0"/>
              <a:t>Генеральний</a:t>
            </a:r>
            <a:r>
              <a:rPr lang="ru-RU" dirty="0" smtClean="0"/>
              <a:t> </a:t>
            </a:r>
            <a:r>
              <a:rPr lang="ru-RU" dirty="0"/>
              <a:t>директор ТОВ "Центр </a:t>
            </a:r>
            <a:r>
              <a:rPr lang="ru-RU" dirty="0" err="1"/>
              <a:t>антикризових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", </a:t>
            </a:r>
            <a:r>
              <a:rPr lang="ru-RU" dirty="0" err="1"/>
              <a:t>народний</a:t>
            </a:r>
            <a:r>
              <a:rPr lang="ru-RU" dirty="0"/>
              <a:t> депутат VI </a:t>
            </a:r>
            <a:r>
              <a:rPr lang="ru-RU" dirty="0" err="1"/>
              <a:t>скликання</a:t>
            </a:r>
            <a:r>
              <a:rPr lang="ru-RU" dirty="0"/>
              <a:t>. У 2013 р. </a:t>
            </a:r>
            <a:r>
              <a:rPr lang="ru-RU" dirty="0" err="1"/>
              <a:t>отримав</a:t>
            </a:r>
            <a:r>
              <a:rPr lang="ru-RU" dirty="0"/>
              <a:t> 55,3 тис. </a:t>
            </a:r>
            <a:r>
              <a:rPr lang="ru-RU" dirty="0" err="1"/>
              <a:t>грн</a:t>
            </a:r>
            <a:r>
              <a:rPr lang="ru-RU" dirty="0"/>
              <a:t> </a:t>
            </a:r>
            <a:r>
              <a:rPr lang="ru-RU" dirty="0" err="1"/>
              <a:t>сукупного</a:t>
            </a:r>
            <a:r>
              <a:rPr lang="ru-RU" dirty="0"/>
              <a:t> доходу. Всю суму </a:t>
            </a:r>
            <a:r>
              <a:rPr lang="ru-RU" dirty="0" err="1"/>
              <a:t>отримав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зарплати</a:t>
            </a:r>
            <a:r>
              <a:rPr lang="ru-RU" dirty="0"/>
              <a:t>. Коновалюк </a:t>
            </a:r>
            <a:r>
              <a:rPr lang="ru-RU" dirty="0" err="1"/>
              <a:t>має</a:t>
            </a:r>
            <a:r>
              <a:rPr lang="ru-RU" dirty="0"/>
              <a:t> квартиру </a:t>
            </a:r>
            <a:r>
              <a:rPr lang="ru-RU" dirty="0" err="1"/>
              <a:t>площею</a:t>
            </a:r>
            <a:r>
              <a:rPr lang="ru-RU" dirty="0"/>
              <a:t> 190 кв. м і </a:t>
            </a:r>
            <a:r>
              <a:rPr lang="ru-RU" dirty="0" err="1"/>
              <a:t>земельна</a:t>
            </a:r>
            <a:r>
              <a:rPr lang="ru-RU" dirty="0"/>
              <a:t> </a:t>
            </a:r>
            <a:r>
              <a:rPr lang="ru-RU" dirty="0" err="1"/>
              <a:t>ділянка</a:t>
            </a:r>
            <a:r>
              <a:rPr lang="ru-RU" dirty="0"/>
              <a:t> </a:t>
            </a:r>
            <a:r>
              <a:rPr lang="ru-RU" dirty="0" err="1"/>
              <a:t>площею</a:t>
            </a:r>
            <a:r>
              <a:rPr lang="ru-RU" dirty="0"/>
              <a:t> 1,5 га, а </a:t>
            </a:r>
            <a:r>
              <a:rPr lang="ru-RU" dirty="0" err="1"/>
              <a:t>також</a:t>
            </a:r>
            <a:r>
              <a:rPr lang="ru-RU" dirty="0"/>
              <a:t> гараж </a:t>
            </a:r>
            <a:r>
              <a:rPr lang="ru-RU" dirty="0" err="1"/>
              <a:t>площею</a:t>
            </a:r>
            <a:r>
              <a:rPr lang="ru-RU" dirty="0"/>
              <a:t> 26 кв. м. </a:t>
            </a:r>
            <a:r>
              <a:rPr lang="ru-RU" dirty="0" err="1"/>
              <a:t>Крім</a:t>
            </a:r>
            <a:r>
              <a:rPr lang="ru-RU" dirty="0"/>
              <a:t> того,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володіє</a:t>
            </a:r>
            <a:r>
              <a:rPr lang="ru-RU" dirty="0"/>
              <a:t> </a:t>
            </a:r>
            <a:r>
              <a:rPr lang="ru-RU" dirty="0" err="1"/>
              <a:t>легковим</a:t>
            </a:r>
            <a:r>
              <a:rPr lang="ru-RU" dirty="0"/>
              <a:t> </a:t>
            </a:r>
            <a:r>
              <a:rPr lang="ru-RU" dirty="0" err="1"/>
              <a:t>автомобілем</a:t>
            </a:r>
            <a:r>
              <a:rPr lang="ru-RU" dirty="0"/>
              <a:t> </a:t>
            </a:r>
            <a:r>
              <a:rPr lang="ru-RU" dirty="0" err="1"/>
              <a:t>Mercedes</a:t>
            </a:r>
            <a:r>
              <a:rPr lang="ru-RU" dirty="0"/>
              <a:t> </a:t>
            </a:r>
            <a:r>
              <a:rPr lang="ru-RU" dirty="0" err="1"/>
              <a:t>Benz</a:t>
            </a:r>
            <a:r>
              <a:rPr lang="ru-RU" dirty="0"/>
              <a:t> S 500 L 2011 </a:t>
            </a:r>
            <a:r>
              <a:rPr lang="ru-RU" dirty="0" err="1"/>
              <a:t>випуску</a:t>
            </a:r>
            <a:r>
              <a:rPr lang="ru-RU" dirty="0"/>
              <a:t> і </a:t>
            </a:r>
            <a:r>
              <a:rPr lang="ru-RU" dirty="0" err="1"/>
              <a:t>Range</a:t>
            </a:r>
            <a:r>
              <a:rPr lang="ru-RU" dirty="0"/>
              <a:t> </a:t>
            </a:r>
            <a:r>
              <a:rPr lang="ru-RU" dirty="0" err="1"/>
              <a:t>Rover</a:t>
            </a:r>
            <a:r>
              <a:rPr lang="ru-RU" dirty="0"/>
              <a:t> 2006 року </a:t>
            </a:r>
            <a:r>
              <a:rPr lang="ru-RU" dirty="0" err="1"/>
              <a:t>випуску</a:t>
            </a:r>
            <a:r>
              <a:rPr lang="ru-RU" dirty="0"/>
              <a:t>. </a:t>
            </a:r>
          </a:p>
          <a:p>
            <a:pPr marL="137160" indent="0">
              <a:buNone/>
            </a:pPr>
            <a:r>
              <a:rPr lang="ru-RU" dirty="0" smtClean="0"/>
              <a:t>	Члени </a:t>
            </a:r>
            <a:r>
              <a:rPr lang="ru-RU" dirty="0" err="1"/>
              <a:t>сім'ї</a:t>
            </a:r>
            <a:r>
              <a:rPr lang="ru-RU" dirty="0"/>
              <a:t> Коновалюка,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значиться </a:t>
            </a:r>
            <a:r>
              <a:rPr lang="ru-RU" dirty="0" err="1"/>
              <a:t>лише</a:t>
            </a:r>
            <a:r>
              <a:rPr lang="ru-RU" dirty="0"/>
              <a:t> дружина, в 2013 р. </a:t>
            </a:r>
            <a:r>
              <a:rPr lang="ru-RU" dirty="0" err="1"/>
              <a:t>заробили</a:t>
            </a:r>
            <a:r>
              <a:rPr lang="ru-RU" dirty="0"/>
              <a:t> 107 тис. 545 </a:t>
            </a:r>
            <a:r>
              <a:rPr lang="ru-RU" dirty="0" err="1"/>
              <a:t>грн</a:t>
            </a:r>
            <a:r>
              <a:rPr lang="ru-RU" dirty="0"/>
              <a:t> </a:t>
            </a:r>
            <a:r>
              <a:rPr lang="ru-RU" dirty="0" err="1"/>
              <a:t>сукупного</a:t>
            </a:r>
            <a:r>
              <a:rPr lang="ru-RU" dirty="0"/>
              <a:t> доходу.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000500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88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363272" cy="6048712"/>
          </a:xfrm>
        </p:spPr>
        <p:txBody>
          <a:bodyPr/>
          <a:lstStyle/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endParaRPr lang="ru-RU" dirty="0"/>
          </a:p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endParaRPr lang="ru-RU" dirty="0"/>
          </a:p>
          <a:p>
            <a:pPr marL="137160" indent="0">
              <a:buNone/>
            </a:pPr>
            <a:r>
              <a:rPr lang="ru-RU" dirty="0" smtClean="0"/>
              <a:t>	</a:t>
            </a:r>
            <a:r>
              <a:rPr lang="ru-RU" dirty="0" err="1" smtClean="0"/>
              <a:t>Всього</a:t>
            </a:r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ru-RU" dirty="0" err="1"/>
              <a:t>комісії</a:t>
            </a:r>
            <a:r>
              <a:rPr lang="ru-RU" dirty="0"/>
              <a:t> </a:t>
            </a:r>
            <a:r>
              <a:rPr lang="ru-RU" dirty="0" err="1"/>
              <a:t>надійшли</a:t>
            </a:r>
            <a:r>
              <a:rPr lang="ru-RU" dirty="0"/>
              <a:t> </a:t>
            </a:r>
            <a:r>
              <a:rPr lang="ru-RU" dirty="0" err="1"/>
              <a:t>документи</a:t>
            </a:r>
            <a:r>
              <a:rPr lang="ru-RU" dirty="0"/>
              <a:t> 46 </a:t>
            </a:r>
            <a:r>
              <a:rPr lang="ru-RU" dirty="0" err="1"/>
              <a:t>осіб</a:t>
            </a:r>
            <a:r>
              <a:rPr lang="ru-RU" dirty="0"/>
              <a:t> (38 - </a:t>
            </a:r>
            <a:r>
              <a:rPr lang="ru-RU" dirty="0" err="1"/>
              <a:t>самовисування</a:t>
            </a:r>
            <a:r>
              <a:rPr lang="ru-RU" dirty="0"/>
              <a:t>, 8 - </a:t>
            </a:r>
            <a:r>
              <a:rPr lang="ru-RU" dirty="0" err="1"/>
              <a:t>висунення</a:t>
            </a:r>
            <a:r>
              <a:rPr lang="ru-RU" dirty="0"/>
              <a:t> </a:t>
            </a:r>
            <a:r>
              <a:rPr lang="ru-RU" dirty="0" err="1"/>
              <a:t>політичними</a:t>
            </a:r>
            <a:r>
              <a:rPr lang="ru-RU" dirty="0"/>
              <a:t> </a:t>
            </a:r>
            <a:r>
              <a:rPr lang="ru-RU" dirty="0" err="1"/>
              <a:t>партіями</a:t>
            </a:r>
            <a:r>
              <a:rPr lang="ru-RU" dirty="0"/>
              <a:t>). При </a:t>
            </a:r>
            <a:r>
              <a:rPr lang="ru-RU" dirty="0" err="1"/>
              <a:t>цьому</a:t>
            </a:r>
            <a:r>
              <a:rPr lang="ru-RU" dirty="0"/>
              <a:t> 22 </a:t>
            </a:r>
            <a:r>
              <a:rPr lang="ru-RU" dirty="0" err="1"/>
              <a:t>людини</a:t>
            </a:r>
            <a:r>
              <a:rPr lang="ru-RU" dirty="0"/>
              <a:t> подали в ЦВК </a:t>
            </a:r>
            <a:r>
              <a:rPr lang="ru-RU" dirty="0" err="1"/>
              <a:t>неповний</a:t>
            </a:r>
            <a:r>
              <a:rPr lang="ru-RU" dirty="0"/>
              <a:t> </a:t>
            </a:r>
            <a:r>
              <a:rPr lang="ru-RU" dirty="0" err="1"/>
              <a:t>перелік</a:t>
            </a:r>
            <a:r>
              <a:rPr lang="ru-RU" dirty="0"/>
              <a:t> </a:t>
            </a:r>
            <a:r>
              <a:rPr lang="ru-RU" dirty="0" err="1"/>
              <a:t>документів</a:t>
            </a:r>
            <a:r>
              <a:rPr lang="ru-RU" dirty="0"/>
              <a:t>, </a:t>
            </a:r>
            <a:r>
              <a:rPr lang="ru-RU" dirty="0" err="1"/>
              <a:t>необхідних</a:t>
            </a:r>
            <a:r>
              <a:rPr lang="ru-RU" dirty="0"/>
              <a:t> для </a:t>
            </a:r>
            <a:r>
              <a:rPr lang="ru-RU" dirty="0" err="1"/>
              <a:t>реєстрації</a:t>
            </a:r>
            <a:r>
              <a:rPr lang="ru-RU" dirty="0"/>
              <a:t> кандидатом на пост Президента </a:t>
            </a:r>
            <a:r>
              <a:rPr lang="ru-RU" dirty="0" err="1"/>
              <a:t>України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17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778098"/>
          </a:xfrm>
        </p:spPr>
        <p:txBody>
          <a:bodyPr/>
          <a:lstStyle/>
          <a:p>
            <a:r>
              <a:rPr lang="ru-RU" dirty="0"/>
              <a:t>Петро Порошенко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435280" cy="5256624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uk-UA" sz="1800" dirty="0"/>
              <a:t>	</a:t>
            </a:r>
            <a:r>
              <a:rPr lang="uk-UA" sz="1800" dirty="0" smtClean="0"/>
              <a:t>П</a:t>
            </a:r>
            <a:r>
              <a:rPr lang="ru-RU" sz="1800" dirty="0" err="1" smtClean="0"/>
              <a:t>озафракційний</a:t>
            </a:r>
            <a:r>
              <a:rPr lang="ru-RU" sz="1800" dirty="0" smtClean="0"/>
              <a:t> </a:t>
            </a:r>
            <a:r>
              <a:rPr lang="ru-RU" sz="1800" dirty="0" err="1"/>
              <a:t>народний</a:t>
            </a:r>
            <a:r>
              <a:rPr lang="ru-RU" sz="1800" dirty="0"/>
              <a:t> депутат </a:t>
            </a:r>
            <a:r>
              <a:rPr lang="ru-RU" sz="1800" dirty="0" err="1"/>
              <a:t>України</a:t>
            </a:r>
            <a:r>
              <a:rPr lang="ru-RU" sz="1800" dirty="0"/>
              <a:t> </a:t>
            </a:r>
            <a:r>
              <a:rPr lang="ru-RU" sz="1800" dirty="0" smtClean="0"/>
              <a:t>(</a:t>
            </a:r>
            <a:r>
              <a:rPr lang="ru-RU" sz="1800" dirty="0" err="1" smtClean="0"/>
              <a:t>самовисуванець</a:t>
            </a:r>
            <a:r>
              <a:rPr lang="ru-RU" sz="1800" dirty="0" smtClean="0"/>
              <a:t> </a:t>
            </a:r>
            <a:r>
              <a:rPr lang="ru-RU" sz="1800" dirty="0"/>
              <a:t>) . Порошенко - </a:t>
            </a:r>
            <a:r>
              <a:rPr lang="ru-RU" sz="1800" dirty="0" err="1"/>
              <a:t>важкоатлет</a:t>
            </a:r>
            <a:r>
              <a:rPr lang="ru-RU" sz="1800" dirty="0"/>
              <a:t> </a:t>
            </a:r>
            <a:r>
              <a:rPr lang="ru-RU" sz="1800" dirty="0" err="1"/>
              <a:t>української</a:t>
            </a:r>
            <a:r>
              <a:rPr lang="ru-RU" sz="1800" dirty="0"/>
              <a:t> </a:t>
            </a:r>
            <a:r>
              <a:rPr lang="ru-RU" sz="1800" dirty="0" err="1"/>
              <a:t>політики</a:t>
            </a:r>
            <a:r>
              <a:rPr lang="ru-RU" sz="1800" dirty="0"/>
              <a:t>. </a:t>
            </a:r>
            <a:r>
              <a:rPr lang="ru-RU" sz="1800" dirty="0" err="1"/>
              <a:t>Соціологи</a:t>
            </a:r>
            <a:r>
              <a:rPr lang="ru-RU" sz="1800" dirty="0"/>
              <a:t> в </a:t>
            </a:r>
            <a:r>
              <a:rPr lang="ru-RU" sz="1800" dirty="0" err="1"/>
              <a:t>унісон</a:t>
            </a:r>
            <a:r>
              <a:rPr lang="ru-RU" sz="1800" dirty="0"/>
              <a:t> </a:t>
            </a:r>
            <a:r>
              <a:rPr lang="ru-RU" sz="1800" dirty="0" err="1"/>
              <a:t>заявляють</a:t>
            </a:r>
            <a:r>
              <a:rPr lang="ru-RU" sz="1800" dirty="0"/>
              <a:t> про </a:t>
            </a:r>
            <a:r>
              <a:rPr lang="ru-RU" sz="1800" dirty="0" err="1"/>
              <a:t>його</a:t>
            </a:r>
            <a:r>
              <a:rPr lang="ru-RU" sz="1800" dirty="0"/>
              <a:t> </a:t>
            </a:r>
            <a:r>
              <a:rPr lang="ru-RU" sz="1800" dirty="0" err="1"/>
              <a:t>великі</a:t>
            </a:r>
            <a:r>
              <a:rPr lang="ru-RU" sz="1800" dirty="0"/>
              <a:t> </a:t>
            </a:r>
            <a:r>
              <a:rPr lang="ru-RU" sz="1800" dirty="0" err="1"/>
              <a:t>електоральні</a:t>
            </a:r>
            <a:r>
              <a:rPr lang="ru-RU" sz="1800" dirty="0"/>
              <a:t> </a:t>
            </a:r>
            <a:r>
              <a:rPr lang="ru-RU" sz="1800" dirty="0" err="1"/>
              <a:t>перспективи</a:t>
            </a:r>
            <a:r>
              <a:rPr lang="ru-RU" sz="1800" dirty="0"/>
              <a:t> . Сам Порошенко </a:t>
            </a:r>
            <a:r>
              <a:rPr lang="ru-RU" sz="1800" dirty="0" err="1"/>
              <a:t>розраховує</a:t>
            </a:r>
            <a:r>
              <a:rPr lang="ru-RU" sz="1800" dirty="0"/>
              <a:t> на перемогу в 1 -му </a:t>
            </a:r>
            <a:r>
              <a:rPr lang="ru-RU" sz="1800" dirty="0" err="1"/>
              <a:t>турі</a:t>
            </a:r>
            <a:r>
              <a:rPr lang="ru-RU" sz="1800" dirty="0"/>
              <a:t>. </a:t>
            </a:r>
            <a:r>
              <a:rPr lang="ru-RU" sz="1800" dirty="0" err="1"/>
              <a:t>Він</a:t>
            </a:r>
            <a:r>
              <a:rPr lang="ru-RU" sz="1800" dirty="0"/>
              <a:t> </a:t>
            </a:r>
            <a:r>
              <a:rPr lang="ru-RU" sz="1800" dirty="0" err="1"/>
              <a:t>заручився</a:t>
            </a:r>
            <a:r>
              <a:rPr lang="ru-RU" sz="1800" dirty="0"/>
              <a:t> </a:t>
            </a:r>
            <a:r>
              <a:rPr lang="ru-RU" sz="1800" dirty="0" err="1"/>
              <a:t>підтримкою</a:t>
            </a:r>
            <a:r>
              <a:rPr lang="ru-RU" sz="1800" dirty="0"/>
              <a:t> </a:t>
            </a:r>
            <a:r>
              <a:rPr lang="ru-RU" sz="1800" dirty="0" err="1"/>
              <a:t>лідера</a:t>
            </a:r>
            <a:r>
              <a:rPr lang="ru-RU" sz="1800" dirty="0"/>
              <a:t> " Удару" </a:t>
            </a:r>
            <a:r>
              <a:rPr lang="ru-RU" sz="1800" dirty="0" err="1"/>
              <a:t>Віталія</a:t>
            </a:r>
            <a:r>
              <a:rPr lang="ru-RU" sz="1800" dirty="0"/>
              <a:t> Кличка , а </a:t>
            </a:r>
            <a:r>
              <a:rPr lang="ru-RU" sz="1800" dirty="0" err="1"/>
              <a:t>також</a:t>
            </a:r>
            <a:r>
              <a:rPr lang="ru-RU" sz="1800" dirty="0"/>
              <a:t> </a:t>
            </a:r>
            <a:r>
              <a:rPr lang="ru-RU" sz="1800" dirty="0" err="1"/>
              <a:t>викликав</a:t>
            </a:r>
            <a:r>
              <a:rPr lang="ru-RU" sz="1800" dirty="0"/>
              <a:t> </a:t>
            </a:r>
            <a:r>
              <a:rPr lang="ru-RU" sz="1800" dirty="0" err="1"/>
              <a:t>схвалення</a:t>
            </a:r>
            <a:r>
              <a:rPr lang="ru-RU" sz="1800" dirty="0"/>
              <a:t> </a:t>
            </a:r>
            <a:r>
              <a:rPr lang="ru-RU" sz="1800" dirty="0" err="1"/>
              <a:t>голови</a:t>
            </a:r>
            <a:r>
              <a:rPr lang="ru-RU" sz="1800" dirty="0"/>
              <a:t> "</a:t>
            </a:r>
            <a:r>
              <a:rPr lang="ru-RU" sz="1800" dirty="0" err="1"/>
              <a:t>Свободи</a:t>
            </a:r>
            <a:r>
              <a:rPr lang="ru-RU" sz="1800" dirty="0"/>
              <a:t> " Олега </a:t>
            </a:r>
            <a:r>
              <a:rPr lang="ru-RU" sz="1800" dirty="0" err="1"/>
              <a:t>Тягнибока</a:t>
            </a:r>
            <a:r>
              <a:rPr lang="ru-RU" sz="1800" dirty="0"/>
              <a:t>. Перший з них </a:t>
            </a:r>
            <a:r>
              <a:rPr lang="ru-RU" sz="1800" dirty="0" err="1"/>
              <a:t>навіть</a:t>
            </a:r>
            <a:r>
              <a:rPr lang="ru-RU" sz="1800" dirty="0"/>
              <a:t> </a:t>
            </a:r>
            <a:r>
              <a:rPr lang="ru-RU" sz="1800" dirty="0" err="1"/>
              <a:t>звернувся</a:t>
            </a:r>
            <a:r>
              <a:rPr lang="ru-RU" sz="1800" dirty="0"/>
              <a:t> до </a:t>
            </a:r>
            <a:r>
              <a:rPr lang="ru-RU" sz="1800" dirty="0" err="1"/>
              <a:t>екс-прем'єра</a:t>
            </a:r>
            <a:r>
              <a:rPr lang="ru-RU" sz="1800" dirty="0"/>
              <a:t> </a:t>
            </a:r>
            <a:r>
              <a:rPr lang="ru-RU" sz="1800" dirty="0" err="1"/>
              <a:t>Юлії</a:t>
            </a:r>
            <a:r>
              <a:rPr lang="ru-RU" sz="1800" dirty="0"/>
              <a:t> Тимошенко з </a:t>
            </a:r>
            <a:r>
              <a:rPr lang="ru-RU" sz="1800" dirty="0" err="1"/>
              <a:t>проханням</a:t>
            </a:r>
            <a:r>
              <a:rPr lang="ru-RU" sz="1800" dirty="0"/>
              <a:t> </a:t>
            </a:r>
            <a:r>
              <a:rPr lang="ru-RU" sz="1800" dirty="0" err="1"/>
              <a:t>підтримати</a:t>
            </a:r>
            <a:r>
              <a:rPr lang="ru-RU" sz="1800" dirty="0"/>
              <a:t> </a:t>
            </a:r>
            <a:r>
              <a:rPr lang="ru-RU" sz="1800" dirty="0" err="1"/>
              <a:t>Порошенка</a:t>
            </a:r>
            <a:r>
              <a:rPr lang="ru-RU" sz="1800" dirty="0"/>
              <a:t> на </a:t>
            </a:r>
            <a:r>
              <a:rPr lang="ru-RU" sz="1800" dirty="0" err="1"/>
              <a:t>виборах</a:t>
            </a:r>
            <a:r>
              <a:rPr lang="ru-RU" sz="1800" dirty="0" smtClean="0"/>
              <a:t>.</a:t>
            </a:r>
            <a:endParaRPr lang="ru-RU" sz="1800" dirty="0"/>
          </a:p>
          <a:p>
            <a:pPr marL="137160" indent="0">
              <a:buNone/>
            </a:pPr>
            <a:r>
              <a:rPr lang="ru-RU" sz="1800" dirty="0" smtClean="0"/>
              <a:t>	</a:t>
            </a:r>
            <a:r>
              <a:rPr lang="ru-RU" sz="1800" dirty="0" err="1" smtClean="0"/>
              <a:t>Серед</a:t>
            </a:r>
            <a:r>
              <a:rPr lang="ru-RU" sz="1800" dirty="0" smtClean="0"/>
              <a:t> </a:t>
            </a:r>
            <a:r>
              <a:rPr lang="ru-RU" sz="1800" dirty="0" err="1"/>
              <a:t>ініціатив</a:t>
            </a:r>
            <a:r>
              <a:rPr lang="ru-RU" sz="1800" dirty="0"/>
              <a:t> </a:t>
            </a:r>
            <a:r>
              <a:rPr lang="ru-RU" sz="1800" dirty="0" err="1"/>
              <a:t>Порошенка</a:t>
            </a:r>
            <a:r>
              <a:rPr lang="ru-RU" sz="1800" dirty="0"/>
              <a:t> - провести </a:t>
            </a:r>
            <a:r>
              <a:rPr lang="ru-RU" sz="1800" dirty="0" err="1"/>
              <a:t>дострокові</a:t>
            </a:r>
            <a:r>
              <a:rPr lang="ru-RU" sz="1800" dirty="0"/>
              <a:t> </a:t>
            </a:r>
            <a:r>
              <a:rPr lang="ru-RU" sz="1800" dirty="0" err="1"/>
              <a:t>парламентські</a:t>
            </a:r>
            <a:r>
              <a:rPr lang="ru-RU" sz="1800" dirty="0"/>
              <a:t> </a:t>
            </a:r>
            <a:r>
              <a:rPr lang="ru-RU" sz="1800" dirty="0" err="1"/>
              <a:t>вибори</a:t>
            </a:r>
            <a:r>
              <a:rPr lang="ru-RU" sz="1800" dirty="0"/>
              <a:t> , </a:t>
            </a:r>
            <a:r>
              <a:rPr lang="ru-RU" sz="1800" dirty="0" err="1"/>
              <a:t>посилити</a:t>
            </a:r>
            <a:r>
              <a:rPr lang="ru-RU" sz="1800" dirty="0"/>
              <a:t> </a:t>
            </a:r>
            <a:r>
              <a:rPr lang="ru-RU" sz="1800" dirty="0" err="1"/>
              <a:t>обороноздатність</a:t>
            </a:r>
            <a:r>
              <a:rPr lang="ru-RU" sz="1800" dirty="0"/>
              <a:t> і </a:t>
            </a:r>
            <a:r>
              <a:rPr lang="ru-RU" sz="1800" dirty="0" err="1"/>
              <a:t>економіку</a:t>
            </a:r>
            <a:r>
              <a:rPr lang="ru-RU" sz="1800" dirty="0"/>
              <a:t> , а </a:t>
            </a:r>
            <a:r>
              <a:rPr lang="ru-RU" sz="1800" dirty="0" err="1"/>
              <a:t>також</a:t>
            </a:r>
            <a:r>
              <a:rPr lang="ru-RU" sz="1800" dirty="0"/>
              <a:t> </a:t>
            </a:r>
            <a:r>
              <a:rPr lang="ru-RU" sz="1800" dirty="0" err="1"/>
              <a:t>побороти</a:t>
            </a:r>
            <a:r>
              <a:rPr lang="ru-RU" sz="1800" dirty="0"/>
              <a:t> сепаратизм . </a:t>
            </a:r>
            <a:r>
              <a:rPr lang="ru-RU" sz="1800" dirty="0" err="1"/>
              <a:t>Також</a:t>
            </a:r>
            <a:r>
              <a:rPr lang="ru-RU" sz="1800" dirty="0"/>
              <a:t> </a:t>
            </a:r>
            <a:r>
              <a:rPr lang="ru-RU" sz="1800" dirty="0" err="1"/>
              <a:t>він</a:t>
            </a:r>
            <a:r>
              <a:rPr lang="ru-RU" sz="1800" dirty="0"/>
              <a:t> </a:t>
            </a:r>
            <a:r>
              <a:rPr lang="ru-RU" sz="1800" dirty="0" err="1"/>
              <a:t>пообіцяв</a:t>
            </a:r>
            <a:r>
              <a:rPr lang="ru-RU" sz="1800" dirty="0"/>
              <a:t> не </a:t>
            </a:r>
            <a:r>
              <a:rPr lang="ru-RU" sz="1800" dirty="0" err="1"/>
              <a:t>звільняти</a:t>
            </a:r>
            <a:r>
              <a:rPr lang="ru-RU" sz="1800" dirty="0"/>
              <a:t> </a:t>
            </a:r>
            <a:r>
              <a:rPr lang="ru-RU" sz="1800" dirty="0" err="1"/>
              <a:t>Яценюка</a:t>
            </a:r>
            <a:r>
              <a:rPr lang="ru-RU" sz="1800" dirty="0"/>
              <a:t> з посади </a:t>
            </a:r>
            <a:r>
              <a:rPr lang="ru-RU" sz="1800" dirty="0" err="1"/>
              <a:t>прем'єр</a:t>
            </a:r>
            <a:r>
              <a:rPr lang="ru-RU" sz="1800" dirty="0"/>
              <a:t>- </a:t>
            </a:r>
            <a:r>
              <a:rPr lang="ru-RU" sz="1800" dirty="0" err="1"/>
              <a:t>міністра</a:t>
            </a:r>
            <a:r>
              <a:rPr lang="ru-RU" sz="1800" dirty="0"/>
              <a:t> у </a:t>
            </a:r>
            <a:r>
              <a:rPr lang="ru-RU" sz="1800" dirty="0" err="1"/>
              <a:t>разі</a:t>
            </a:r>
            <a:r>
              <a:rPr lang="ru-RU" sz="1800" dirty="0"/>
              <a:t> </a:t>
            </a:r>
            <a:r>
              <a:rPr lang="ru-RU" sz="1800" dirty="0" err="1"/>
              <a:t>своєї</a:t>
            </a:r>
            <a:r>
              <a:rPr lang="ru-RU" sz="1800" dirty="0"/>
              <a:t> перемоги 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094981"/>
            <a:ext cx="4372670" cy="262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12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778098"/>
          </a:xfrm>
        </p:spPr>
        <p:txBody>
          <a:bodyPr/>
          <a:lstStyle/>
          <a:p>
            <a:r>
              <a:rPr lang="ru-RU" dirty="0" err="1"/>
              <a:t>Юлія</a:t>
            </a:r>
            <a:r>
              <a:rPr lang="ru-RU" dirty="0"/>
              <a:t> Тимошенко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147248" cy="5256624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1800" dirty="0" smtClean="0"/>
              <a:t>	</a:t>
            </a:r>
            <a:r>
              <a:rPr lang="ru-RU" sz="1800" dirty="0" err="1" smtClean="0"/>
              <a:t>Лідер</a:t>
            </a:r>
            <a:r>
              <a:rPr lang="ru-RU" sz="1800" dirty="0" smtClean="0"/>
              <a:t> </a:t>
            </a:r>
            <a:r>
              <a:rPr lang="ru-RU" sz="1800" dirty="0"/>
              <a:t>ВО "</a:t>
            </a:r>
            <a:r>
              <a:rPr lang="ru-RU" sz="1800" dirty="0" err="1"/>
              <a:t>Батьківщина</a:t>
            </a:r>
            <a:r>
              <a:rPr lang="ru-RU" sz="1800" dirty="0"/>
              <a:t>". Тимошенко - </a:t>
            </a:r>
            <a:r>
              <a:rPr lang="ru-RU" sz="1800" dirty="0" err="1"/>
              <a:t>другий</a:t>
            </a:r>
            <a:r>
              <a:rPr lang="ru-RU" sz="1800" dirty="0"/>
              <a:t> з </a:t>
            </a:r>
            <a:r>
              <a:rPr lang="ru-RU" sz="1800" dirty="0" err="1"/>
              <a:t>беруть</a:t>
            </a:r>
            <a:r>
              <a:rPr lang="ru-RU" sz="1800" dirty="0"/>
              <a:t> участь у </a:t>
            </a:r>
            <a:r>
              <a:rPr lang="ru-RU" sz="1800" dirty="0" err="1"/>
              <a:t>президентській</a:t>
            </a:r>
            <a:r>
              <a:rPr lang="ru-RU" sz="1800" dirty="0"/>
              <a:t> </a:t>
            </a:r>
            <a:r>
              <a:rPr lang="ru-RU" sz="1800" dirty="0" err="1"/>
              <a:t>кампанії</a:t>
            </a:r>
            <a:r>
              <a:rPr lang="ru-RU" sz="1800" dirty="0"/>
              <a:t> </a:t>
            </a:r>
            <a:r>
              <a:rPr lang="ru-RU" sz="1800" dirty="0" err="1"/>
              <a:t>важковаговиків</a:t>
            </a:r>
            <a:r>
              <a:rPr lang="ru-RU" sz="1800" dirty="0"/>
              <a:t>. Тимошенко </a:t>
            </a:r>
            <a:r>
              <a:rPr lang="ru-RU" sz="1800" dirty="0" err="1"/>
              <a:t>дещо</a:t>
            </a:r>
            <a:r>
              <a:rPr lang="ru-RU" sz="1800" dirty="0"/>
              <a:t> </a:t>
            </a:r>
            <a:r>
              <a:rPr lang="ru-RU" sz="1800" dirty="0" err="1"/>
              <a:t>здивувала</a:t>
            </a:r>
            <a:r>
              <a:rPr lang="ru-RU" sz="1800" dirty="0"/>
              <a:t> </a:t>
            </a:r>
            <a:r>
              <a:rPr lang="ru-RU" sz="1800" dirty="0" err="1"/>
              <a:t>громадськість</a:t>
            </a:r>
            <a:r>
              <a:rPr lang="ru-RU" sz="1800" dirty="0"/>
              <a:t> </a:t>
            </a:r>
            <a:r>
              <a:rPr lang="ru-RU" sz="1800" dirty="0" err="1"/>
              <a:t>своєю</a:t>
            </a:r>
            <a:r>
              <a:rPr lang="ru-RU" sz="1800" dirty="0"/>
              <a:t> </a:t>
            </a:r>
            <a:r>
              <a:rPr lang="ru-RU" sz="1800" dirty="0" err="1"/>
              <a:t>декларацією</a:t>
            </a:r>
            <a:r>
              <a:rPr lang="ru-RU" sz="1800" dirty="0"/>
              <a:t> про </a:t>
            </a:r>
            <a:r>
              <a:rPr lang="ru-RU" sz="1800" dirty="0" err="1"/>
              <a:t>майно</a:t>
            </a:r>
            <a:r>
              <a:rPr lang="ru-RU" sz="1800" dirty="0"/>
              <a:t>, доходи та </a:t>
            </a:r>
            <a:r>
              <a:rPr lang="ru-RU" sz="1800" dirty="0" err="1"/>
              <a:t>витрати</a:t>
            </a:r>
            <a:r>
              <a:rPr lang="ru-RU" sz="1800" dirty="0"/>
              <a:t>, </a:t>
            </a:r>
            <a:r>
              <a:rPr lang="ru-RU" sz="1800" dirty="0" err="1"/>
              <a:t>опублікованій</a:t>
            </a:r>
            <a:r>
              <a:rPr lang="ru-RU" sz="1800" dirty="0"/>
              <a:t> Центральною </a:t>
            </a:r>
            <a:r>
              <a:rPr lang="ru-RU" sz="1800" dirty="0" err="1"/>
              <a:t>виборчою</a:t>
            </a:r>
            <a:r>
              <a:rPr lang="ru-RU" sz="1800" dirty="0"/>
              <a:t> </a:t>
            </a:r>
            <a:r>
              <a:rPr lang="ru-RU" sz="1800" dirty="0" err="1"/>
              <a:t>комісією</a:t>
            </a:r>
            <a:r>
              <a:rPr lang="ru-RU" sz="1800" dirty="0"/>
              <a:t>. Так, за 2013 </a:t>
            </a:r>
            <a:r>
              <a:rPr lang="ru-RU" sz="1800" dirty="0" err="1"/>
              <a:t>екс-прем'єр</a:t>
            </a:r>
            <a:r>
              <a:rPr lang="ru-RU" sz="1800" dirty="0"/>
              <a:t> </a:t>
            </a:r>
            <a:r>
              <a:rPr lang="ru-RU" sz="1800" dirty="0" err="1"/>
              <a:t>отримала</a:t>
            </a:r>
            <a:r>
              <a:rPr lang="ru-RU" sz="1800" dirty="0"/>
              <a:t> 180 тис. </a:t>
            </a:r>
            <a:r>
              <a:rPr lang="ru-RU" sz="1800" dirty="0" err="1"/>
              <a:t>грн</a:t>
            </a:r>
            <a:r>
              <a:rPr lang="ru-RU" sz="1800" dirty="0"/>
              <a:t> </a:t>
            </a:r>
            <a:r>
              <a:rPr lang="ru-RU" sz="1800" dirty="0" err="1"/>
              <a:t>сукупного</a:t>
            </a:r>
            <a:r>
              <a:rPr lang="ru-RU" sz="1800" dirty="0"/>
              <a:t> доходу. Всю суму Тимошенко </a:t>
            </a:r>
            <a:r>
              <a:rPr lang="ru-RU" sz="1800" dirty="0" err="1"/>
              <a:t>отримала</a:t>
            </a:r>
            <a:r>
              <a:rPr lang="ru-RU" sz="1800" dirty="0"/>
              <a:t> у </a:t>
            </a:r>
            <a:r>
              <a:rPr lang="ru-RU" sz="1800" dirty="0" err="1"/>
              <a:t>вигляді</a:t>
            </a:r>
            <a:r>
              <a:rPr lang="ru-RU" sz="1800" dirty="0"/>
              <a:t> </a:t>
            </a:r>
            <a:r>
              <a:rPr lang="ru-RU" sz="1800" dirty="0" err="1"/>
              <a:t>зарплати</a:t>
            </a:r>
            <a:r>
              <a:rPr lang="ru-RU" sz="1800" dirty="0"/>
              <a:t>, </a:t>
            </a:r>
            <a:r>
              <a:rPr lang="ru-RU" sz="1800" dirty="0" err="1"/>
              <a:t>інших</a:t>
            </a:r>
            <a:r>
              <a:rPr lang="ru-RU" sz="1800" dirty="0"/>
              <a:t> </a:t>
            </a:r>
            <a:r>
              <a:rPr lang="ru-RU" sz="1800" dirty="0" err="1"/>
              <a:t>виплат</a:t>
            </a:r>
            <a:r>
              <a:rPr lang="ru-RU" sz="1800" dirty="0"/>
              <a:t> і </a:t>
            </a:r>
            <a:r>
              <a:rPr lang="ru-RU" sz="1800" dirty="0" err="1"/>
              <a:t>премій</a:t>
            </a:r>
            <a:r>
              <a:rPr lang="ru-RU" sz="1800" dirty="0"/>
              <a:t>, </a:t>
            </a:r>
            <a:r>
              <a:rPr lang="ru-RU" sz="1800" dirty="0" err="1"/>
              <a:t>нарахованих</a:t>
            </a:r>
            <a:r>
              <a:rPr lang="ru-RU" sz="1800" dirty="0"/>
              <a:t> </a:t>
            </a:r>
            <a:r>
              <a:rPr lang="ru-RU" sz="1800" dirty="0" err="1"/>
              <a:t>відповідно</a:t>
            </a:r>
            <a:r>
              <a:rPr lang="ru-RU" sz="1800" dirty="0"/>
              <a:t> до умов трудового </a:t>
            </a:r>
            <a:r>
              <a:rPr lang="ru-RU" sz="1800" dirty="0" err="1"/>
              <a:t>або</a:t>
            </a:r>
            <a:r>
              <a:rPr lang="ru-RU" sz="1800" dirty="0"/>
              <a:t> </a:t>
            </a:r>
            <a:r>
              <a:rPr lang="ru-RU" sz="1800" dirty="0" err="1"/>
              <a:t>цивільно</a:t>
            </a:r>
            <a:r>
              <a:rPr lang="ru-RU" sz="1800" dirty="0"/>
              <a:t>-правового договору. </a:t>
            </a:r>
            <a:r>
              <a:rPr lang="ru-RU" sz="1800" dirty="0" err="1"/>
              <a:t>Також</a:t>
            </a:r>
            <a:r>
              <a:rPr lang="ru-RU" sz="1800" dirty="0"/>
              <a:t> вона </a:t>
            </a:r>
            <a:r>
              <a:rPr lang="ru-RU" sz="1800" dirty="0" err="1"/>
              <a:t>має</a:t>
            </a:r>
            <a:r>
              <a:rPr lang="ru-RU" sz="1800" dirty="0"/>
              <a:t> квартиру </a:t>
            </a:r>
            <a:r>
              <a:rPr lang="ru-RU" sz="1800" dirty="0" err="1"/>
              <a:t>площею</a:t>
            </a:r>
            <a:r>
              <a:rPr lang="ru-RU" sz="1800" dirty="0"/>
              <a:t> 59,4 кв. 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284984"/>
            <a:ext cx="4474046" cy="294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15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706090"/>
          </a:xfrm>
        </p:spPr>
        <p:txBody>
          <a:bodyPr>
            <a:normAutofit fontScale="90000"/>
          </a:bodyPr>
          <a:lstStyle/>
          <a:p>
            <a:r>
              <a:rPr lang="ru-RU" dirty="0"/>
              <a:t>Олег Ляшко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7377" y="908720"/>
            <a:ext cx="4877410" cy="576064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1800" dirty="0" smtClean="0"/>
              <a:t>	</a:t>
            </a:r>
            <a:r>
              <a:rPr lang="ru-RU" sz="1600" dirty="0" err="1" smtClean="0"/>
              <a:t>Лідер</a:t>
            </a:r>
            <a:r>
              <a:rPr lang="ru-RU" sz="1600" dirty="0" smtClean="0"/>
              <a:t> </a:t>
            </a:r>
            <a:r>
              <a:rPr lang="ru-RU" sz="1600" dirty="0" err="1"/>
              <a:t>Радикальної</a:t>
            </a:r>
            <a:r>
              <a:rPr lang="ru-RU" sz="1600" dirty="0"/>
              <a:t> </a:t>
            </a:r>
            <a:r>
              <a:rPr lang="ru-RU" sz="1600" dirty="0" err="1"/>
              <a:t>партії</a:t>
            </a:r>
            <a:r>
              <a:rPr lang="ru-RU" sz="1600" dirty="0"/>
              <a:t> , </a:t>
            </a:r>
            <a:r>
              <a:rPr lang="ru-RU" sz="1600" dirty="0" err="1"/>
              <a:t>позафракційний</a:t>
            </a:r>
            <a:r>
              <a:rPr lang="ru-RU" sz="1600" dirty="0"/>
              <a:t> </a:t>
            </a:r>
            <a:r>
              <a:rPr lang="ru-RU" sz="1600" dirty="0" err="1"/>
              <a:t>народний</a:t>
            </a:r>
            <a:r>
              <a:rPr lang="ru-RU" sz="1600" dirty="0"/>
              <a:t> депутат </a:t>
            </a:r>
            <a:r>
              <a:rPr lang="ru-RU" sz="1600" dirty="0" err="1"/>
              <a:t>України</a:t>
            </a:r>
            <a:r>
              <a:rPr lang="ru-RU" sz="1600" dirty="0"/>
              <a:t> . </a:t>
            </a:r>
            <a:r>
              <a:rPr lang="ru-RU" sz="1600" dirty="0" err="1"/>
              <a:t>Шанси</a:t>
            </a:r>
            <a:r>
              <a:rPr lang="ru-RU" sz="1600" dirty="0"/>
              <a:t> Ляшко стати главою </a:t>
            </a:r>
            <a:r>
              <a:rPr lang="ru-RU" sz="1600" dirty="0" err="1"/>
              <a:t>держави</a:t>
            </a:r>
            <a:r>
              <a:rPr lang="ru-RU" sz="1600" dirty="0"/>
              <a:t> , </a:t>
            </a:r>
            <a:r>
              <a:rPr lang="ru-RU" sz="1600" dirty="0" err="1"/>
              <a:t>природно</a:t>
            </a:r>
            <a:r>
              <a:rPr lang="ru-RU" sz="1600" dirty="0"/>
              <a:t> , не </a:t>
            </a:r>
            <a:r>
              <a:rPr lang="ru-RU" sz="1600" dirty="0" err="1"/>
              <a:t>слід</a:t>
            </a:r>
            <a:r>
              <a:rPr lang="ru-RU" sz="1600" dirty="0"/>
              <a:t> </a:t>
            </a:r>
            <a:r>
              <a:rPr lang="ru-RU" sz="1600" dirty="0" err="1"/>
              <a:t>перебільшувати</a:t>
            </a:r>
            <a:r>
              <a:rPr lang="ru-RU" sz="1600" dirty="0"/>
              <a:t>. </a:t>
            </a:r>
            <a:r>
              <a:rPr lang="ru-RU" sz="1600" dirty="0" err="1"/>
              <a:t>Втім</a:t>
            </a:r>
            <a:r>
              <a:rPr lang="ru-RU" sz="1600" dirty="0"/>
              <a:t> , </a:t>
            </a:r>
            <a:r>
              <a:rPr lang="ru-RU" sz="1600" dirty="0" err="1"/>
              <a:t>що</a:t>
            </a:r>
            <a:r>
              <a:rPr lang="ru-RU" sz="1600" dirty="0"/>
              <a:t> точно - </a:t>
            </a:r>
            <a:r>
              <a:rPr lang="ru-RU" sz="1600" dirty="0" err="1"/>
              <a:t>епатажу</a:t>
            </a:r>
            <a:r>
              <a:rPr lang="ru-RU" sz="1600" dirty="0"/>
              <a:t> </a:t>
            </a:r>
            <a:r>
              <a:rPr lang="ru-RU" sz="1600" dirty="0" err="1"/>
              <a:t>під</a:t>
            </a:r>
            <a:r>
              <a:rPr lang="ru-RU" sz="1600" dirty="0"/>
              <a:t> час </a:t>
            </a:r>
            <a:r>
              <a:rPr lang="ru-RU" sz="1600" dirty="0" err="1"/>
              <a:t>кампанії</a:t>
            </a:r>
            <a:r>
              <a:rPr lang="ru-RU" sz="1600" dirty="0"/>
              <a:t> бути . У 2013 р. Ляшко </a:t>
            </a:r>
            <a:r>
              <a:rPr lang="ru-RU" sz="1600" dirty="0" err="1"/>
              <a:t>отримав</a:t>
            </a:r>
            <a:r>
              <a:rPr lang="ru-RU" sz="1600" dirty="0"/>
              <a:t> 195 тис. 971 </a:t>
            </a:r>
            <a:r>
              <a:rPr lang="ru-RU" sz="1600" dirty="0" err="1"/>
              <a:t>грн</a:t>
            </a:r>
            <a:r>
              <a:rPr lang="ru-RU" sz="1600" dirty="0"/>
              <a:t> </a:t>
            </a:r>
            <a:r>
              <a:rPr lang="ru-RU" sz="1600" dirty="0" err="1"/>
              <a:t>сукупного</a:t>
            </a:r>
            <a:r>
              <a:rPr lang="ru-RU" sz="1600" dirty="0"/>
              <a:t> доходу. </a:t>
            </a:r>
            <a:r>
              <a:rPr lang="ru-RU" sz="1600" dirty="0" err="1"/>
              <a:t>Згідно</a:t>
            </a:r>
            <a:r>
              <a:rPr lang="ru-RU" sz="1600" dirty="0"/>
              <a:t> з </a:t>
            </a:r>
            <a:r>
              <a:rPr lang="ru-RU" sz="1600" dirty="0" err="1"/>
              <a:t>його</a:t>
            </a:r>
            <a:r>
              <a:rPr lang="ru-RU" sz="1600" dirty="0"/>
              <a:t> </a:t>
            </a:r>
            <a:r>
              <a:rPr lang="ru-RU" sz="1600" dirty="0" err="1"/>
              <a:t>декларацією</a:t>
            </a:r>
            <a:r>
              <a:rPr lang="ru-RU" sz="1600" dirty="0"/>
              <a:t> , з </a:t>
            </a:r>
            <a:r>
              <a:rPr lang="ru-RU" sz="1600" dirty="0" err="1"/>
              <a:t>цієї</a:t>
            </a:r>
            <a:r>
              <a:rPr lang="ru-RU" sz="1600" dirty="0"/>
              <a:t> </a:t>
            </a:r>
            <a:r>
              <a:rPr lang="ru-RU" sz="1600" dirty="0" err="1"/>
              <a:t>суми</a:t>
            </a:r>
            <a:r>
              <a:rPr lang="ru-RU" sz="1600" dirty="0"/>
              <a:t> 195 тис. 671 </a:t>
            </a:r>
            <a:r>
              <a:rPr lang="ru-RU" sz="1600" dirty="0" err="1"/>
              <a:t>грн</a:t>
            </a:r>
            <a:r>
              <a:rPr lang="ru-RU" sz="1600" dirty="0"/>
              <a:t> становить зарплата , </a:t>
            </a:r>
            <a:r>
              <a:rPr lang="ru-RU" sz="1600" dirty="0" err="1"/>
              <a:t>ще</a:t>
            </a:r>
            <a:r>
              <a:rPr lang="ru-RU" sz="1600" dirty="0"/>
              <a:t> 300 </a:t>
            </a:r>
            <a:r>
              <a:rPr lang="ru-RU" sz="1600" dirty="0" err="1"/>
              <a:t>грн</a:t>
            </a:r>
            <a:r>
              <a:rPr lang="ru-RU" sz="1600" dirty="0"/>
              <a:t> - </a:t>
            </a:r>
            <a:r>
              <a:rPr lang="ru-RU" sz="1600" dirty="0" err="1"/>
              <a:t>авторська</a:t>
            </a:r>
            <a:r>
              <a:rPr lang="ru-RU" sz="1600" dirty="0"/>
              <a:t> </a:t>
            </a:r>
            <a:r>
              <a:rPr lang="ru-RU" sz="1600" dirty="0" err="1"/>
              <a:t>винагорода</a:t>
            </a:r>
            <a:r>
              <a:rPr lang="ru-RU" sz="1600" dirty="0"/>
              <a:t> , </a:t>
            </a:r>
            <a:r>
              <a:rPr lang="ru-RU" sz="1600" dirty="0" err="1"/>
              <a:t>інші</a:t>
            </a:r>
            <a:r>
              <a:rPr lang="ru-RU" sz="1600" dirty="0"/>
              <a:t> доходи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реалізації</a:t>
            </a:r>
            <a:r>
              <a:rPr lang="ru-RU" sz="1600" dirty="0"/>
              <a:t> </a:t>
            </a:r>
            <a:r>
              <a:rPr lang="ru-RU" sz="1600" dirty="0" err="1"/>
              <a:t>майнових</a:t>
            </a:r>
            <a:r>
              <a:rPr lang="ru-RU" sz="1600" dirty="0"/>
              <a:t> прав </a:t>
            </a:r>
            <a:r>
              <a:rPr lang="ru-RU" sz="1600" dirty="0" err="1"/>
              <a:t>інтелектуальної</a:t>
            </a:r>
            <a:r>
              <a:rPr lang="ru-RU" sz="1600" dirty="0"/>
              <a:t> </a:t>
            </a:r>
            <a:r>
              <a:rPr lang="ru-RU" sz="1600" dirty="0" err="1"/>
              <a:t>власності</a:t>
            </a:r>
            <a:r>
              <a:rPr lang="ru-RU" sz="1600" dirty="0"/>
              <a:t> </a:t>
            </a:r>
            <a:r>
              <a:rPr lang="ru-RU" sz="1600" dirty="0" smtClean="0"/>
              <a:t>.</a:t>
            </a:r>
            <a:endParaRPr lang="ru-RU" sz="1600" dirty="0"/>
          </a:p>
          <a:p>
            <a:pPr marL="137160" indent="0">
              <a:buNone/>
            </a:pPr>
            <a:r>
              <a:rPr lang="ru-RU" sz="1600" dirty="0" smtClean="0"/>
              <a:t>	Ляшко </a:t>
            </a:r>
            <a:r>
              <a:rPr lang="ru-RU" sz="1600" dirty="0" err="1"/>
              <a:t>володіє</a:t>
            </a:r>
            <a:r>
              <a:rPr lang="ru-RU" sz="1600" dirty="0"/>
              <a:t> земельною </a:t>
            </a:r>
            <a:r>
              <a:rPr lang="ru-RU" sz="1600" dirty="0" err="1"/>
              <a:t>ділянкою</a:t>
            </a:r>
            <a:r>
              <a:rPr lang="ru-RU" sz="1600" dirty="0"/>
              <a:t> </a:t>
            </a:r>
            <a:r>
              <a:rPr lang="ru-RU" sz="1600" dirty="0" err="1"/>
              <a:t>площею</a:t>
            </a:r>
            <a:r>
              <a:rPr lang="ru-RU" sz="1600" dirty="0"/>
              <a:t> 1,26 га , </a:t>
            </a:r>
            <a:r>
              <a:rPr lang="ru-RU" sz="1600" dirty="0" err="1"/>
              <a:t>двома</a:t>
            </a:r>
            <a:r>
              <a:rPr lang="ru-RU" sz="1600" dirty="0"/>
              <a:t> квартирами - 95,5 кв. м і 367,2 кв. м (</a:t>
            </a:r>
            <a:r>
              <a:rPr lang="ru-RU" sz="1600" dirty="0" err="1"/>
              <a:t>під</a:t>
            </a:r>
            <a:r>
              <a:rPr lang="ru-RU" sz="1600" dirty="0"/>
              <a:t> </a:t>
            </a:r>
            <a:r>
              <a:rPr lang="ru-RU" sz="1600" dirty="0" err="1"/>
              <a:t>сімейний</a:t>
            </a:r>
            <a:r>
              <a:rPr lang="ru-RU" sz="1600" dirty="0"/>
              <a:t> дитячий </a:t>
            </a:r>
            <a:r>
              <a:rPr lang="ru-RU" sz="1600" dirty="0" err="1"/>
              <a:t>будинок</a:t>
            </a:r>
            <a:r>
              <a:rPr lang="ru-RU" sz="1600" dirty="0"/>
              <a:t> ) і </a:t>
            </a:r>
            <a:r>
              <a:rPr lang="ru-RU" sz="1600" dirty="0" err="1"/>
              <a:t>гаражем</a:t>
            </a:r>
            <a:r>
              <a:rPr lang="ru-RU" sz="1600" dirty="0"/>
              <a:t> </a:t>
            </a:r>
            <a:r>
              <a:rPr lang="ru-RU" sz="1600" dirty="0" err="1"/>
              <a:t>площею</a:t>
            </a:r>
            <a:r>
              <a:rPr lang="ru-RU" sz="1600" dirty="0"/>
              <a:t> 127,5 кв. м. </a:t>
            </a:r>
            <a:r>
              <a:rPr lang="ru-RU" sz="1600" dirty="0" err="1"/>
              <a:t>Також</a:t>
            </a:r>
            <a:r>
              <a:rPr lang="ru-RU" sz="1600" dirty="0"/>
              <a:t> </a:t>
            </a:r>
            <a:r>
              <a:rPr lang="ru-RU" sz="1600" dirty="0" err="1"/>
              <a:t>лідер</a:t>
            </a:r>
            <a:r>
              <a:rPr lang="ru-RU" sz="1600" dirty="0"/>
              <a:t> </a:t>
            </a:r>
            <a:r>
              <a:rPr lang="ru-RU" sz="1600" dirty="0" err="1"/>
              <a:t>Радикальної</a:t>
            </a:r>
            <a:r>
              <a:rPr lang="ru-RU" sz="1600" dirty="0"/>
              <a:t> </a:t>
            </a:r>
            <a:r>
              <a:rPr lang="ru-RU" sz="1600" dirty="0" err="1"/>
              <a:t>партії</a:t>
            </a:r>
            <a:r>
              <a:rPr lang="ru-RU" sz="1600" dirty="0"/>
              <a:t> </a:t>
            </a:r>
            <a:r>
              <a:rPr lang="ru-RU" sz="1600" dirty="0" err="1"/>
              <a:t>має</a:t>
            </a:r>
            <a:r>
              <a:rPr lang="ru-RU" sz="1600" dirty="0"/>
              <a:t> три </a:t>
            </a:r>
            <a:r>
              <a:rPr lang="ru-RU" sz="1600" dirty="0" err="1"/>
              <a:t>легкові</a:t>
            </a:r>
            <a:r>
              <a:rPr lang="ru-RU" sz="1600" dirty="0"/>
              <a:t> </a:t>
            </a:r>
            <a:r>
              <a:rPr lang="ru-RU" sz="1600" dirty="0" err="1"/>
              <a:t>автомобілі</a:t>
            </a:r>
            <a:r>
              <a:rPr lang="ru-RU" sz="1600" dirty="0"/>
              <a:t> - </a:t>
            </a:r>
            <a:r>
              <a:rPr lang="la-Latn" sz="1600" dirty="0"/>
              <a:t>Toyota Prado 2004 </a:t>
            </a:r>
            <a:r>
              <a:rPr lang="ru-RU" sz="1600" dirty="0"/>
              <a:t>року </a:t>
            </a:r>
            <a:r>
              <a:rPr lang="ru-RU" sz="1600" dirty="0" err="1"/>
              <a:t>випуску</a:t>
            </a:r>
            <a:r>
              <a:rPr lang="ru-RU" sz="1600" dirty="0"/>
              <a:t> , </a:t>
            </a:r>
            <a:r>
              <a:rPr lang="la-Latn" sz="1600" dirty="0"/>
              <a:t>Mercedes Benz 2006 </a:t>
            </a:r>
            <a:r>
              <a:rPr lang="ru-RU" sz="1600" dirty="0"/>
              <a:t>року </a:t>
            </a:r>
            <a:r>
              <a:rPr lang="ru-RU" sz="1600" dirty="0" err="1"/>
              <a:t>випуску</a:t>
            </a:r>
            <a:r>
              <a:rPr lang="ru-RU" sz="1600" dirty="0"/>
              <a:t> і </a:t>
            </a:r>
            <a:r>
              <a:rPr lang="la-Latn" sz="1600" dirty="0"/>
              <a:t>Land - Rover Range - Rover 2008 </a:t>
            </a:r>
            <a:r>
              <a:rPr lang="ru-RU" sz="1600" dirty="0"/>
              <a:t>року </a:t>
            </a:r>
            <a:r>
              <a:rPr lang="ru-RU" sz="1600" dirty="0" err="1"/>
              <a:t>випуску</a:t>
            </a:r>
            <a:r>
              <a:rPr lang="ru-RU" sz="1600" dirty="0"/>
              <a:t>. Члени </a:t>
            </a:r>
            <a:r>
              <a:rPr lang="ru-RU" sz="1600" dirty="0" err="1"/>
              <a:t>сім'ї</a:t>
            </a:r>
            <a:r>
              <a:rPr lang="ru-RU" sz="1600" dirty="0"/>
              <a:t> Ляшко , </a:t>
            </a:r>
            <a:r>
              <a:rPr lang="ru-RU" sz="1600" dirty="0" err="1"/>
              <a:t>серед</a:t>
            </a:r>
            <a:r>
              <a:rPr lang="ru-RU" sz="1600" dirty="0"/>
              <a:t> </a:t>
            </a:r>
            <a:r>
              <a:rPr lang="ru-RU" sz="1600" dirty="0" err="1"/>
              <a:t>яких</a:t>
            </a:r>
            <a:r>
              <a:rPr lang="ru-RU" sz="1600" dirty="0"/>
              <a:t> </a:t>
            </a:r>
            <a:r>
              <a:rPr lang="ru-RU" sz="1600" dirty="0" err="1"/>
              <a:t>значаться</a:t>
            </a:r>
            <a:r>
              <a:rPr lang="ru-RU" sz="1600" dirty="0"/>
              <a:t> </a:t>
            </a:r>
            <a:r>
              <a:rPr lang="ru-RU" sz="1600" dirty="0" err="1"/>
              <a:t>цивільна</a:t>
            </a:r>
            <a:r>
              <a:rPr lang="ru-RU" sz="1600" dirty="0"/>
              <a:t> дружина та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спільна</a:t>
            </a:r>
            <a:r>
              <a:rPr lang="ru-RU" sz="1600" dirty="0"/>
              <a:t> дочка , в 2013 р. не </a:t>
            </a:r>
            <a:r>
              <a:rPr lang="ru-RU" sz="1600" dirty="0" err="1"/>
              <a:t>отримали</a:t>
            </a:r>
            <a:r>
              <a:rPr lang="ru-RU" sz="1600" dirty="0"/>
              <a:t> </a:t>
            </a:r>
            <a:r>
              <a:rPr lang="ru-RU" sz="1600" dirty="0" err="1"/>
              <a:t>ніякого</a:t>
            </a:r>
            <a:r>
              <a:rPr lang="ru-RU" sz="1600" dirty="0"/>
              <a:t> доходу . При </a:t>
            </a:r>
            <a:r>
              <a:rPr lang="ru-RU" sz="1600" dirty="0" err="1"/>
              <a:t>цьому</a:t>
            </a:r>
            <a:r>
              <a:rPr lang="ru-RU" sz="1600" dirty="0"/>
              <a:t> в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власності</a:t>
            </a:r>
            <a:r>
              <a:rPr lang="ru-RU" sz="1600" dirty="0"/>
              <a:t> </a:t>
            </a:r>
            <a:r>
              <a:rPr lang="ru-RU" sz="1600" dirty="0" err="1"/>
              <a:t>перебуває</a:t>
            </a:r>
            <a:r>
              <a:rPr lang="ru-RU" sz="1600" dirty="0"/>
              <a:t> 1 / 4 </a:t>
            </a:r>
            <a:r>
              <a:rPr lang="ru-RU" sz="1600" dirty="0" err="1"/>
              <a:t>квартири</a:t>
            </a:r>
            <a:r>
              <a:rPr lang="ru-RU" sz="1600" dirty="0"/>
              <a:t> , </a:t>
            </a:r>
            <a:r>
              <a:rPr lang="ru-RU" sz="1600" dirty="0" err="1"/>
              <a:t>площею</a:t>
            </a:r>
            <a:r>
              <a:rPr lang="ru-RU" sz="1600" dirty="0"/>
              <a:t> 20,5 кв. 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908720"/>
            <a:ext cx="405473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00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706090"/>
          </a:xfrm>
        </p:spPr>
        <p:txBody>
          <a:bodyPr>
            <a:normAutofit fontScale="90000"/>
          </a:bodyPr>
          <a:lstStyle/>
          <a:p>
            <a:r>
              <a:rPr lang="ru-RU" dirty="0"/>
              <a:t>Олег </a:t>
            </a:r>
            <a:r>
              <a:rPr lang="ru-RU" dirty="0" err="1"/>
              <a:t>Царьов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5328632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1600" dirty="0" smtClean="0"/>
              <a:t>	</a:t>
            </a:r>
            <a:r>
              <a:rPr lang="ru-RU" sz="1400" dirty="0" err="1" smtClean="0"/>
              <a:t>Народний</a:t>
            </a:r>
            <a:r>
              <a:rPr lang="ru-RU" sz="1400" dirty="0" smtClean="0"/>
              <a:t> </a:t>
            </a:r>
            <a:r>
              <a:rPr lang="ru-RU" sz="1400" dirty="0"/>
              <a:t>депутат </a:t>
            </a:r>
            <a:r>
              <a:rPr lang="ru-RU" sz="1400" dirty="0" err="1"/>
              <a:t>України</a:t>
            </a:r>
            <a:r>
              <a:rPr lang="ru-RU" sz="1400" dirty="0"/>
              <a:t>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фракції</a:t>
            </a:r>
            <a:r>
              <a:rPr lang="ru-RU" sz="1400" dirty="0"/>
              <a:t> </a:t>
            </a:r>
            <a:r>
              <a:rPr lang="ru-RU" sz="1400" dirty="0" err="1"/>
              <a:t>Партії</a:t>
            </a:r>
            <a:r>
              <a:rPr lang="ru-RU" sz="1400" dirty="0"/>
              <a:t> </a:t>
            </a:r>
            <a:r>
              <a:rPr lang="ru-RU" sz="1400" dirty="0" err="1"/>
              <a:t>регіонів</a:t>
            </a:r>
            <a:r>
              <a:rPr lang="ru-RU" sz="1400" dirty="0"/>
              <a:t> ( </a:t>
            </a:r>
            <a:r>
              <a:rPr lang="ru-RU" sz="1400" dirty="0" err="1"/>
              <a:t>самовисуванець</a:t>
            </a:r>
            <a:r>
              <a:rPr lang="ru-RU" sz="1400" dirty="0"/>
              <a:t> ) . </a:t>
            </a:r>
            <a:r>
              <a:rPr lang="ru-RU" sz="1400" dirty="0" err="1"/>
              <a:t>Його</a:t>
            </a:r>
            <a:r>
              <a:rPr lang="ru-RU" sz="1400" dirty="0"/>
              <a:t> </a:t>
            </a:r>
            <a:r>
              <a:rPr lang="ru-RU" sz="1400" dirty="0" err="1"/>
              <a:t>висунення</a:t>
            </a:r>
            <a:r>
              <a:rPr lang="ru-RU" sz="1400" dirty="0"/>
              <a:t> обросло шлейфом </a:t>
            </a:r>
            <a:r>
              <a:rPr lang="ru-RU" sz="1400" dirty="0" err="1"/>
              <a:t>скандальності</a:t>
            </a:r>
            <a:r>
              <a:rPr lang="ru-RU" sz="1400" dirty="0"/>
              <a:t> . На </a:t>
            </a:r>
            <a:r>
              <a:rPr lang="ru-RU" sz="1400" dirty="0" err="1"/>
              <a:t>партійних</a:t>
            </a:r>
            <a:r>
              <a:rPr lang="ru-RU" sz="1400" dirty="0"/>
              <a:t> </a:t>
            </a:r>
            <a:r>
              <a:rPr lang="ru-RU" sz="1400" dirty="0" err="1"/>
              <a:t>праймеріз</a:t>
            </a:r>
            <a:r>
              <a:rPr lang="ru-RU" sz="1400" dirty="0"/>
              <a:t> за </a:t>
            </a:r>
            <a:r>
              <a:rPr lang="ru-RU" sz="1400" dirty="0" err="1"/>
              <a:t>Царьова</a:t>
            </a:r>
            <a:r>
              <a:rPr lang="ru-RU" sz="1400" dirty="0"/>
              <a:t> </a:t>
            </a:r>
            <a:r>
              <a:rPr lang="ru-RU" sz="1400" dirty="0" err="1"/>
              <a:t>був</a:t>
            </a:r>
            <a:r>
              <a:rPr lang="ru-RU" sz="1400" dirty="0"/>
              <a:t> </a:t>
            </a:r>
            <a:r>
              <a:rPr lang="ru-RU" sz="1400" dirty="0" err="1"/>
              <a:t>відданий</a:t>
            </a:r>
            <a:r>
              <a:rPr lang="ru-RU" sz="1400" dirty="0"/>
              <a:t> </a:t>
            </a:r>
            <a:r>
              <a:rPr lang="ru-RU" sz="1400" dirty="0" err="1"/>
              <a:t>лише</a:t>
            </a:r>
            <a:r>
              <a:rPr lang="ru-RU" sz="1400" dirty="0"/>
              <a:t> один голос. </a:t>
            </a:r>
            <a:r>
              <a:rPr lang="ru-RU" sz="1400" dirty="0" err="1"/>
              <a:t>Більшість</a:t>
            </a:r>
            <a:r>
              <a:rPr lang="ru-RU" sz="1400" dirty="0"/>
              <a:t> </a:t>
            </a:r>
            <a:r>
              <a:rPr lang="ru-RU" sz="1400" dirty="0" err="1"/>
              <a:t>облорганізацій</a:t>
            </a:r>
            <a:r>
              <a:rPr lang="ru-RU" sz="1400" dirty="0"/>
              <a:t> ПР </a:t>
            </a:r>
            <a:r>
              <a:rPr lang="ru-RU" sz="1400" dirty="0" err="1"/>
              <a:t>вустами</a:t>
            </a:r>
            <a:r>
              <a:rPr lang="ru-RU" sz="1400" dirty="0"/>
              <a:t> секретаря </a:t>
            </a:r>
            <a:r>
              <a:rPr lang="ru-RU" sz="1400" dirty="0" err="1"/>
              <a:t>президії</a:t>
            </a:r>
            <a:r>
              <a:rPr lang="ru-RU" sz="1400" dirty="0"/>
              <a:t> ПР Бориса Колесникова пригрозили </a:t>
            </a:r>
            <a:r>
              <a:rPr lang="ru-RU" sz="1400" dirty="0" err="1"/>
              <a:t>йому</a:t>
            </a:r>
            <a:r>
              <a:rPr lang="ru-RU" sz="1400" dirty="0"/>
              <a:t> </a:t>
            </a:r>
            <a:r>
              <a:rPr lang="ru-RU" sz="1400" dirty="0" err="1"/>
              <a:t>виключенням</a:t>
            </a:r>
            <a:r>
              <a:rPr lang="ru-RU" sz="1400" dirty="0"/>
              <a:t> у </a:t>
            </a:r>
            <a:r>
              <a:rPr lang="ru-RU" sz="1400" dirty="0" err="1"/>
              <a:t>разі</a:t>
            </a:r>
            <a:r>
              <a:rPr lang="ru-RU" sz="1400" dirty="0"/>
              <a:t> , </a:t>
            </a:r>
            <a:r>
              <a:rPr lang="ru-RU" sz="1400" dirty="0" err="1"/>
              <a:t>якщо</a:t>
            </a:r>
            <a:r>
              <a:rPr lang="ru-RU" sz="1400" dirty="0"/>
              <a:t> </a:t>
            </a:r>
            <a:r>
              <a:rPr lang="ru-RU" sz="1400" dirty="0" err="1"/>
              <a:t>він</a:t>
            </a:r>
            <a:r>
              <a:rPr lang="ru-RU" sz="1400" dirty="0"/>
              <a:t> не </a:t>
            </a:r>
            <a:r>
              <a:rPr lang="ru-RU" sz="1400" dirty="0" err="1"/>
              <a:t>зніме</a:t>
            </a:r>
            <a:r>
              <a:rPr lang="ru-RU" sz="1400" dirty="0"/>
              <a:t> свою кандидатуру</a:t>
            </a:r>
            <a:r>
              <a:rPr lang="ru-RU" sz="1400" dirty="0" smtClean="0"/>
              <a:t>.</a:t>
            </a:r>
            <a:endParaRPr lang="ru-RU" sz="1400" dirty="0"/>
          </a:p>
          <a:p>
            <a:pPr marL="137160" indent="0">
              <a:buNone/>
            </a:pPr>
            <a:r>
              <a:rPr lang="ru-RU" sz="1400" dirty="0" smtClean="0"/>
              <a:t>	У </a:t>
            </a:r>
            <a:r>
              <a:rPr lang="ru-RU" sz="1400" dirty="0"/>
              <a:t>2013 р. </a:t>
            </a:r>
            <a:r>
              <a:rPr lang="ru-RU" sz="1400" dirty="0" err="1"/>
              <a:t>Царьов</a:t>
            </a:r>
            <a:r>
              <a:rPr lang="ru-RU" sz="1400" dirty="0"/>
              <a:t> </a:t>
            </a:r>
            <a:r>
              <a:rPr lang="ru-RU" sz="1400" dirty="0" err="1"/>
              <a:t>отримав</a:t>
            </a:r>
            <a:r>
              <a:rPr lang="ru-RU" sz="1400" dirty="0"/>
              <a:t> 234 тис. 149 </a:t>
            </a:r>
            <a:r>
              <a:rPr lang="ru-RU" sz="1400" dirty="0" err="1"/>
              <a:t>грн</a:t>
            </a:r>
            <a:r>
              <a:rPr lang="ru-RU" sz="1400" dirty="0"/>
              <a:t> </a:t>
            </a:r>
            <a:r>
              <a:rPr lang="ru-RU" sz="1400" dirty="0" err="1"/>
              <a:t>сукупного</a:t>
            </a:r>
            <a:r>
              <a:rPr lang="ru-RU" sz="1400" dirty="0"/>
              <a:t> доходу. </a:t>
            </a:r>
            <a:r>
              <a:rPr lang="ru-RU" sz="1400" dirty="0" err="1"/>
              <a:t>Має</a:t>
            </a:r>
            <a:r>
              <a:rPr lang="ru-RU" sz="1400" dirty="0"/>
              <a:t> </a:t>
            </a:r>
            <a:r>
              <a:rPr lang="ru-RU" sz="1400" dirty="0" err="1"/>
              <a:t>земельні</a:t>
            </a:r>
            <a:r>
              <a:rPr lang="ru-RU" sz="1400" dirty="0"/>
              <a:t> </a:t>
            </a:r>
            <a:r>
              <a:rPr lang="ru-RU" sz="1400" dirty="0" err="1"/>
              <a:t>ділянки</a:t>
            </a:r>
            <a:r>
              <a:rPr lang="ru-RU" sz="1400" dirty="0"/>
              <a:t> </a:t>
            </a:r>
            <a:r>
              <a:rPr lang="ru-RU" sz="1400" dirty="0" err="1"/>
              <a:t>площею</a:t>
            </a:r>
            <a:r>
              <a:rPr lang="ru-RU" sz="1400" dirty="0"/>
              <a:t> 1 тис. 348 кв. м та 1 тис. 502 кв. м , </a:t>
            </a:r>
            <a:r>
              <a:rPr lang="ru-RU" sz="1400" dirty="0" err="1"/>
              <a:t>житловий</a:t>
            </a:r>
            <a:r>
              <a:rPr lang="ru-RU" sz="1400" dirty="0"/>
              <a:t> </a:t>
            </a:r>
            <a:r>
              <a:rPr lang="ru-RU" sz="1400" dirty="0" err="1"/>
              <a:t>будинок</a:t>
            </a:r>
            <a:r>
              <a:rPr lang="ru-RU" sz="1400" dirty="0"/>
              <a:t> ( 154 кв. м) і квартиру (64,5 кв. м</a:t>
            </a:r>
            <a:r>
              <a:rPr lang="ru-RU" sz="1400" dirty="0" smtClean="0"/>
              <a:t>).</a:t>
            </a:r>
            <a:endParaRPr lang="ru-RU" sz="1400" dirty="0"/>
          </a:p>
          <a:p>
            <a:pPr marL="137160" indent="0">
              <a:buNone/>
            </a:pPr>
            <a:r>
              <a:rPr lang="ru-RU" sz="1400" dirty="0" smtClean="0"/>
              <a:t>	</a:t>
            </a:r>
            <a:r>
              <a:rPr lang="ru-RU" sz="1400" dirty="0" err="1" smtClean="0"/>
              <a:t>Крім</a:t>
            </a:r>
            <a:r>
              <a:rPr lang="ru-RU" sz="1400" dirty="0" smtClean="0"/>
              <a:t> </a:t>
            </a:r>
            <a:r>
              <a:rPr lang="ru-RU" sz="1400" dirty="0"/>
              <a:t>того , </a:t>
            </a:r>
            <a:r>
              <a:rPr lang="ru-RU" sz="1400" dirty="0" err="1"/>
              <a:t>він</a:t>
            </a:r>
            <a:r>
              <a:rPr lang="ru-RU" sz="1400" dirty="0"/>
              <a:t> </a:t>
            </a:r>
            <a:r>
              <a:rPr lang="ru-RU" sz="1400" dirty="0" err="1"/>
              <a:t>володіє</a:t>
            </a:r>
            <a:r>
              <a:rPr lang="ru-RU" sz="1400" dirty="0"/>
              <a:t> </a:t>
            </a:r>
            <a:r>
              <a:rPr lang="ru-RU" sz="1400" dirty="0" err="1"/>
              <a:t>легковим</a:t>
            </a:r>
            <a:r>
              <a:rPr lang="ru-RU" sz="1400" dirty="0"/>
              <a:t> </a:t>
            </a:r>
            <a:r>
              <a:rPr lang="ru-RU" sz="1400" dirty="0" err="1"/>
              <a:t>автомобілем</a:t>
            </a:r>
            <a:r>
              <a:rPr lang="ru-RU" sz="1400" dirty="0"/>
              <a:t> </a:t>
            </a:r>
            <a:r>
              <a:rPr lang="la-Latn" sz="1400" dirty="0"/>
              <a:t>Lexus LS 600 HL 2007 </a:t>
            </a:r>
            <a:r>
              <a:rPr lang="ru-RU" sz="1400" dirty="0" err="1"/>
              <a:t>випуску</a:t>
            </a:r>
            <a:r>
              <a:rPr lang="ru-RU" sz="1400" dirty="0"/>
              <a:t> і </a:t>
            </a:r>
            <a:r>
              <a:rPr lang="la-Latn" sz="1400" dirty="0"/>
              <a:t>Toyota Camry 2007 </a:t>
            </a:r>
            <a:r>
              <a:rPr lang="ru-RU" sz="1400" dirty="0"/>
              <a:t>р. </a:t>
            </a:r>
            <a:r>
              <a:rPr lang="ru-RU" sz="1400" dirty="0" err="1"/>
              <a:t>випуску</a:t>
            </a:r>
            <a:r>
              <a:rPr lang="ru-RU" sz="1400" dirty="0"/>
              <a:t> </a:t>
            </a:r>
            <a:r>
              <a:rPr lang="ru-RU" sz="1400" dirty="0" smtClean="0"/>
              <a:t>.</a:t>
            </a:r>
            <a:endParaRPr lang="ru-RU" sz="1400" dirty="0"/>
          </a:p>
          <a:p>
            <a:pPr marL="137160" indent="0">
              <a:buNone/>
            </a:pPr>
            <a:r>
              <a:rPr lang="ru-RU" sz="1400" dirty="0" smtClean="0"/>
              <a:t>	Члени </a:t>
            </a:r>
            <a:r>
              <a:rPr lang="ru-RU" sz="1400" dirty="0" err="1"/>
              <a:t>сім'ї</a:t>
            </a:r>
            <a:r>
              <a:rPr lang="ru-RU" sz="1400" dirty="0"/>
              <a:t> </a:t>
            </a:r>
            <a:r>
              <a:rPr lang="ru-RU" sz="1400" dirty="0" err="1"/>
              <a:t>Царьова</a:t>
            </a:r>
            <a:r>
              <a:rPr lang="ru-RU" sz="1400" dirty="0"/>
              <a:t> , </a:t>
            </a:r>
            <a:r>
              <a:rPr lang="ru-RU" sz="1400" dirty="0" err="1"/>
              <a:t>серед</a:t>
            </a:r>
            <a:r>
              <a:rPr lang="ru-RU" sz="1400" dirty="0"/>
              <a:t> </a:t>
            </a:r>
            <a:r>
              <a:rPr lang="ru-RU" sz="1400" dirty="0" err="1"/>
              <a:t>яких</a:t>
            </a:r>
            <a:r>
              <a:rPr lang="ru-RU" sz="1400" dirty="0"/>
              <a:t> значиться </a:t>
            </a:r>
            <a:r>
              <a:rPr lang="ru-RU" sz="1400" dirty="0" err="1"/>
              <a:t>лише</a:t>
            </a:r>
            <a:r>
              <a:rPr lang="ru-RU" sz="1400" dirty="0"/>
              <a:t> дружина , </a:t>
            </a:r>
            <a:r>
              <a:rPr lang="ru-RU" sz="1400" dirty="0" err="1"/>
              <a:t>дві</a:t>
            </a:r>
            <a:r>
              <a:rPr lang="ru-RU" sz="1400" dirty="0"/>
              <a:t> дочки і два сини , в 2013 р. </a:t>
            </a:r>
            <a:r>
              <a:rPr lang="ru-RU" sz="1400" dirty="0" err="1"/>
              <a:t>заробили</a:t>
            </a:r>
            <a:r>
              <a:rPr lang="ru-RU" sz="1400" dirty="0"/>
              <a:t> 1 млн 834 тис. 792 </a:t>
            </a:r>
            <a:r>
              <a:rPr lang="ru-RU" sz="1400" dirty="0" err="1"/>
              <a:t>грн</a:t>
            </a:r>
            <a:r>
              <a:rPr lang="ru-RU" sz="1400" dirty="0"/>
              <a:t> </a:t>
            </a:r>
            <a:r>
              <a:rPr lang="ru-RU" sz="1400" dirty="0" err="1"/>
              <a:t>сукупного</a:t>
            </a:r>
            <a:r>
              <a:rPr lang="ru-RU" sz="1400" dirty="0"/>
              <a:t> доходу. З них </a:t>
            </a:r>
            <a:r>
              <a:rPr lang="ru-RU" sz="1400" dirty="0" err="1"/>
              <a:t>заробітна</a:t>
            </a:r>
            <a:r>
              <a:rPr lang="ru-RU" sz="1400" dirty="0"/>
              <a:t> плата становить - 17 тис. 149 </a:t>
            </a:r>
            <a:r>
              <a:rPr lang="ru-RU" sz="1400" dirty="0" err="1"/>
              <a:t>грн</a:t>
            </a:r>
            <a:r>
              <a:rPr lang="ru-RU" sz="1400" dirty="0"/>
              <a:t> , </a:t>
            </a:r>
            <a:r>
              <a:rPr lang="ru-RU" sz="1400" dirty="0" err="1"/>
              <a:t>дивіденди</a:t>
            </a:r>
            <a:r>
              <a:rPr lang="ru-RU" sz="1400" dirty="0"/>
              <a:t> і </a:t>
            </a:r>
            <a:r>
              <a:rPr lang="ru-RU" sz="1400" dirty="0" err="1"/>
              <a:t>відсотки</a:t>
            </a:r>
            <a:r>
              <a:rPr lang="ru-RU" sz="1400" dirty="0"/>
              <a:t> - 100 тис. </a:t>
            </a:r>
            <a:r>
              <a:rPr lang="ru-RU" sz="1400" dirty="0" err="1"/>
              <a:t>грн</a:t>
            </a:r>
            <a:r>
              <a:rPr lang="ru-RU" sz="1400" dirty="0"/>
              <a:t> , </a:t>
            </a:r>
            <a:r>
              <a:rPr lang="ru-RU" sz="1400" dirty="0" err="1"/>
              <a:t>дохід</a:t>
            </a:r>
            <a:r>
              <a:rPr lang="ru-RU" sz="1400" dirty="0"/>
              <a:t>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відчуження</a:t>
            </a:r>
            <a:r>
              <a:rPr lang="ru-RU" sz="1400" dirty="0"/>
              <a:t> </a:t>
            </a:r>
            <a:r>
              <a:rPr lang="ru-RU" sz="1400" dirty="0" err="1"/>
              <a:t>рухомого</a:t>
            </a:r>
            <a:r>
              <a:rPr lang="ru-RU" sz="1400" dirty="0"/>
              <a:t> та </a:t>
            </a:r>
            <a:r>
              <a:rPr lang="ru-RU" sz="1400" dirty="0" err="1"/>
              <a:t>нерухомого</a:t>
            </a:r>
            <a:r>
              <a:rPr lang="ru-RU" sz="1400" dirty="0"/>
              <a:t> майна - 348 тис. 243 </a:t>
            </a:r>
            <a:r>
              <a:rPr lang="ru-RU" sz="1400" dirty="0" err="1"/>
              <a:t>грн</a:t>
            </a:r>
            <a:r>
              <a:rPr lang="ru-RU" sz="1400" dirty="0"/>
              <a:t> і </a:t>
            </a:r>
            <a:r>
              <a:rPr lang="ru-RU" sz="1400" dirty="0" err="1"/>
              <a:t>дохід</a:t>
            </a:r>
            <a:r>
              <a:rPr lang="ru-RU" sz="1400" dirty="0"/>
              <a:t>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проведення</a:t>
            </a:r>
            <a:r>
              <a:rPr lang="ru-RU" sz="1400" dirty="0"/>
              <a:t> </a:t>
            </a:r>
            <a:r>
              <a:rPr lang="ru-RU" sz="1400" dirty="0" err="1"/>
              <a:t>підприємницької</a:t>
            </a:r>
            <a:r>
              <a:rPr lang="ru-RU" sz="1400" dirty="0"/>
              <a:t> та </a:t>
            </a:r>
            <a:r>
              <a:rPr lang="ru-RU" sz="1400" dirty="0" err="1"/>
              <a:t>незалежної</a:t>
            </a:r>
            <a:r>
              <a:rPr lang="ru-RU" sz="1400" dirty="0"/>
              <a:t> </a:t>
            </a:r>
            <a:r>
              <a:rPr lang="ru-RU" sz="1400" dirty="0" err="1"/>
              <a:t>професійної</a:t>
            </a:r>
            <a:r>
              <a:rPr lang="ru-RU" sz="1400" dirty="0"/>
              <a:t> </a:t>
            </a:r>
            <a:r>
              <a:rPr lang="ru-RU" sz="1400" dirty="0" err="1"/>
              <a:t>діяльності</a:t>
            </a:r>
            <a:r>
              <a:rPr lang="ru-RU" sz="1400" dirty="0"/>
              <a:t> - 1 млн 369 тис. 400 грн.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789039"/>
            <a:ext cx="3312368" cy="296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42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70609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Микола</a:t>
            </a:r>
            <a:r>
              <a:rPr lang="ru-RU" dirty="0"/>
              <a:t> </a:t>
            </a:r>
            <a:r>
              <a:rPr lang="ru-RU" dirty="0" err="1"/>
              <a:t>Маломуж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5328632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dirty="0"/>
              <a:t>	</a:t>
            </a:r>
            <a:r>
              <a:rPr lang="ru-RU" sz="1600" dirty="0" err="1" smtClean="0"/>
              <a:t>Екс</a:t>
            </a:r>
            <a:r>
              <a:rPr lang="ru-RU" sz="1600" dirty="0" smtClean="0"/>
              <a:t>- </a:t>
            </a:r>
            <a:r>
              <a:rPr lang="ru-RU" sz="1600" dirty="0"/>
              <a:t>глава </a:t>
            </a:r>
            <a:r>
              <a:rPr lang="ru-RU" sz="1600" dirty="0" err="1"/>
              <a:t>Служби</a:t>
            </a:r>
            <a:r>
              <a:rPr lang="ru-RU" sz="1600" dirty="0"/>
              <a:t> </a:t>
            </a:r>
            <a:r>
              <a:rPr lang="ru-RU" sz="1600" dirty="0" err="1"/>
              <a:t>зовнішньої</a:t>
            </a:r>
            <a:r>
              <a:rPr lang="ru-RU" sz="1600" dirty="0"/>
              <a:t> </a:t>
            </a:r>
            <a:r>
              <a:rPr lang="ru-RU" sz="1600" dirty="0" err="1"/>
              <a:t>розвідки</a:t>
            </a:r>
            <a:r>
              <a:rPr lang="ru-RU" sz="1600" dirty="0"/>
              <a:t> </a:t>
            </a:r>
            <a:r>
              <a:rPr lang="ru-RU" sz="1600" dirty="0" err="1"/>
              <a:t>України</a:t>
            </a:r>
            <a:r>
              <a:rPr lang="ru-RU" sz="1600" dirty="0"/>
              <a:t> ( </a:t>
            </a:r>
            <a:r>
              <a:rPr lang="ru-RU" sz="1600" dirty="0" err="1" smtClean="0"/>
              <a:t>самовисуванець</a:t>
            </a:r>
            <a:r>
              <a:rPr lang="ru-RU" sz="1600" dirty="0" smtClean="0"/>
              <a:t>). </a:t>
            </a:r>
            <a:r>
              <a:rPr lang="ru-RU" sz="1600" dirty="0"/>
              <a:t>Зараз </a:t>
            </a:r>
            <a:r>
              <a:rPr lang="ru-RU" sz="1600" dirty="0" err="1" smtClean="0"/>
              <a:t>Маломуж</a:t>
            </a:r>
            <a:r>
              <a:rPr lang="ru-RU" sz="1600" dirty="0" smtClean="0"/>
              <a:t>- </a:t>
            </a:r>
            <a:r>
              <a:rPr lang="ru-RU" sz="1600" dirty="0" err="1"/>
              <a:t>радник</a:t>
            </a:r>
            <a:r>
              <a:rPr lang="ru-RU" sz="1600" dirty="0"/>
              <a:t> </a:t>
            </a:r>
            <a:r>
              <a:rPr lang="ru-RU" sz="1600" dirty="0" err="1"/>
              <a:t>голови</a:t>
            </a:r>
            <a:r>
              <a:rPr lang="ru-RU" sz="1600" dirty="0"/>
              <a:t> </a:t>
            </a:r>
            <a:r>
              <a:rPr lang="ru-RU" sz="1600" dirty="0" err="1"/>
              <a:t>Служби</a:t>
            </a:r>
            <a:r>
              <a:rPr lang="ru-RU" sz="1600" dirty="0"/>
              <a:t> </a:t>
            </a:r>
            <a:r>
              <a:rPr lang="ru-RU" sz="1600" dirty="0" err="1"/>
              <a:t>зовнішньої</a:t>
            </a:r>
            <a:r>
              <a:rPr lang="ru-RU" sz="1600" dirty="0"/>
              <a:t> </a:t>
            </a:r>
            <a:r>
              <a:rPr lang="ru-RU" sz="1600" dirty="0" err="1"/>
              <a:t>розвідки</a:t>
            </a:r>
            <a:r>
              <a:rPr lang="ru-RU" sz="1600" dirty="0"/>
              <a:t> </a:t>
            </a:r>
            <a:r>
              <a:rPr lang="ru-RU" sz="1600" dirty="0" err="1"/>
              <a:t>України</a:t>
            </a:r>
            <a:r>
              <a:rPr lang="ru-RU" sz="1600" dirty="0"/>
              <a:t> . У 2013 р. </a:t>
            </a:r>
            <a:r>
              <a:rPr lang="ru-RU" sz="1600" dirty="0" err="1"/>
              <a:t>він</a:t>
            </a:r>
            <a:r>
              <a:rPr lang="ru-RU" sz="1600" dirty="0"/>
              <a:t> </a:t>
            </a:r>
            <a:r>
              <a:rPr lang="ru-RU" sz="1600" dirty="0" err="1"/>
              <a:t>отримав</a:t>
            </a:r>
            <a:r>
              <a:rPr lang="ru-RU" sz="1600" dirty="0"/>
              <a:t> 313 тис. 130 </a:t>
            </a:r>
            <a:r>
              <a:rPr lang="ru-RU" sz="1600" dirty="0" err="1"/>
              <a:t>грн</a:t>
            </a:r>
            <a:r>
              <a:rPr lang="ru-RU" sz="1600" dirty="0"/>
              <a:t> </a:t>
            </a:r>
            <a:r>
              <a:rPr lang="ru-RU" sz="1600" dirty="0" err="1"/>
              <a:t>сукупного</a:t>
            </a:r>
            <a:r>
              <a:rPr lang="ru-RU" sz="1600" dirty="0"/>
              <a:t> доходу. З </a:t>
            </a:r>
            <a:r>
              <a:rPr lang="ru-RU" sz="1600" dirty="0" err="1"/>
              <a:t>цієї</a:t>
            </a:r>
            <a:r>
              <a:rPr lang="ru-RU" sz="1600" dirty="0"/>
              <a:t> </a:t>
            </a:r>
            <a:r>
              <a:rPr lang="ru-RU" sz="1600" dirty="0" err="1"/>
              <a:t>суми</a:t>
            </a:r>
            <a:r>
              <a:rPr lang="ru-RU" sz="1600" dirty="0"/>
              <a:t> 249 тис. 130 </a:t>
            </a:r>
            <a:r>
              <a:rPr lang="ru-RU" sz="1600" dirty="0" err="1"/>
              <a:t>грн</a:t>
            </a:r>
            <a:r>
              <a:rPr lang="ru-RU" sz="1600" dirty="0"/>
              <a:t> </a:t>
            </a:r>
            <a:r>
              <a:rPr lang="ru-RU" sz="1600" dirty="0" err="1"/>
              <a:t>складає</a:t>
            </a:r>
            <a:r>
              <a:rPr lang="ru-RU" sz="1600" dirty="0"/>
              <a:t> </a:t>
            </a:r>
            <a:r>
              <a:rPr lang="ru-RU" sz="1600" dirty="0" err="1"/>
              <a:t>заробітна</a:t>
            </a:r>
            <a:r>
              <a:rPr lang="ru-RU" sz="1600" dirty="0"/>
              <a:t> плата , </a:t>
            </a:r>
            <a:r>
              <a:rPr lang="ru-RU" sz="1600" dirty="0" err="1"/>
              <a:t>ще</a:t>
            </a:r>
            <a:r>
              <a:rPr lang="ru-RU" sz="1600" dirty="0"/>
              <a:t> 64 тис. грн. - </a:t>
            </a:r>
            <a:r>
              <a:rPr lang="ru-RU" sz="1600" dirty="0" err="1"/>
              <a:t>Дохід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відчуження</a:t>
            </a:r>
            <a:r>
              <a:rPr lang="ru-RU" sz="1600" dirty="0"/>
              <a:t> </a:t>
            </a:r>
            <a:r>
              <a:rPr lang="ru-RU" sz="1600" dirty="0" err="1"/>
              <a:t>рухомого</a:t>
            </a:r>
            <a:r>
              <a:rPr lang="ru-RU" sz="1600" dirty="0"/>
              <a:t> та </a:t>
            </a:r>
            <a:r>
              <a:rPr lang="ru-RU" sz="1600" dirty="0" err="1"/>
              <a:t>нерухомого</a:t>
            </a:r>
            <a:r>
              <a:rPr lang="ru-RU" sz="1600" dirty="0"/>
              <a:t> майна . </a:t>
            </a:r>
            <a:r>
              <a:rPr lang="ru-RU" sz="1600" dirty="0" err="1"/>
              <a:t>Маломуж</a:t>
            </a:r>
            <a:r>
              <a:rPr lang="ru-RU" sz="1600" dirty="0"/>
              <a:t> </a:t>
            </a:r>
            <a:r>
              <a:rPr lang="ru-RU" sz="1600" dirty="0" err="1"/>
              <a:t>володіє</a:t>
            </a:r>
            <a:r>
              <a:rPr lang="ru-RU" sz="1600" dirty="0"/>
              <a:t> квартирою </a:t>
            </a:r>
            <a:r>
              <a:rPr lang="ru-RU" sz="1600" dirty="0" err="1"/>
              <a:t>площею</a:t>
            </a:r>
            <a:r>
              <a:rPr lang="ru-RU" sz="1600" dirty="0"/>
              <a:t> 81,1 кв. м , при </a:t>
            </a:r>
            <a:r>
              <a:rPr lang="ru-RU" sz="1600" dirty="0" err="1"/>
              <a:t>цьому</a:t>
            </a:r>
            <a:r>
              <a:rPr lang="ru-RU" sz="1600" dirty="0"/>
              <a:t> </a:t>
            </a:r>
            <a:r>
              <a:rPr lang="ru-RU" sz="1600" dirty="0" err="1"/>
              <a:t>ніяких</a:t>
            </a:r>
            <a:r>
              <a:rPr lang="ru-RU" sz="1600" dirty="0"/>
              <a:t> </a:t>
            </a:r>
            <a:r>
              <a:rPr lang="ru-RU" sz="1600" dirty="0" err="1"/>
              <a:t>транспортних</a:t>
            </a:r>
            <a:r>
              <a:rPr lang="ru-RU" sz="1600" dirty="0"/>
              <a:t> </a:t>
            </a:r>
            <a:r>
              <a:rPr lang="ru-RU" sz="1600" dirty="0" err="1"/>
              <a:t>засобів</a:t>
            </a:r>
            <a:r>
              <a:rPr lang="ru-RU" sz="1600" dirty="0"/>
              <a:t> в </a:t>
            </a:r>
            <a:r>
              <a:rPr lang="ru-RU" sz="1600" dirty="0" err="1"/>
              <a:t>його</a:t>
            </a:r>
            <a:r>
              <a:rPr lang="ru-RU" sz="1600" dirty="0"/>
              <a:t> </a:t>
            </a:r>
            <a:r>
              <a:rPr lang="ru-RU" sz="1600" dirty="0" err="1"/>
              <a:t>власності</a:t>
            </a:r>
            <a:r>
              <a:rPr lang="ru-RU" sz="1600" dirty="0"/>
              <a:t> </a:t>
            </a:r>
            <a:r>
              <a:rPr lang="ru-RU" sz="1600" dirty="0" err="1"/>
              <a:t>немає</a:t>
            </a:r>
            <a:r>
              <a:rPr lang="ru-RU" sz="1600" dirty="0" smtClean="0"/>
              <a:t>.</a:t>
            </a:r>
            <a:endParaRPr lang="ru-RU" sz="1600" dirty="0"/>
          </a:p>
          <a:p>
            <a:pPr marL="137160" indent="0">
              <a:buNone/>
            </a:pPr>
            <a:r>
              <a:rPr lang="ru-RU" sz="1600" dirty="0" smtClean="0"/>
              <a:t>	Дружина </a:t>
            </a:r>
            <a:r>
              <a:rPr lang="ru-RU" sz="1600" dirty="0" err="1"/>
              <a:t>Маломужа</a:t>
            </a:r>
            <a:r>
              <a:rPr lang="ru-RU" sz="1600" dirty="0"/>
              <a:t> , яка записана в </a:t>
            </a:r>
            <a:r>
              <a:rPr lang="ru-RU" sz="1600" dirty="0" err="1"/>
              <a:t>декларації</a:t>
            </a:r>
            <a:r>
              <a:rPr lang="ru-RU" sz="1600" dirty="0"/>
              <a:t> як </a:t>
            </a:r>
            <a:r>
              <a:rPr lang="ru-RU" sz="1600" dirty="0" err="1"/>
              <a:t>його</a:t>
            </a:r>
            <a:r>
              <a:rPr lang="ru-RU" sz="1600" dirty="0"/>
              <a:t> </a:t>
            </a:r>
            <a:r>
              <a:rPr lang="ru-RU" sz="1600" dirty="0" err="1"/>
              <a:t>єдиний</a:t>
            </a:r>
            <a:r>
              <a:rPr lang="ru-RU" sz="1600" dirty="0"/>
              <a:t> член </a:t>
            </a:r>
            <a:r>
              <a:rPr lang="ru-RU" sz="1600" dirty="0" err="1"/>
              <a:t>сім'ї</a:t>
            </a:r>
            <a:r>
              <a:rPr lang="ru-RU" sz="1600" dirty="0"/>
              <a:t> , в 2013 р. </a:t>
            </a:r>
            <a:r>
              <a:rPr lang="ru-RU" sz="1600" dirty="0" err="1"/>
              <a:t>отримала</a:t>
            </a:r>
            <a:r>
              <a:rPr lang="ru-RU" sz="1600" dirty="0"/>
              <a:t> 2 млн 771 тис. 370 </a:t>
            </a:r>
            <a:r>
              <a:rPr lang="ru-RU" sz="1600" dirty="0" err="1"/>
              <a:t>грн</a:t>
            </a:r>
            <a:r>
              <a:rPr lang="ru-RU" sz="1600" dirty="0"/>
              <a:t> доходу , з </a:t>
            </a:r>
            <a:r>
              <a:rPr lang="ru-RU" sz="1600" dirty="0" err="1"/>
              <a:t>яких</a:t>
            </a:r>
            <a:r>
              <a:rPr lang="ru-RU" sz="1600" dirty="0"/>
              <a:t> 80 тис. 520 </a:t>
            </a:r>
            <a:r>
              <a:rPr lang="ru-RU" sz="1600" dirty="0" err="1"/>
              <a:t>грн</a:t>
            </a:r>
            <a:r>
              <a:rPr lang="ru-RU" sz="1600" dirty="0"/>
              <a:t> - </a:t>
            </a:r>
            <a:r>
              <a:rPr lang="ru-RU" sz="1600" dirty="0" err="1"/>
              <a:t>заробітна</a:t>
            </a:r>
            <a:r>
              <a:rPr lang="ru-RU" sz="1600" dirty="0"/>
              <a:t> плата , 2 млн 564 тис. 358 </a:t>
            </a:r>
            <a:r>
              <a:rPr lang="ru-RU" sz="1600" dirty="0" err="1"/>
              <a:t>грн</a:t>
            </a:r>
            <a:r>
              <a:rPr lang="ru-RU" sz="1600" dirty="0"/>
              <a:t> - </a:t>
            </a:r>
            <a:r>
              <a:rPr lang="ru-RU" sz="1600" dirty="0" err="1"/>
              <a:t>спадок</a:t>
            </a:r>
            <a:r>
              <a:rPr lang="ru-RU" sz="1600" dirty="0"/>
              <a:t> , 126 тис . 492 грн. - </a:t>
            </a:r>
            <a:r>
              <a:rPr lang="ru-RU" sz="1600" dirty="0" err="1"/>
              <a:t>Дохід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відчуження</a:t>
            </a:r>
            <a:r>
              <a:rPr lang="ru-RU" sz="1600" dirty="0"/>
              <a:t> </a:t>
            </a:r>
            <a:r>
              <a:rPr lang="ru-RU" sz="1600" dirty="0" err="1"/>
              <a:t>рухомого</a:t>
            </a:r>
            <a:r>
              <a:rPr lang="ru-RU" sz="1600" dirty="0"/>
              <a:t> та </a:t>
            </a:r>
            <a:r>
              <a:rPr lang="ru-RU" sz="1600" dirty="0" err="1"/>
              <a:t>нерухомого</a:t>
            </a:r>
            <a:r>
              <a:rPr lang="ru-RU" sz="1600" dirty="0"/>
              <a:t> майна . У </a:t>
            </a:r>
            <a:r>
              <a:rPr lang="ru-RU" sz="1600" dirty="0" err="1"/>
              <a:t>власності</a:t>
            </a:r>
            <a:r>
              <a:rPr lang="ru-RU" sz="1600" dirty="0"/>
              <a:t> </a:t>
            </a:r>
            <a:r>
              <a:rPr lang="ru-RU" sz="1600" dirty="0" err="1"/>
              <a:t>дружини</a:t>
            </a:r>
            <a:r>
              <a:rPr lang="ru-RU" sz="1600" dirty="0"/>
              <a:t> </a:t>
            </a:r>
            <a:r>
              <a:rPr lang="ru-RU" sz="1600" dirty="0" err="1"/>
              <a:t>Маломужа</a:t>
            </a:r>
            <a:r>
              <a:rPr lang="ru-RU" sz="1600" dirty="0"/>
              <a:t> </a:t>
            </a:r>
            <a:r>
              <a:rPr lang="ru-RU" sz="1600" dirty="0" err="1"/>
              <a:t>перебуває</a:t>
            </a:r>
            <a:r>
              <a:rPr lang="ru-RU" sz="1600" dirty="0"/>
              <a:t> </a:t>
            </a:r>
            <a:r>
              <a:rPr lang="ru-RU" sz="1600" dirty="0" err="1"/>
              <a:t>земельна</a:t>
            </a:r>
            <a:r>
              <a:rPr lang="ru-RU" sz="1600" dirty="0"/>
              <a:t> </a:t>
            </a:r>
            <a:r>
              <a:rPr lang="ru-RU" sz="1600" dirty="0" err="1"/>
              <a:t>ділянка</a:t>
            </a:r>
            <a:r>
              <a:rPr lang="ru-RU" sz="1600" dirty="0"/>
              <a:t> </a:t>
            </a:r>
            <a:r>
              <a:rPr lang="ru-RU" sz="1600" dirty="0" err="1"/>
              <a:t>площею</a:t>
            </a:r>
            <a:r>
              <a:rPr lang="ru-RU" sz="1600" dirty="0"/>
              <a:t> 511 кв. м , </a:t>
            </a:r>
            <a:r>
              <a:rPr lang="ru-RU" sz="1600" dirty="0" err="1"/>
              <a:t>житловий</a:t>
            </a:r>
            <a:r>
              <a:rPr lang="ru-RU" sz="1600" dirty="0"/>
              <a:t> </a:t>
            </a:r>
            <a:r>
              <a:rPr lang="ru-RU" sz="1600" dirty="0" err="1"/>
              <a:t>будинок</a:t>
            </a:r>
            <a:r>
              <a:rPr lang="ru-RU" sz="1600" dirty="0"/>
              <a:t> </a:t>
            </a:r>
            <a:r>
              <a:rPr lang="ru-RU" sz="1600" dirty="0" err="1"/>
              <a:t>площею</a:t>
            </a:r>
            <a:r>
              <a:rPr lang="ru-RU" sz="1600" dirty="0"/>
              <a:t> 208,3 кв. м , </a:t>
            </a:r>
            <a:r>
              <a:rPr lang="ru-RU" sz="1600" dirty="0" err="1"/>
              <a:t>дві</a:t>
            </a:r>
            <a:r>
              <a:rPr lang="ru-RU" sz="1600" dirty="0"/>
              <a:t> </a:t>
            </a:r>
            <a:r>
              <a:rPr lang="ru-RU" sz="1600" dirty="0" err="1"/>
              <a:t>квартири</a:t>
            </a:r>
            <a:r>
              <a:rPr lang="ru-RU" sz="1600" dirty="0"/>
              <a:t> </a:t>
            </a:r>
            <a:r>
              <a:rPr lang="ru-RU" sz="1600" dirty="0" err="1"/>
              <a:t>площею</a:t>
            </a:r>
            <a:r>
              <a:rPr lang="ru-RU" sz="1600" dirty="0"/>
              <a:t> 55,2 кв. м і 111,8 кв. м , а </a:t>
            </a:r>
            <a:r>
              <a:rPr lang="ru-RU" sz="1600" dirty="0" err="1"/>
              <a:t>також</a:t>
            </a:r>
            <a:r>
              <a:rPr lang="ru-RU" sz="1600" dirty="0"/>
              <a:t> </a:t>
            </a:r>
            <a:r>
              <a:rPr lang="ru-RU" sz="1600" dirty="0" err="1"/>
              <a:t>легковий</a:t>
            </a:r>
            <a:r>
              <a:rPr lang="ru-RU" sz="1600" dirty="0"/>
              <a:t> </a:t>
            </a:r>
            <a:r>
              <a:rPr lang="ru-RU" sz="1600" dirty="0" err="1"/>
              <a:t>автомобіль</a:t>
            </a:r>
            <a:r>
              <a:rPr lang="ru-RU" sz="1600" dirty="0"/>
              <a:t> </a:t>
            </a:r>
            <a:r>
              <a:rPr lang="la-Latn" sz="1600" dirty="0"/>
              <a:t>Toyota Auris 2008 </a:t>
            </a:r>
            <a:r>
              <a:rPr lang="ru-RU" sz="1600" dirty="0"/>
              <a:t>року </a:t>
            </a:r>
            <a:r>
              <a:rPr lang="ru-RU" sz="1600" dirty="0" err="1" smtClean="0"/>
              <a:t>випуску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293422"/>
            <a:ext cx="3744416" cy="250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5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778098"/>
          </a:xfrm>
        </p:spPr>
        <p:txBody>
          <a:bodyPr/>
          <a:lstStyle/>
          <a:p>
            <a:r>
              <a:rPr lang="ru-RU" dirty="0"/>
              <a:t>Петро Симоненко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4618856" cy="5256624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dirty="0" smtClean="0"/>
              <a:t>	</a:t>
            </a:r>
            <a:r>
              <a:rPr lang="ru-RU" sz="1700" dirty="0" err="1" smtClean="0"/>
              <a:t>Лідер</a:t>
            </a:r>
            <a:r>
              <a:rPr lang="ru-RU" sz="1700" dirty="0" smtClean="0"/>
              <a:t> </a:t>
            </a:r>
            <a:r>
              <a:rPr lang="ru-RU" sz="1700" dirty="0" err="1"/>
              <a:t>Комуністичної</a:t>
            </a:r>
            <a:r>
              <a:rPr lang="ru-RU" sz="1700" dirty="0"/>
              <a:t> </a:t>
            </a:r>
            <a:r>
              <a:rPr lang="ru-RU" sz="1700" dirty="0" err="1"/>
              <a:t>партії</a:t>
            </a:r>
            <a:r>
              <a:rPr lang="ru-RU" sz="1700" dirty="0"/>
              <a:t> </a:t>
            </a:r>
            <a:r>
              <a:rPr lang="ru-RU" sz="1700" dirty="0" err="1"/>
              <a:t>України</a:t>
            </a:r>
            <a:r>
              <a:rPr lang="ru-RU" sz="1700" dirty="0"/>
              <a:t> . У 2013 р. Симоненко </a:t>
            </a:r>
            <a:r>
              <a:rPr lang="ru-RU" sz="1700" dirty="0" err="1"/>
              <a:t>отримав</a:t>
            </a:r>
            <a:r>
              <a:rPr lang="ru-RU" sz="1700" dirty="0"/>
              <a:t> 314 тис. 315 </a:t>
            </a:r>
            <a:r>
              <a:rPr lang="ru-RU" sz="1700" dirty="0" err="1"/>
              <a:t>грн</a:t>
            </a:r>
            <a:r>
              <a:rPr lang="ru-RU" sz="1700" dirty="0"/>
              <a:t> </a:t>
            </a:r>
            <a:r>
              <a:rPr lang="ru-RU" sz="1700" dirty="0" err="1"/>
              <a:t>сукупного</a:t>
            </a:r>
            <a:r>
              <a:rPr lang="ru-RU" sz="1700" dirty="0"/>
              <a:t> доходу. </a:t>
            </a:r>
            <a:r>
              <a:rPr lang="ru-RU" sz="1700" dirty="0" err="1"/>
              <a:t>Відзначимо</a:t>
            </a:r>
            <a:r>
              <a:rPr lang="ru-RU" sz="1700" dirty="0"/>
              <a:t> , </a:t>
            </a:r>
            <a:r>
              <a:rPr lang="ru-RU" sz="1700" dirty="0" err="1"/>
              <a:t>що</a:t>
            </a:r>
            <a:r>
              <a:rPr lang="ru-RU" sz="1700" dirty="0"/>
              <a:t> суму в 241,3 тис. </a:t>
            </a:r>
            <a:r>
              <a:rPr lang="ru-RU" sz="1700" dirty="0" err="1"/>
              <a:t>грн</a:t>
            </a:r>
            <a:r>
              <a:rPr lang="ru-RU" sz="1700" dirty="0"/>
              <a:t> Симоненко </a:t>
            </a:r>
            <a:r>
              <a:rPr lang="ru-RU" sz="1700" dirty="0" err="1"/>
              <a:t>отримав</a:t>
            </a:r>
            <a:r>
              <a:rPr lang="ru-RU" sz="1700" dirty="0"/>
              <a:t> у </a:t>
            </a:r>
            <a:r>
              <a:rPr lang="ru-RU" sz="1700" dirty="0" err="1"/>
              <a:t>вигляді</a:t>
            </a:r>
            <a:r>
              <a:rPr lang="ru-RU" sz="1700" dirty="0"/>
              <a:t> </a:t>
            </a:r>
            <a:r>
              <a:rPr lang="ru-RU" sz="1700" dirty="0" err="1"/>
              <a:t>зарплати</a:t>
            </a:r>
            <a:r>
              <a:rPr lang="ru-RU" sz="1700" dirty="0"/>
              <a:t> , </a:t>
            </a:r>
            <a:r>
              <a:rPr lang="ru-RU" sz="1700" dirty="0" err="1"/>
              <a:t>інших</a:t>
            </a:r>
            <a:r>
              <a:rPr lang="ru-RU" sz="1700" dirty="0"/>
              <a:t> </a:t>
            </a:r>
            <a:r>
              <a:rPr lang="ru-RU" sz="1700" dirty="0" err="1"/>
              <a:t>виплат</a:t>
            </a:r>
            <a:r>
              <a:rPr lang="ru-RU" sz="1700" dirty="0"/>
              <a:t> і </a:t>
            </a:r>
            <a:r>
              <a:rPr lang="ru-RU" sz="1700" dirty="0" err="1"/>
              <a:t>премій</a:t>
            </a:r>
            <a:r>
              <a:rPr lang="ru-RU" sz="1700" dirty="0"/>
              <a:t> , </a:t>
            </a:r>
            <a:r>
              <a:rPr lang="ru-RU" sz="1700" dirty="0" err="1"/>
              <a:t>нарахованих</a:t>
            </a:r>
            <a:r>
              <a:rPr lang="ru-RU" sz="1700" dirty="0"/>
              <a:t> </a:t>
            </a:r>
            <a:r>
              <a:rPr lang="ru-RU" sz="1700" dirty="0" err="1"/>
              <a:t>відповідно</a:t>
            </a:r>
            <a:r>
              <a:rPr lang="ru-RU" sz="1700" dirty="0"/>
              <a:t> до умов трудового </a:t>
            </a:r>
            <a:r>
              <a:rPr lang="ru-RU" sz="1700" dirty="0" err="1"/>
              <a:t>або</a:t>
            </a:r>
            <a:r>
              <a:rPr lang="ru-RU" sz="1700" dirty="0"/>
              <a:t> </a:t>
            </a:r>
            <a:r>
              <a:rPr lang="ru-RU" sz="1700" dirty="0" err="1"/>
              <a:t>цивільно</a:t>
            </a:r>
            <a:r>
              <a:rPr lang="ru-RU" sz="1700" dirty="0"/>
              <a:t> -правового договору , а 73 тис. </a:t>
            </a:r>
            <a:r>
              <a:rPr lang="ru-RU" sz="1700" dirty="0" err="1"/>
              <a:t>грн</a:t>
            </a:r>
            <a:r>
              <a:rPr lang="ru-RU" sz="1700" dirty="0"/>
              <a:t> </a:t>
            </a:r>
            <a:r>
              <a:rPr lang="ru-RU" sz="1700" dirty="0" err="1"/>
              <a:t>склав</a:t>
            </a:r>
            <a:r>
              <a:rPr lang="ru-RU" sz="1700" dirty="0"/>
              <a:t> доход </a:t>
            </a:r>
            <a:r>
              <a:rPr lang="ru-RU" sz="1700" dirty="0" err="1"/>
              <a:t>від</a:t>
            </a:r>
            <a:r>
              <a:rPr lang="ru-RU" sz="1700" dirty="0"/>
              <a:t> </a:t>
            </a:r>
            <a:r>
              <a:rPr lang="ru-RU" sz="1700" dirty="0" err="1"/>
              <a:t>відчуження</a:t>
            </a:r>
            <a:r>
              <a:rPr lang="ru-RU" sz="1700" dirty="0"/>
              <a:t> </a:t>
            </a:r>
            <a:r>
              <a:rPr lang="ru-RU" sz="1700" dirty="0" err="1"/>
              <a:t>рухомого</a:t>
            </a:r>
            <a:r>
              <a:rPr lang="ru-RU" sz="1700" dirty="0"/>
              <a:t> та </a:t>
            </a:r>
            <a:r>
              <a:rPr lang="ru-RU" sz="1700" dirty="0" err="1"/>
              <a:t>нерухомого</a:t>
            </a:r>
            <a:r>
              <a:rPr lang="ru-RU" sz="1700" dirty="0"/>
              <a:t> майна . </a:t>
            </a:r>
            <a:r>
              <a:rPr lang="ru-RU" sz="1700" dirty="0" err="1"/>
              <a:t>Також</a:t>
            </a:r>
            <a:r>
              <a:rPr lang="ru-RU" sz="1700" dirty="0"/>
              <a:t> Симоненко </a:t>
            </a:r>
            <a:r>
              <a:rPr lang="ru-RU" sz="1700" dirty="0" err="1"/>
              <a:t>має</a:t>
            </a:r>
            <a:r>
              <a:rPr lang="ru-RU" sz="1700" dirty="0"/>
              <a:t> </a:t>
            </a:r>
            <a:r>
              <a:rPr lang="ru-RU" sz="1700" dirty="0" err="1"/>
              <a:t>земельну</a:t>
            </a:r>
            <a:r>
              <a:rPr lang="ru-RU" sz="1700" dirty="0"/>
              <a:t> </a:t>
            </a:r>
            <a:r>
              <a:rPr lang="ru-RU" sz="1700" dirty="0" err="1"/>
              <a:t>ділянку</a:t>
            </a:r>
            <a:r>
              <a:rPr lang="ru-RU" sz="1700" dirty="0"/>
              <a:t> </a:t>
            </a:r>
            <a:r>
              <a:rPr lang="ru-RU" sz="1700" dirty="0" err="1"/>
              <a:t>площею</a:t>
            </a:r>
            <a:r>
              <a:rPr lang="ru-RU" sz="1700" dirty="0"/>
              <a:t> 1,2 тис. кв. м і квартиру - 70 кв. м</a:t>
            </a:r>
            <a:r>
              <a:rPr lang="ru-RU" sz="1700" dirty="0" smtClean="0"/>
              <a:t>.</a:t>
            </a:r>
            <a:endParaRPr lang="ru-RU" sz="1700" dirty="0"/>
          </a:p>
          <a:p>
            <a:pPr marL="137160" indent="0">
              <a:buNone/>
            </a:pPr>
            <a:r>
              <a:rPr lang="ru-RU" sz="1700" dirty="0" smtClean="0"/>
              <a:t>	Члени </a:t>
            </a:r>
            <a:r>
              <a:rPr lang="ru-RU" sz="1700" dirty="0" err="1"/>
              <a:t>сім'ї</a:t>
            </a:r>
            <a:r>
              <a:rPr lang="ru-RU" sz="1700" dirty="0"/>
              <a:t> Симоненко , </a:t>
            </a:r>
            <a:r>
              <a:rPr lang="ru-RU" sz="1700" dirty="0" err="1"/>
              <a:t>серед</a:t>
            </a:r>
            <a:r>
              <a:rPr lang="ru-RU" sz="1700" dirty="0"/>
              <a:t> </a:t>
            </a:r>
            <a:r>
              <a:rPr lang="ru-RU" sz="1700" dirty="0" err="1"/>
              <a:t>яких</a:t>
            </a:r>
            <a:r>
              <a:rPr lang="ru-RU" sz="1700" dirty="0"/>
              <a:t> </a:t>
            </a:r>
            <a:r>
              <a:rPr lang="ru-RU" sz="1700" dirty="0" err="1"/>
              <a:t>значаться</a:t>
            </a:r>
            <a:r>
              <a:rPr lang="ru-RU" sz="1700" dirty="0"/>
              <a:t> дружина , дочка і </a:t>
            </a:r>
            <a:r>
              <a:rPr lang="ru-RU" sz="1700" dirty="0" err="1"/>
              <a:t>син</a:t>
            </a:r>
            <a:r>
              <a:rPr lang="ru-RU" sz="1700" dirty="0"/>
              <a:t> , </a:t>
            </a:r>
            <a:r>
              <a:rPr lang="ru-RU" sz="1700" dirty="0" err="1"/>
              <a:t>мають</a:t>
            </a:r>
            <a:r>
              <a:rPr lang="ru-RU" sz="1700" dirty="0"/>
              <a:t> </a:t>
            </a:r>
            <a:r>
              <a:rPr lang="ru-RU" sz="1700" dirty="0" err="1"/>
              <a:t>дві</a:t>
            </a:r>
            <a:r>
              <a:rPr lang="ru-RU" sz="1700" dirty="0"/>
              <a:t> </a:t>
            </a:r>
            <a:r>
              <a:rPr lang="ru-RU" sz="1700" dirty="0" err="1"/>
              <a:t>квартири</a:t>
            </a:r>
            <a:r>
              <a:rPr lang="ru-RU" sz="1700" dirty="0"/>
              <a:t> ( 75 кв. М і 153,2 кв. М). Сума </a:t>
            </a:r>
            <a:r>
              <a:rPr lang="ru-RU" sz="1700" dirty="0" err="1"/>
              <a:t>коштів</a:t>
            </a:r>
            <a:r>
              <a:rPr lang="ru-RU" sz="1700" dirty="0"/>
              <a:t> Симоненко на </a:t>
            </a:r>
            <a:r>
              <a:rPr lang="ru-RU" sz="1700" dirty="0" err="1"/>
              <a:t>банківських</a:t>
            </a:r>
            <a:r>
              <a:rPr lang="ru-RU" sz="1700" dirty="0"/>
              <a:t> </a:t>
            </a:r>
            <a:r>
              <a:rPr lang="ru-RU" sz="1700" dirty="0" err="1"/>
              <a:t>рахунках</a:t>
            </a:r>
            <a:r>
              <a:rPr lang="ru-RU" sz="1700" dirty="0"/>
              <a:t> і в </a:t>
            </a:r>
            <a:r>
              <a:rPr lang="ru-RU" sz="1700" dirty="0" err="1"/>
              <a:t>інших</a:t>
            </a:r>
            <a:r>
              <a:rPr lang="ru-RU" sz="1700" dirty="0"/>
              <a:t> </a:t>
            </a:r>
            <a:r>
              <a:rPr lang="ru-RU" sz="1700" dirty="0" err="1"/>
              <a:t>фінустановах</a:t>
            </a:r>
            <a:r>
              <a:rPr lang="ru-RU" sz="1700" dirty="0"/>
              <a:t> становить 170,2 тис. </a:t>
            </a:r>
            <a:r>
              <a:rPr lang="ru-RU" sz="1700" dirty="0" err="1"/>
              <a:t>грн</a:t>
            </a:r>
            <a:r>
              <a:rPr lang="ru-RU" sz="1700" dirty="0"/>
              <a:t> , у тому </a:t>
            </a:r>
            <a:r>
              <a:rPr lang="ru-RU" sz="1700" dirty="0" err="1"/>
              <a:t>числі</a:t>
            </a:r>
            <a:r>
              <a:rPr lang="ru-RU" sz="1700" dirty="0"/>
              <a:t> 128,3 тис. </a:t>
            </a:r>
            <a:r>
              <a:rPr lang="ru-RU" sz="1700" dirty="0" err="1"/>
              <a:t>грн</a:t>
            </a:r>
            <a:r>
              <a:rPr lang="ru-RU" sz="1700" dirty="0"/>
              <a:t> </a:t>
            </a:r>
            <a:r>
              <a:rPr lang="ru-RU" sz="1700" dirty="0" err="1"/>
              <a:t>вкладених</a:t>
            </a:r>
            <a:r>
              <a:rPr lang="ru-RU" sz="1700" dirty="0"/>
              <a:t> в 2013 р. 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087016"/>
            <a:ext cx="3810000" cy="519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8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70609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Андрій</a:t>
            </a:r>
            <a:r>
              <a:rPr lang="ru-RU" dirty="0"/>
              <a:t> Гриненко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19256" cy="5328632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1600" dirty="0" smtClean="0"/>
              <a:t>	</a:t>
            </a:r>
            <a:r>
              <a:rPr lang="ru-RU" sz="1600" dirty="0" err="1" smtClean="0"/>
              <a:t>Підприємець</a:t>
            </a:r>
            <a:r>
              <a:rPr lang="ru-RU" sz="1600" dirty="0" smtClean="0"/>
              <a:t> </a:t>
            </a:r>
            <a:r>
              <a:rPr lang="ru-RU" sz="1600" dirty="0"/>
              <a:t>( </a:t>
            </a:r>
            <a:r>
              <a:rPr lang="ru-RU" sz="1600" dirty="0" err="1"/>
              <a:t>самовисуванець</a:t>
            </a:r>
            <a:r>
              <a:rPr lang="ru-RU" sz="1600" dirty="0"/>
              <a:t> ) . 1970 року </a:t>
            </a:r>
            <a:r>
              <a:rPr lang="ru-RU" sz="1600" dirty="0" err="1"/>
              <a:t>народження</a:t>
            </a:r>
            <a:r>
              <a:rPr lang="ru-RU" sz="1600" dirty="0"/>
              <a:t> , </a:t>
            </a:r>
            <a:r>
              <a:rPr lang="ru-RU" sz="1600" dirty="0" err="1"/>
              <a:t>освіта</a:t>
            </a:r>
            <a:r>
              <a:rPr lang="ru-RU" sz="1600" dirty="0"/>
              <a:t> </a:t>
            </a:r>
            <a:r>
              <a:rPr lang="ru-RU" sz="1600" dirty="0" err="1"/>
              <a:t>вища</a:t>
            </a:r>
            <a:r>
              <a:rPr lang="ru-RU" sz="1600" dirty="0"/>
              <a:t> , </a:t>
            </a:r>
            <a:r>
              <a:rPr lang="ru-RU" sz="1600" dirty="0" err="1"/>
              <a:t>проживає</a:t>
            </a:r>
            <a:r>
              <a:rPr lang="ru-RU" sz="1600" dirty="0"/>
              <a:t> в </a:t>
            </a:r>
            <a:r>
              <a:rPr lang="ru-RU" sz="1600" dirty="0" err="1"/>
              <a:t>Харкові</a:t>
            </a:r>
            <a:r>
              <a:rPr lang="ru-RU" sz="1600" dirty="0"/>
              <a:t> , </a:t>
            </a:r>
            <a:r>
              <a:rPr lang="ru-RU" sz="1600" dirty="0" err="1"/>
              <a:t>фізична</a:t>
            </a:r>
            <a:r>
              <a:rPr lang="ru-RU" sz="1600" dirty="0"/>
              <a:t> особа - </a:t>
            </a:r>
            <a:r>
              <a:rPr lang="ru-RU" sz="1600" dirty="0" err="1"/>
              <a:t>підприємець</a:t>
            </a:r>
            <a:r>
              <a:rPr lang="ru-RU" sz="1600" dirty="0"/>
              <a:t> , </a:t>
            </a:r>
            <a:r>
              <a:rPr lang="ru-RU" sz="1600" dirty="0" err="1"/>
              <a:t>безпартійний</a:t>
            </a:r>
            <a:r>
              <a:rPr lang="ru-RU" sz="1600" dirty="0"/>
              <a:t>. У 2013 р. </a:t>
            </a:r>
            <a:r>
              <a:rPr lang="ru-RU" sz="1600" dirty="0" err="1"/>
              <a:t>отримав</a:t>
            </a:r>
            <a:r>
              <a:rPr lang="ru-RU" sz="1600" dirty="0"/>
              <a:t> 5 млн 604 тис. 055 </a:t>
            </a:r>
            <a:r>
              <a:rPr lang="ru-RU" sz="1600" dirty="0" err="1"/>
              <a:t>грн</a:t>
            </a:r>
            <a:r>
              <a:rPr lang="ru-RU" sz="1600" dirty="0"/>
              <a:t> </a:t>
            </a:r>
            <a:r>
              <a:rPr lang="ru-RU" sz="1600" dirty="0" err="1"/>
              <a:t>сукупного</a:t>
            </a:r>
            <a:r>
              <a:rPr lang="ru-RU" sz="1600" dirty="0"/>
              <a:t> доходу. З </a:t>
            </a:r>
            <a:r>
              <a:rPr lang="ru-RU" sz="1600" dirty="0" err="1"/>
              <a:t>цієї</a:t>
            </a:r>
            <a:r>
              <a:rPr lang="ru-RU" sz="1600" dirty="0"/>
              <a:t> </a:t>
            </a:r>
            <a:r>
              <a:rPr lang="ru-RU" sz="1600" dirty="0" err="1"/>
              <a:t>суми</a:t>
            </a:r>
            <a:r>
              <a:rPr lang="ru-RU" sz="1600" dirty="0"/>
              <a:t> 4 млн 384 тис. 617 </a:t>
            </a:r>
            <a:r>
              <a:rPr lang="ru-RU" sz="1600" dirty="0" err="1"/>
              <a:t>грн</a:t>
            </a:r>
            <a:r>
              <a:rPr lang="ru-RU" sz="1600" dirty="0"/>
              <a:t> </a:t>
            </a:r>
            <a:r>
              <a:rPr lang="ru-RU" sz="1600" dirty="0" err="1"/>
              <a:t>становлять</a:t>
            </a:r>
            <a:r>
              <a:rPr lang="ru-RU" sz="1600" dirty="0"/>
              <a:t> </a:t>
            </a:r>
            <a:r>
              <a:rPr lang="ru-RU" sz="1600" dirty="0" err="1"/>
              <a:t>подарунки</a:t>
            </a:r>
            <a:r>
              <a:rPr lang="ru-RU" sz="1600" dirty="0"/>
              <a:t> , </a:t>
            </a:r>
            <a:r>
              <a:rPr lang="ru-RU" sz="1600" dirty="0" err="1"/>
              <a:t>призи</a:t>
            </a:r>
            <a:r>
              <a:rPr lang="ru-RU" sz="1600" dirty="0"/>
              <a:t> , </a:t>
            </a:r>
            <a:r>
              <a:rPr lang="ru-RU" sz="1600" dirty="0" err="1"/>
              <a:t>виграші</a:t>
            </a:r>
            <a:r>
              <a:rPr lang="ru-RU" sz="1600" dirty="0"/>
              <a:t> , 719 тис. 438 грн. - </a:t>
            </a:r>
            <a:r>
              <a:rPr lang="ru-RU" sz="1600" dirty="0" err="1"/>
              <a:t>Дохід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здійснення</a:t>
            </a:r>
            <a:r>
              <a:rPr lang="ru-RU" sz="1600" dirty="0"/>
              <a:t> </a:t>
            </a:r>
            <a:r>
              <a:rPr lang="ru-RU" sz="1600" dirty="0" err="1"/>
              <a:t>підприємницької</a:t>
            </a:r>
            <a:r>
              <a:rPr lang="ru-RU" sz="1600" dirty="0"/>
              <a:t> і </a:t>
            </a:r>
            <a:r>
              <a:rPr lang="ru-RU" sz="1600" dirty="0" err="1"/>
              <a:t>незалежної</a:t>
            </a:r>
            <a:r>
              <a:rPr lang="ru-RU" sz="1600" dirty="0"/>
              <a:t> </a:t>
            </a:r>
            <a:r>
              <a:rPr lang="ru-RU" sz="1600" dirty="0" err="1"/>
              <a:t>професійної</a:t>
            </a:r>
            <a:r>
              <a:rPr lang="ru-RU" sz="1600" dirty="0"/>
              <a:t> </a:t>
            </a:r>
            <a:r>
              <a:rPr lang="ru-RU" sz="1600" dirty="0" err="1"/>
              <a:t>діяльності</a:t>
            </a:r>
            <a:r>
              <a:rPr lang="ru-RU" sz="1600" dirty="0"/>
              <a:t> , </a:t>
            </a:r>
            <a:r>
              <a:rPr lang="ru-RU" sz="1600" dirty="0" err="1"/>
              <a:t>ще</a:t>
            </a:r>
            <a:r>
              <a:rPr lang="ru-RU" sz="1600" dirty="0"/>
              <a:t> 500 тис. </a:t>
            </a:r>
            <a:r>
              <a:rPr lang="ru-RU" sz="1600" dirty="0" err="1"/>
              <a:t>грн</a:t>
            </a:r>
            <a:r>
              <a:rPr lang="ru-RU" sz="1600" dirty="0"/>
              <a:t> - </a:t>
            </a:r>
            <a:r>
              <a:rPr lang="ru-RU" sz="1600" dirty="0" err="1"/>
              <a:t>інші</a:t>
            </a:r>
            <a:r>
              <a:rPr lang="ru-RU" sz="1600" dirty="0"/>
              <a:t> доходи </a:t>
            </a:r>
            <a:r>
              <a:rPr lang="ru-RU" sz="1600" dirty="0" smtClean="0"/>
              <a:t>.</a:t>
            </a:r>
            <a:endParaRPr lang="ru-RU" sz="1600" dirty="0"/>
          </a:p>
          <a:p>
            <a:pPr marL="137160" indent="0">
              <a:buNone/>
            </a:pPr>
            <a:r>
              <a:rPr lang="ru-RU" sz="1600" dirty="0" smtClean="0"/>
              <a:t>	Гриненко </a:t>
            </a:r>
            <a:r>
              <a:rPr lang="ru-RU" sz="1600" dirty="0" err="1"/>
              <a:t>володіє</a:t>
            </a:r>
            <a:r>
              <a:rPr lang="ru-RU" sz="1600" dirty="0"/>
              <a:t> </a:t>
            </a:r>
            <a:r>
              <a:rPr lang="ru-RU" sz="1600" dirty="0" err="1"/>
              <a:t>двома</a:t>
            </a:r>
            <a:r>
              <a:rPr lang="ru-RU" sz="1600" dirty="0"/>
              <a:t> </a:t>
            </a:r>
            <a:r>
              <a:rPr lang="ru-RU" sz="1600" dirty="0" err="1"/>
              <a:t>земельними</a:t>
            </a:r>
            <a:r>
              <a:rPr lang="ru-RU" sz="1600" dirty="0"/>
              <a:t> </a:t>
            </a:r>
            <a:r>
              <a:rPr lang="ru-RU" sz="1600" dirty="0" err="1"/>
              <a:t>ділянками</a:t>
            </a:r>
            <a:r>
              <a:rPr lang="ru-RU" sz="1600" dirty="0"/>
              <a:t> </a:t>
            </a:r>
            <a:r>
              <a:rPr lang="ru-RU" sz="1600" dirty="0" err="1"/>
              <a:t>площею</a:t>
            </a:r>
            <a:r>
              <a:rPr lang="ru-RU" sz="1600" dirty="0"/>
              <a:t> 1760 кв. м і 2460 кв. м , </a:t>
            </a:r>
            <a:r>
              <a:rPr lang="ru-RU" sz="1600" dirty="0" err="1"/>
              <a:t>садовим</a:t>
            </a:r>
            <a:r>
              <a:rPr lang="ru-RU" sz="1600" dirty="0"/>
              <a:t> </a:t>
            </a:r>
            <a:r>
              <a:rPr lang="ru-RU" sz="1600" dirty="0" err="1"/>
              <a:t>будинком</a:t>
            </a:r>
            <a:r>
              <a:rPr lang="ru-RU" sz="1600" dirty="0"/>
              <a:t> </a:t>
            </a:r>
            <a:r>
              <a:rPr lang="ru-RU" sz="1600" dirty="0" err="1"/>
              <a:t>площею</a:t>
            </a:r>
            <a:r>
              <a:rPr lang="ru-RU" sz="1600" dirty="0"/>
              <a:t> 169,6 кв. м та </a:t>
            </a:r>
            <a:r>
              <a:rPr lang="ru-RU" sz="1600" dirty="0" err="1"/>
              <a:t>іншим</a:t>
            </a:r>
            <a:r>
              <a:rPr lang="ru-RU" sz="1600" dirty="0"/>
              <a:t> </a:t>
            </a:r>
            <a:r>
              <a:rPr lang="ru-RU" sz="1600" dirty="0" err="1"/>
              <a:t>нерухомим</a:t>
            </a:r>
            <a:r>
              <a:rPr lang="ru-RU" sz="1600" dirty="0"/>
              <a:t> </a:t>
            </a:r>
            <a:r>
              <a:rPr lang="ru-RU" sz="1600" dirty="0" err="1"/>
              <a:t>майном</a:t>
            </a:r>
            <a:r>
              <a:rPr lang="ru-RU" sz="1600" dirty="0"/>
              <a:t> </a:t>
            </a:r>
            <a:r>
              <a:rPr lang="ru-RU" sz="1600" dirty="0" err="1"/>
              <a:t>площею</a:t>
            </a:r>
            <a:r>
              <a:rPr lang="ru-RU" sz="1600" dirty="0"/>
              <a:t> 1211,3 кв. м</a:t>
            </a:r>
            <a:r>
              <a:rPr lang="ru-RU" sz="1600" dirty="0" smtClean="0"/>
              <a:t>.</a:t>
            </a:r>
            <a:endParaRPr lang="ru-RU" sz="1600" dirty="0"/>
          </a:p>
          <a:p>
            <a:pPr marL="137160" indent="0">
              <a:buNone/>
            </a:pPr>
            <a:r>
              <a:rPr lang="ru-RU" sz="1600" dirty="0" err="1"/>
              <a:t>Також</a:t>
            </a:r>
            <a:r>
              <a:rPr lang="ru-RU" sz="1600" dirty="0"/>
              <a:t> у </a:t>
            </a:r>
            <a:r>
              <a:rPr lang="ru-RU" sz="1600" dirty="0" err="1"/>
              <a:t>нього</a:t>
            </a:r>
            <a:r>
              <a:rPr lang="ru-RU" sz="1600" dirty="0"/>
              <a:t> </a:t>
            </a:r>
            <a:r>
              <a:rPr lang="ru-RU" sz="1600" dirty="0" err="1"/>
              <a:t>легковий</a:t>
            </a:r>
            <a:r>
              <a:rPr lang="ru-RU" sz="1600" dirty="0"/>
              <a:t> </a:t>
            </a:r>
            <a:r>
              <a:rPr lang="ru-RU" sz="1600" dirty="0" err="1"/>
              <a:t>автомобіль</a:t>
            </a:r>
            <a:r>
              <a:rPr lang="ru-RU" sz="1600" dirty="0"/>
              <a:t> </a:t>
            </a:r>
            <a:r>
              <a:rPr lang="la-Latn" sz="1600" dirty="0"/>
              <a:t>Mercedes Benz GL 500 2008 </a:t>
            </a:r>
            <a:r>
              <a:rPr lang="ru-RU" sz="1600" dirty="0"/>
              <a:t>року </a:t>
            </a:r>
            <a:r>
              <a:rPr lang="ru-RU" sz="1600" dirty="0" err="1"/>
              <a:t>випуску</a:t>
            </a:r>
            <a:r>
              <a:rPr lang="ru-RU" sz="1600" dirty="0"/>
              <a:t> , </a:t>
            </a:r>
            <a:r>
              <a:rPr lang="ru-RU" sz="1600" dirty="0" err="1"/>
              <a:t>гідроцикл</a:t>
            </a:r>
            <a:r>
              <a:rPr lang="ru-RU" sz="1600" dirty="0"/>
              <a:t> </a:t>
            </a:r>
            <a:r>
              <a:rPr lang="la-Latn" sz="1600" dirty="0"/>
              <a:t>Bombardier GTX IS LTD 260 2012 </a:t>
            </a:r>
            <a:r>
              <a:rPr lang="ru-RU" sz="1600" dirty="0"/>
              <a:t>року </a:t>
            </a:r>
            <a:r>
              <a:rPr lang="ru-RU" sz="1600" dirty="0" err="1"/>
              <a:t>випуску</a:t>
            </a:r>
            <a:r>
              <a:rPr lang="ru-RU" sz="1600" dirty="0"/>
              <a:t> , </a:t>
            </a:r>
            <a:r>
              <a:rPr lang="ru-RU" sz="1600" dirty="0" err="1"/>
              <a:t>квадроцикл</a:t>
            </a:r>
            <a:r>
              <a:rPr lang="ru-RU" sz="1600" dirty="0"/>
              <a:t> </a:t>
            </a:r>
            <a:r>
              <a:rPr lang="la-Latn" sz="1600" dirty="0"/>
              <a:t>Bombardier Outlander 2011 </a:t>
            </a:r>
            <a:r>
              <a:rPr lang="ru-RU" sz="1600" dirty="0" err="1"/>
              <a:t>випуску</a:t>
            </a:r>
            <a:r>
              <a:rPr lang="ru-RU" sz="1600" dirty="0"/>
              <a:t> і </a:t>
            </a:r>
            <a:r>
              <a:rPr lang="ru-RU" sz="1600" dirty="0" err="1"/>
              <a:t>баггі</a:t>
            </a:r>
            <a:r>
              <a:rPr lang="ru-RU" sz="1600" dirty="0"/>
              <a:t> </a:t>
            </a:r>
            <a:r>
              <a:rPr lang="la-Latn" sz="1600" dirty="0"/>
              <a:t>Bombardier Commander 1000 2011 </a:t>
            </a:r>
            <a:r>
              <a:rPr lang="ru-RU" sz="1600" dirty="0" err="1"/>
              <a:t>випуску</a:t>
            </a:r>
            <a:r>
              <a:rPr lang="ru-RU" sz="1600" dirty="0"/>
              <a:t> 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429000"/>
            <a:ext cx="2321091" cy="319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68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47</TotalTime>
  <Words>47</Words>
  <Application>Microsoft Office PowerPoint</Application>
  <PresentationFormat>Экран (4:3)</PresentationFormat>
  <Paragraphs>75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Апекс</vt:lpstr>
      <vt:lpstr>Вибори 2014: Кандидати в Президенти України</vt:lpstr>
      <vt:lpstr>Презентация PowerPoint</vt:lpstr>
      <vt:lpstr>Петро Порошенко</vt:lpstr>
      <vt:lpstr>Юлія Тимошенко </vt:lpstr>
      <vt:lpstr>Олег Ляшко</vt:lpstr>
      <vt:lpstr>Олег Царьов</vt:lpstr>
      <vt:lpstr>Микола Маломуж</vt:lpstr>
      <vt:lpstr>Петро Симоненко</vt:lpstr>
      <vt:lpstr>Андрій Гриненко</vt:lpstr>
      <vt:lpstr>Сергій Тігіпко</vt:lpstr>
      <vt:lpstr>Михайло Добкін</vt:lpstr>
      <vt:lpstr>Вадим Рабинович</vt:lpstr>
      <vt:lpstr>Ренат Кузьмін</vt:lpstr>
      <vt:lpstr>Юрій Бойко</vt:lpstr>
      <vt:lpstr>Дмитро Ярош</vt:lpstr>
      <vt:lpstr>Ольга Богомолець </vt:lpstr>
      <vt:lpstr>Олександр Клименко</vt:lpstr>
      <vt:lpstr>Василь Цушко</vt:lpstr>
      <vt:lpstr>Олег Тягнибок</vt:lpstr>
      <vt:lpstr>Анатолій Гриценко</vt:lpstr>
      <vt:lpstr>Наталія Королевська</vt:lpstr>
      <vt:lpstr>Валерій Коновалюк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Вибори 2014: Кандидати в Президенти України</dc:title>
  <dc:creator>Admin</dc:creator>
  <cp:lastModifiedBy>Admin</cp:lastModifiedBy>
  <cp:revision>7</cp:revision>
  <dcterms:created xsi:type="dcterms:W3CDTF">2014-04-24T08:52:42Z</dcterms:created>
  <dcterms:modified xsi:type="dcterms:W3CDTF">2014-04-25T05:01:45Z</dcterms:modified>
</cp:coreProperties>
</file>