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5" r:id="rId4"/>
    <p:sldId id="259" r:id="rId5"/>
    <p:sldId id="266" r:id="rId6"/>
    <p:sldId id="263" r:id="rId7"/>
    <p:sldId id="260" r:id="rId8"/>
    <p:sldId id="264" r:id="rId9"/>
    <p:sldId id="262" r:id="rId10"/>
    <p:sldId id="271" r:id="rId11"/>
    <p:sldId id="272" r:id="rId12"/>
    <p:sldId id="273" r:id="rId13"/>
    <p:sldId id="270" r:id="rId14"/>
    <p:sldId id="267" r:id="rId15"/>
    <p:sldId id="268" r:id="rId16"/>
    <p:sldId id="269"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2A1E"/>
    <a:srgbClr val="974A3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24.09.2012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24.09.2012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24.09.2012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24.09.2012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24.09.2012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24.09.2012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24.09.2012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24.09.2012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24.09.2012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24.09.2012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24.09.2012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24.09.2012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Mistral" pitchFamily="66" charset="0"/>
              </a:rPr>
              <a:t>Фрески Київської Лаври.</a:t>
            </a:r>
            <a:endParaRPr lang="ru-RU" dirty="0">
              <a:latin typeface="Mistral" pitchFamily="66" charset="0"/>
            </a:endParaRPr>
          </a:p>
        </p:txBody>
      </p:sp>
      <p:pic>
        <p:nvPicPr>
          <p:cNvPr id="9218" name="Picture 2" descr="http://n-dl.narod.ru/image/Apocalipsis_big.jpg"/>
          <p:cNvPicPr>
            <a:picLocks noChangeAspect="1" noChangeArrowheads="1"/>
          </p:cNvPicPr>
          <p:nvPr/>
        </p:nvPicPr>
        <p:blipFill>
          <a:blip r:embed="rId2" cstate="print"/>
          <a:srcRect/>
          <a:stretch>
            <a:fillRect/>
          </a:stretch>
        </p:blipFill>
        <p:spPr bwMode="auto">
          <a:xfrm rot="5400000">
            <a:off x="2399759" y="560681"/>
            <a:ext cx="5112568" cy="681675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ic.pics.livejournal.com/nataspace/20576433/290115/original.jpg"/>
          <p:cNvPicPr>
            <a:picLocks noChangeAspect="1" noChangeArrowheads="1"/>
          </p:cNvPicPr>
          <p:nvPr/>
        </p:nvPicPr>
        <p:blipFill>
          <a:blip r:embed="rId2" cstate="print"/>
          <a:srcRect/>
          <a:stretch>
            <a:fillRect/>
          </a:stretch>
        </p:blipFill>
        <p:spPr bwMode="auto">
          <a:xfrm>
            <a:off x="971600" y="764704"/>
            <a:ext cx="7776864" cy="5835983"/>
          </a:xfrm>
          <a:prstGeom prst="rect">
            <a:avLst/>
          </a:prstGeom>
          <a:noFill/>
        </p:spPr>
      </p:pic>
      <p:sp>
        <p:nvSpPr>
          <p:cNvPr id="3" name="Прямоугольник 2"/>
          <p:cNvSpPr/>
          <p:nvPr/>
        </p:nvSpPr>
        <p:spPr>
          <a:xfrm>
            <a:off x="1619672" y="188640"/>
            <a:ext cx="6984776" cy="400110"/>
          </a:xfrm>
          <a:prstGeom prst="rect">
            <a:avLst/>
          </a:prstGeom>
        </p:spPr>
        <p:txBody>
          <a:bodyPr wrap="square">
            <a:spAutoFit/>
          </a:bodyPr>
          <a:lstStyle/>
          <a:p>
            <a:r>
              <a:rPr lang="ru-RU" sz="2000" b="1" dirty="0" smtClean="0">
                <a:solidFill>
                  <a:schemeClr val="tx2">
                    <a:lumMod val="75000"/>
                  </a:schemeClr>
                </a:solidFill>
                <a:latin typeface="Monotype Corsiva" pitchFamily="66" charset="0"/>
              </a:rPr>
              <a:t>Фреска на </a:t>
            </a:r>
            <a:r>
              <a:rPr lang="ru-RU" sz="2000" b="1" dirty="0" err="1" smtClean="0">
                <a:solidFill>
                  <a:schemeClr val="tx2">
                    <a:lumMod val="75000"/>
                  </a:schemeClr>
                </a:solidFill>
                <a:latin typeface="Monotype Corsiva" pitchFamily="66" charset="0"/>
              </a:rPr>
              <a:t>стіні</a:t>
            </a:r>
            <a:r>
              <a:rPr lang="ru-RU" sz="2000" b="1" dirty="0" smtClean="0">
                <a:solidFill>
                  <a:schemeClr val="tx2">
                    <a:lumMod val="75000"/>
                  </a:schemeClr>
                </a:solidFill>
                <a:latin typeface="Monotype Corsiva" pitchFamily="66" charset="0"/>
              </a:rPr>
              <a:t> </a:t>
            </a:r>
            <a:r>
              <a:rPr lang="ru-RU" sz="2000" b="1" dirty="0" err="1" smtClean="0">
                <a:solidFill>
                  <a:schemeClr val="tx2">
                    <a:lumMod val="75000"/>
                  </a:schemeClr>
                </a:solidFill>
                <a:latin typeface="Monotype Corsiva" pitchFamily="66" charset="0"/>
              </a:rPr>
              <a:t>біля</a:t>
            </a:r>
            <a:r>
              <a:rPr lang="ru-RU" sz="2000" b="1" dirty="0" smtClean="0">
                <a:solidFill>
                  <a:schemeClr val="tx2">
                    <a:lumMod val="75000"/>
                  </a:schemeClr>
                </a:solidFill>
                <a:latin typeface="Monotype Corsiva" pitchFamily="66" charset="0"/>
              </a:rPr>
              <a:t> </a:t>
            </a:r>
            <a:r>
              <a:rPr lang="ru-RU" sz="2000" b="1" dirty="0" smtClean="0">
                <a:solidFill>
                  <a:schemeClr val="tx2">
                    <a:lumMod val="75000"/>
                  </a:schemeClr>
                </a:solidFill>
                <a:latin typeface="Monotype Corsiva" pitchFamily="66" charset="0"/>
              </a:rPr>
              <a:t>ворот </a:t>
            </a:r>
            <a:r>
              <a:rPr lang="ru-RU" sz="2000" b="1" dirty="0" err="1" smtClean="0">
                <a:solidFill>
                  <a:schemeClr val="tx2">
                    <a:lumMod val="75000"/>
                  </a:schemeClr>
                </a:solidFill>
                <a:latin typeface="Monotype Corsiva" pitchFamily="66" charset="0"/>
              </a:rPr>
              <a:t>Киево-Печерскої</a:t>
            </a:r>
            <a:r>
              <a:rPr lang="ru-RU" sz="2000" b="1" dirty="0" smtClean="0">
                <a:solidFill>
                  <a:schemeClr val="tx2">
                    <a:lumMod val="75000"/>
                  </a:schemeClr>
                </a:solidFill>
                <a:latin typeface="Monotype Corsiva" pitchFamily="66" charset="0"/>
              </a:rPr>
              <a:t> </a:t>
            </a:r>
            <a:r>
              <a:rPr lang="ru-RU" sz="2000" b="1" dirty="0" err="1" smtClean="0">
                <a:solidFill>
                  <a:schemeClr val="tx2">
                    <a:lumMod val="75000"/>
                  </a:schemeClr>
                </a:solidFill>
                <a:latin typeface="Monotype Corsiva" pitchFamily="66" charset="0"/>
              </a:rPr>
              <a:t>Лаври</a:t>
            </a:r>
            <a:r>
              <a:rPr lang="ru-RU" sz="2000" b="1" dirty="0" smtClean="0">
                <a:solidFill>
                  <a:schemeClr val="tx2">
                    <a:lumMod val="75000"/>
                  </a:schemeClr>
                </a:solidFill>
                <a:latin typeface="Monotype Corsiva" pitchFamily="66" charset="0"/>
              </a:rPr>
              <a:t>.</a:t>
            </a:r>
            <a:endParaRPr lang="ru-RU" sz="2000" b="1" dirty="0">
              <a:solidFill>
                <a:schemeClr val="tx2">
                  <a:lumMod val="75000"/>
                </a:schemeClr>
              </a:solidFill>
              <a:latin typeface="Monotype Corsiva"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230720127922s"/>
          <p:cNvPicPr>
            <a:picLocks noChangeAspect="1" noChangeArrowheads="1"/>
          </p:cNvPicPr>
          <p:nvPr/>
        </p:nvPicPr>
        <p:blipFill>
          <a:blip r:embed="rId2" cstate="print"/>
          <a:srcRect/>
          <a:stretch>
            <a:fillRect/>
          </a:stretch>
        </p:blipFill>
        <p:spPr bwMode="auto">
          <a:xfrm>
            <a:off x="755576" y="692696"/>
            <a:ext cx="7974310" cy="5984152"/>
          </a:xfrm>
          <a:prstGeom prst="rect">
            <a:avLst/>
          </a:prstGeom>
          <a:noFill/>
        </p:spPr>
      </p:pic>
      <p:sp>
        <p:nvSpPr>
          <p:cNvPr id="3" name="Прямоугольник 2"/>
          <p:cNvSpPr/>
          <p:nvPr/>
        </p:nvSpPr>
        <p:spPr>
          <a:xfrm>
            <a:off x="1331640" y="260648"/>
            <a:ext cx="6840760" cy="400110"/>
          </a:xfrm>
          <a:prstGeom prst="rect">
            <a:avLst/>
          </a:prstGeom>
        </p:spPr>
        <p:txBody>
          <a:bodyPr wrap="square">
            <a:spAutoFit/>
          </a:bodyPr>
          <a:lstStyle/>
          <a:p>
            <a:r>
              <a:rPr lang="ru-RU" sz="2000" b="1" dirty="0" smtClean="0">
                <a:solidFill>
                  <a:schemeClr val="tx2">
                    <a:lumMod val="75000"/>
                  </a:schemeClr>
                </a:solidFill>
                <a:latin typeface="Monotype Corsiva" pitchFamily="66" charset="0"/>
              </a:rPr>
              <a:t>Ось фреска </a:t>
            </a:r>
            <a:r>
              <a:rPr lang="ru-RU" sz="2000" b="1" dirty="0" smtClean="0">
                <a:solidFill>
                  <a:schemeClr val="tx2">
                    <a:lumMod val="75000"/>
                  </a:schemeClr>
                </a:solidFill>
                <a:latin typeface="Monotype Corsiva" pitchFamily="66" charset="0"/>
              </a:rPr>
              <a:t>на </a:t>
            </a:r>
            <a:r>
              <a:rPr lang="ru-RU" sz="2000" b="1" dirty="0" err="1" smtClean="0">
                <a:solidFill>
                  <a:schemeClr val="tx2">
                    <a:lumMod val="75000"/>
                  </a:schemeClr>
                </a:solidFill>
                <a:latin typeface="Monotype Corsiva" pitchFamily="66" charset="0"/>
              </a:rPr>
              <a:t>другій</a:t>
            </a:r>
            <a:r>
              <a:rPr lang="ru-RU" sz="2000" b="1" dirty="0" smtClean="0">
                <a:solidFill>
                  <a:schemeClr val="tx2">
                    <a:lumMod val="75000"/>
                  </a:schemeClr>
                </a:solidFill>
                <a:latin typeface="Monotype Corsiva" pitchFamily="66" charset="0"/>
              </a:rPr>
              <a:t> </a:t>
            </a:r>
            <a:r>
              <a:rPr lang="ru-RU" sz="2000" b="1" dirty="0" err="1" smtClean="0">
                <a:solidFill>
                  <a:schemeClr val="tx2">
                    <a:lumMod val="75000"/>
                  </a:schemeClr>
                </a:solidFill>
                <a:latin typeface="Monotype Corsiva" pitchFamily="66" charset="0"/>
              </a:rPr>
              <a:t>стін</a:t>
            </a:r>
            <a:r>
              <a:rPr lang="ru-RU" sz="2000" b="1" dirty="0" err="1" smtClean="0">
                <a:solidFill>
                  <a:schemeClr val="tx2">
                    <a:lumMod val="75000"/>
                  </a:schemeClr>
                </a:solidFill>
                <a:latin typeface="Monotype Corsiva" pitchFamily="66" charset="0"/>
              </a:rPr>
              <a:t>і</a:t>
            </a:r>
            <a:r>
              <a:rPr lang="ru-RU" sz="2000" b="1" dirty="0" smtClean="0">
                <a:solidFill>
                  <a:schemeClr val="tx2">
                    <a:lumMod val="75000"/>
                  </a:schemeClr>
                </a:solidFill>
                <a:latin typeface="Monotype Corsiva" pitchFamily="66" charset="0"/>
              </a:rPr>
              <a:t>:</a:t>
            </a:r>
            <a:endParaRPr lang="ru-RU" sz="2000" b="1" dirty="0">
              <a:solidFill>
                <a:schemeClr val="tx2">
                  <a:lumMod val="75000"/>
                </a:schemeClr>
              </a:solidFill>
              <a:latin typeface="Monotype Corsiva"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img-fotki.yandex.ru/get/5604/n-dl.1/0_5db85_ec26d9b3_L.jpg"/>
          <p:cNvPicPr>
            <a:picLocks noChangeAspect="1" noChangeArrowheads="1"/>
          </p:cNvPicPr>
          <p:nvPr/>
        </p:nvPicPr>
        <p:blipFill>
          <a:blip r:embed="rId2" cstate="print"/>
          <a:srcRect/>
          <a:stretch>
            <a:fillRect/>
          </a:stretch>
        </p:blipFill>
        <p:spPr bwMode="auto">
          <a:xfrm>
            <a:off x="1043607" y="1340768"/>
            <a:ext cx="7669825" cy="5108105"/>
          </a:xfrm>
          <a:prstGeom prst="rect">
            <a:avLst/>
          </a:prstGeom>
          <a:noFill/>
        </p:spPr>
      </p:pic>
      <p:sp>
        <p:nvSpPr>
          <p:cNvPr id="3" name="Прямоугольник 2"/>
          <p:cNvSpPr/>
          <p:nvPr/>
        </p:nvSpPr>
        <p:spPr>
          <a:xfrm>
            <a:off x="1223120" y="260648"/>
            <a:ext cx="7920880" cy="707886"/>
          </a:xfrm>
          <a:prstGeom prst="rect">
            <a:avLst/>
          </a:prstGeom>
        </p:spPr>
        <p:txBody>
          <a:bodyPr wrap="square">
            <a:spAutoFit/>
          </a:bodyPr>
          <a:lstStyle/>
          <a:p>
            <a:r>
              <a:rPr lang="ru-RU" sz="2000" b="1" i="1" dirty="0" smtClean="0">
                <a:solidFill>
                  <a:schemeClr val="tx2">
                    <a:lumMod val="75000"/>
                  </a:schemeClr>
                </a:solidFill>
                <a:latin typeface="Monotype Corsiva" pitchFamily="66" charset="0"/>
              </a:rPr>
              <a:t>Фрагмент </a:t>
            </a:r>
            <a:r>
              <a:rPr lang="ru-RU" sz="2000" b="1" i="1" dirty="0" err="1" smtClean="0">
                <a:solidFill>
                  <a:schemeClr val="tx2">
                    <a:lumMod val="75000"/>
                  </a:schemeClr>
                </a:solidFill>
                <a:latin typeface="Monotype Corsiva" pitchFamily="66" charset="0"/>
              </a:rPr>
              <a:t>роспису</a:t>
            </a:r>
            <a:r>
              <a:rPr lang="ru-RU" sz="2000" b="1" i="1" dirty="0" smtClean="0">
                <a:solidFill>
                  <a:schemeClr val="tx2">
                    <a:lumMod val="75000"/>
                  </a:schemeClr>
                </a:solidFill>
                <a:latin typeface="Monotype Corsiva" pitchFamily="66" charset="0"/>
              </a:rPr>
              <a:t> </a:t>
            </a:r>
            <a:r>
              <a:rPr lang="ru-RU" sz="2000" b="1" i="1" dirty="0" smtClean="0">
                <a:solidFill>
                  <a:schemeClr val="tx2">
                    <a:lumMod val="75000"/>
                  </a:schemeClr>
                </a:solidFill>
                <a:latin typeface="Monotype Corsiva" pitchFamily="66" charset="0"/>
              </a:rPr>
              <a:t> </a:t>
            </a:r>
            <a:r>
              <a:rPr lang="ru-RU" sz="2000" b="1" i="1" dirty="0" err="1" smtClean="0">
                <a:solidFill>
                  <a:schemeClr val="tx2">
                    <a:lumMod val="75000"/>
                  </a:schemeClr>
                </a:solidFill>
                <a:latin typeface="Monotype Corsiva" pitchFamily="66" charset="0"/>
              </a:rPr>
              <a:t>Успенського</a:t>
            </a:r>
            <a:r>
              <a:rPr lang="ru-RU" sz="2000" b="1" i="1" dirty="0" smtClean="0">
                <a:solidFill>
                  <a:schemeClr val="tx2">
                    <a:lumMod val="75000"/>
                  </a:schemeClr>
                </a:solidFill>
                <a:latin typeface="Monotype Corsiva" pitchFamily="66" charset="0"/>
              </a:rPr>
              <a:t> собору </a:t>
            </a:r>
            <a:r>
              <a:rPr lang="ru-RU" sz="2000" b="1" i="1" dirty="0" err="1" smtClean="0">
                <a:solidFill>
                  <a:schemeClr val="tx2">
                    <a:lumMod val="75000"/>
                  </a:schemeClr>
                </a:solidFill>
                <a:latin typeface="Monotype Corsiva" pitchFamily="66" charset="0"/>
              </a:rPr>
              <a:t>Києво-Печерскої</a:t>
            </a:r>
            <a:r>
              <a:rPr lang="ru-RU" sz="2000" b="1" i="1" dirty="0" smtClean="0">
                <a:solidFill>
                  <a:schemeClr val="tx2">
                    <a:lumMod val="75000"/>
                  </a:schemeClr>
                </a:solidFill>
                <a:latin typeface="Monotype Corsiva" pitchFamily="66" charset="0"/>
              </a:rPr>
              <a:t> </a:t>
            </a:r>
            <a:r>
              <a:rPr lang="ru-RU" sz="2000" b="1" i="1" dirty="0" err="1" smtClean="0">
                <a:solidFill>
                  <a:schemeClr val="tx2">
                    <a:lumMod val="75000"/>
                  </a:schemeClr>
                </a:solidFill>
                <a:latin typeface="Monotype Corsiva" pitchFamily="66" charset="0"/>
              </a:rPr>
              <a:t>Лаври</a:t>
            </a:r>
            <a:r>
              <a:rPr lang="ru-RU" sz="2000" b="1" i="1" dirty="0" smtClean="0">
                <a:solidFill>
                  <a:schemeClr val="tx2">
                    <a:lumMod val="75000"/>
                  </a:schemeClr>
                </a:solidFill>
                <a:latin typeface="Monotype Corsiva" pitchFamily="66" charset="0"/>
              </a:rPr>
              <a:t>.</a:t>
            </a:r>
            <a:r>
              <a:rPr lang="ru-RU" sz="2000" b="1" i="1" dirty="0" smtClean="0">
                <a:solidFill>
                  <a:schemeClr val="tx2">
                    <a:lumMod val="75000"/>
                  </a:schemeClr>
                </a:solidFill>
                <a:latin typeface="Monotype Corsiva" pitchFamily="66" charset="0"/>
              </a:rPr>
              <a:t/>
            </a:r>
            <a:br>
              <a:rPr lang="ru-RU" sz="2000" b="1" i="1" dirty="0" smtClean="0">
                <a:solidFill>
                  <a:schemeClr val="tx2">
                    <a:lumMod val="75000"/>
                  </a:schemeClr>
                </a:solidFill>
                <a:latin typeface="Monotype Corsiva" pitchFamily="66" charset="0"/>
              </a:rPr>
            </a:br>
            <a:r>
              <a:rPr lang="ru-RU" sz="2000" b="1" i="1" dirty="0" err="1" smtClean="0">
                <a:solidFill>
                  <a:schemeClr val="tx2">
                    <a:lumMod val="75000"/>
                  </a:schemeClr>
                </a:solidFill>
                <a:latin typeface="Monotype Corsiva" pitchFamily="66" charset="0"/>
              </a:rPr>
              <a:t>Композиція</a:t>
            </a:r>
            <a:r>
              <a:rPr lang="ru-RU" sz="2000" b="1" i="1" dirty="0" smtClean="0">
                <a:solidFill>
                  <a:schemeClr val="tx2">
                    <a:lumMod val="75000"/>
                  </a:schemeClr>
                </a:solidFill>
                <a:latin typeface="Monotype Corsiva" pitchFamily="66" charset="0"/>
              </a:rPr>
              <a:t> </a:t>
            </a:r>
            <a:r>
              <a:rPr lang="ru-RU" sz="2000" b="1" i="1" dirty="0" err="1" smtClean="0">
                <a:solidFill>
                  <a:schemeClr val="tx2">
                    <a:lumMod val="75000"/>
                  </a:schemeClr>
                </a:solidFill>
                <a:latin typeface="Monotype Corsiva" pitchFamily="66" charset="0"/>
              </a:rPr>
              <a:t>Четвертий</a:t>
            </a:r>
            <a:r>
              <a:rPr lang="ru-RU" sz="2000" b="1" i="1" dirty="0" smtClean="0">
                <a:solidFill>
                  <a:schemeClr val="tx2">
                    <a:lumMod val="75000"/>
                  </a:schemeClr>
                </a:solidFill>
                <a:latin typeface="Monotype Corsiva" pitchFamily="66" charset="0"/>
              </a:rPr>
              <a:t> </a:t>
            </a:r>
            <a:r>
              <a:rPr lang="ru-RU" sz="2000" b="1" i="1" dirty="0" smtClean="0">
                <a:solidFill>
                  <a:schemeClr val="tx2">
                    <a:lumMod val="75000"/>
                  </a:schemeClr>
                </a:solidFill>
                <a:latin typeface="Monotype Corsiva" pitchFamily="66" charset="0"/>
              </a:rPr>
              <a:t>Вселенский </a:t>
            </a:r>
            <a:r>
              <a:rPr lang="ru-RU" sz="2000" b="1" i="1" dirty="0" err="1" smtClean="0">
                <a:solidFill>
                  <a:schemeClr val="tx2">
                    <a:lumMod val="75000"/>
                  </a:schemeClr>
                </a:solidFill>
                <a:latin typeface="Monotype Corsiva" pitchFamily="66" charset="0"/>
              </a:rPr>
              <a:t>Збір</a:t>
            </a:r>
            <a:r>
              <a:rPr lang="ru-RU" sz="2000" b="1" dirty="0" smtClean="0">
                <a:solidFill>
                  <a:schemeClr val="tx2">
                    <a:lumMod val="75000"/>
                  </a:schemeClr>
                </a:solidFill>
                <a:latin typeface="Monotype Corsiva" pitchFamily="66" charset="0"/>
              </a:rPr>
              <a:t> </a:t>
            </a:r>
            <a:endParaRPr lang="ru-RU" sz="2000" b="1" dirty="0">
              <a:solidFill>
                <a:schemeClr val="tx2">
                  <a:lumMod val="75000"/>
                </a:schemeClr>
              </a:solidFill>
              <a:latin typeface="Monotype Corsiva"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upload.wikimedia.org/wikipedia/commons/thumb/3/3c/IMG_1552-20070425-great-lavra-a.JPG/800px-IMG_1552-20070425-great-lavra-a.JPG"/>
          <p:cNvPicPr>
            <a:picLocks noChangeAspect="1" noChangeArrowheads="1"/>
          </p:cNvPicPr>
          <p:nvPr/>
        </p:nvPicPr>
        <p:blipFill>
          <a:blip r:embed="rId2" cstate="print"/>
          <a:srcRect/>
          <a:stretch>
            <a:fillRect/>
          </a:stretch>
        </p:blipFill>
        <p:spPr bwMode="auto">
          <a:xfrm>
            <a:off x="827584" y="890718"/>
            <a:ext cx="7416824" cy="5562618"/>
          </a:xfrm>
          <a:prstGeom prst="rect">
            <a:avLst/>
          </a:prstGeom>
          <a:noFill/>
        </p:spPr>
      </p:pic>
      <p:sp>
        <p:nvSpPr>
          <p:cNvPr id="4" name="Прямоугольник 3"/>
          <p:cNvSpPr/>
          <p:nvPr/>
        </p:nvSpPr>
        <p:spPr>
          <a:xfrm>
            <a:off x="1331640" y="404664"/>
            <a:ext cx="6984776" cy="400110"/>
          </a:xfrm>
          <a:prstGeom prst="rect">
            <a:avLst/>
          </a:prstGeom>
        </p:spPr>
        <p:txBody>
          <a:bodyPr wrap="square">
            <a:spAutoFit/>
          </a:bodyPr>
          <a:lstStyle/>
          <a:p>
            <a:r>
              <a:rPr lang="ru-RU" sz="2000" b="1" dirty="0" smtClean="0">
                <a:solidFill>
                  <a:schemeClr val="tx2">
                    <a:lumMod val="75000"/>
                  </a:schemeClr>
                </a:solidFill>
                <a:latin typeface="Monotype Corsiva" pitchFamily="66" charset="0"/>
              </a:rPr>
              <a:t>Фрески купола </a:t>
            </a:r>
            <a:r>
              <a:rPr lang="ru-RU" sz="2000" b="1" dirty="0" err="1" smtClean="0">
                <a:solidFill>
                  <a:schemeClr val="tx2">
                    <a:lumMod val="75000"/>
                  </a:schemeClr>
                </a:solidFill>
                <a:latin typeface="Monotype Corsiva" pitchFamily="66" charset="0"/>
              </a:rPr>
              <a:t>хрещення</a:t>
            </a:r>
            <a:r>
              <a:rPr lang="ru-RU" sz="2000" b="1" dirty="0" smtClean="0">
                <a:solidFill>
                  <a:schemeClr val="tx2">
                    <a:lumMod val="75000"/>
                  </a:schemeClr>
                </a:solidFill>
                <a:latin typeface="Monotype Corsiva" pitchFamily="66" charset="0"/>
              </a:rPr>
              <a:t>, Велика </a:t>
            </a:r>
            <a:r>
              <a:rPr lang="ru-RU" sz="2000" b="1" dirty="0" smtClean="0">
                <a:solidFill>
                  <a:schemeClr val="tx2">
                    <a:lumMod val="75000"/>
                  </a:schemeClr>
                </a:solidFill>
                <a:latin typeface="Monotype Corsiva" pitchFamily="66" charset="0"/>
              </a:rPr>
              <a:t>Лавра</a:t>
            </a:r>
            <a:r>
              <a:rPr lang="ru-RU" dirty="0" smtClean="0">
                <a:latin typeface="Monotype Corsiva" pitchFamily="66" charset="0"/>
              </a:rPr>
              <a:t> </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lavra.ucoz.ru/_ph/7/2/195365198.jpg"/>
          <p:cNvPicPr>
            <a:picLocks noChangeAspect="1" noChangeArrowheads="1"/>
          </p:cNvPicPr>
          <p:nvPr/>
        </p:nvPicPr>
        <p:blipFill>
          <a:blip r:embed="rId2" cstate="print"/>
          <a:srcRect/>
          <a:stretch>
            <a:fillRect/>
          </a:stretch>
        </p:blipFill>
        <p:spPr bwMode="auto">
          <a:xfrm>
            <a:off x="1043608" y="188640"/>
            <a:ext cx="6984776" cy="3695701"/>
          </a:xfrm>
          <a:prstGeom prst="rect">
            <a:avLst/>
          </a:prstGeom>
          <a:noFill/>
        </p:spPr>
      </p:pic>
      <p:pic>
        <p:nvPicPr>
          <p:cNvPr id="24582" name="Picture 6" descr="http://www.kplavra.kiev.ua/img_site/3/big/pb12.jpg"/>
          <p:cNvPicPr>
            <a:picLocks noChangeAspect="1" noChangeArrowheads="1"/>
          </p:cNvPicPr>
          <p:nvPr/>
        </p:nvPicPr>
        <p:blipFill>
          <a:blip r:embed="rId3" cstate="print"/>
          <a:srcRect/>
          <a:stretch>
            <a:fillRect/>
          </a:stretch>
        </p:blipFill>
        <p:spPr bwMode="auto">
          <a:xfrm>
            <a:off x="1259632" y="4005064"/>
            <a:ext cx="6912768" cy="255178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kplavra.kiev.ua/img_site/3/big/pb13.jpg"/>
          <p:cNvPicPr>
            <a:picLocks noChangeAspect="1" noChangeArrowheads="1"/>
          </p:cNvPicPr>
          <p:nvPr/>
        </p:nvPicPr>
        <p:blipFill>
          <a:blip r:embed="rId2" cstate="print"/>
          <a:srcRect/>
          <a:stretch>
            <a:fillRect/>
          </a:stretch>
        </p:blipFill>
        <p:spPr bwMode="auto">
          <a:xfrm>
            <a:off x="179512" y="836712"/>
            <a:ext cx="3850628" cy="5112568"/>
          </a:xfrm>
          <a:prstGeom prst="rect">
            <a:avLst/>
          </a:prstGeom>
          <a:noFill/>
        </p:spPr>
      </p:pic>
      <p:pic>
        <p:nvPicPr>
          <p:cNvPr id="25604" name="Picture 4" descr="http://www.kplavra.kiev.ua/img_site/3/big/pb15.jpg"/>
          <p:cNvPicPr>
            <a:picLocks noChangeAspect="1" noChangeArrowheads="1"/>
          </p:cNvPicPr>
          <p:nvPr/>
        </p:nvPicPr>
        <p:blipFill>
          <a:blip r:embed="rId3" cstate="print"/>
          <a:srcRect/>
          <a:stretch>
            <a:fillRect/>
          </a:stretch>
        </p:blipFill>
        <p:spPr bwMode="auto">
          <a:xfrm>
            <a:off x="4211960" y="836712"/>
            <a:ext cx="4712924" cy="504056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kplavra.kiev.ua/img_site/3/big/pb14.jpg"/>
          <p:cNvPicPr>
            <a:picLocks noChangeAspect="1" noChangeArrowheads="1"/>
          </p:cNvPicPr>
          <p:nvPr/>
        </p:nvPicPr>
        <p:blipFill>
          <a:blip r:embed="rId2" cstate="print"/>
          <a:srcRect/>
          <a:stretch>
            <a:fillRect/>
          </a:stretch>
        </p:blipFill>
        <p:spPr bwMode="auto">
          <a:xfrm>
            <a:off x="1403648" y="1124744"/>
            <a:ext cx="6904137" cy="460851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0" y="2420888"/>
            <a:ext cx="7498080" cy="1143000"/>
          </a:xfrm>
        </p:spPr>
        <p:txBody>
          <a:bodyPr>
            <a:noAutofit/>
          </a:bodyPr>
          <a:lstStyle/>
          <a:p>
            <a:r>
              <a:rPr lang="uk-UA" sz="8000" dirty="0" smtClean="0">
                <a:latin typeface="Mistral" pitchFamily="66" charset="0"/>
              </a:rPr>
              <a:t>Дякую за увагу!</a:t>
            </a:r>
            <a:endParaRPr lang="ru-RU" sz="8000" dirty="0">
              <a:latin typeface="Mistral"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subTitle" idx="1"/>
          </p:nvPr>
        </p:nvSpPr>
        <p:spPr>
          <a:xfrm>
            <a:off x="1187624" y="188640"/>
            <a:ext cx="7406640" cy="2376264"/>
          </a:xfrm>
        </p:spPr>
        <p:txBody>
          <a:bodyPr>
            <a:normAutofit fontScale="92500" lnSpcReduction="10000"/>
          </a:bodyPr>
          <a:lstStyle/>
          <a:p>
            <a:r>
              <a:rPr lang="ru-RU" dirty="0" smtClean="0">
                <a:latin typeface="Monotype Corsiva" pitchFamily="66" charset="0"/>
              </a:rPr>
              <a:t>У 1730-1740х роках </a:t>
            </a:r>
            <a:r>
              <a:rPr lang="ru-RU" dirty="0" err="1" smtClean="0">
                <a:latin typeface="Monotype Corsiva" pitchFamily="66" charset="0"/>
              </a:rPr>
              <a:t>група</a:t>
            </a:r>
            <a:r>
              <a:rPr lang="ru-RU" dirty="0" smtClean="0">
                <a:latin typeface="Monotype Corsiva" pitchFamily="66" charset="0"/>
              </a:rPr>
              <a:t> </a:t>
            </a:r>
            <a:r>
              <a:rPr lang="ru-RU" dirty="0" err="1" smtClean="0">
                <a:latin typeface="Monotype Corsiva" pitchFamily="66" charset="0"/>
              </a:rPr>
              <a:t>художників</a:t>
            </a:r>
            <a:r>
              <a:rPr lang="ru-RU" dirty="0" smtClean="0">
                <a:latin typeface="Monotype Corsiva" pitchFamily="66" charset="0"/>
              </a:rPr>
              <a:t> </a:t>
            </a:r>
            <a:r>
              <a:rPr lang="ru-RU" dirty="0" err="1" smtClean="0">
                <a:latin typeface="Monotype Corsiva" pitchFamily="66" charset="0"/>
              </a:rPr>
              <a:t>з</a:t>
            </a:r>
            <a:r>
              <a:rPr lang="ru-RU" dirty="0" smtClean="0">
                <a:latin typeface="Monotype Corsiva" pitchFamily="66" charset="0"/>
              </a:rPr>
              <a:t> </a:t>
            </a:r>
            <a:r>
              <a:rPr lang="ru-RU" dirty="0" err="1" smtClean="0">
                <a:latin typeface="Monotype Corsiva" pitchFamily="66" charset="0"/>
              </a:rPr>
              <a:t>Художньої</a:t>
            </a:r>
            <a:r>
              <a:rPr lang="ru-RU" dirty="0" smtClean="0">
                <a:latin typeface="Monotype Corsiva" pitchFamily="66" charset="0"/>
              </a:rPr>
              <a:t> </a:t>
            </a:r>
            <a:r>
              <a:rPr lang="ru-RU" dirty="0" err="1" smtClean="0">
                <a:latin typeface="Monotype Corsiva" pitchFamily="66" charset="0"/>
              </a:rPr>
              <a:t>іконописної</a:t>
            </a:r>
            <a:r>
              <a:rPr lang="ru-RU" dirty="0" smtClean="0">
                <a:latin typeface="Monotype Corsiva" pitchFamily="66" charset="0"/>
              </a:rPr>
              <a:t> </a:t>
            </a:r>
            <a:r>
              <a:rPr lang="ru-RU" dirty="0" err="1" smtClean="0">
                <a:latin typeface="Monotype Corsiva" pitchFamily="66" charset="0"/>
              </a:rPr>
              <a:t>школи</a:t>
            </a:r>
            <a:r>
              <a:rPr lang="ru-RU" dirty="0" smtClean="0">
                <a:latin typeface="Monotype Corsiva" pitchFamily="66" charset="0"/>
              </a:rPr>
              <a:t> </a:t>
            </a:r>
            <a:r>
              <a:rPr lang="ru-RU" dirty="0" err="1" smtClean="0">
                <a:latin typeface="Monotype Corsiva" pitchFamily="66" charset="0"/>
              </a:rPr>
              <a:t>монастиря</a:t>
            </a:r>
            <a:r>
              <a:rPr lang="ru-RU" dirty="0" smtClean="0">
                <a:latin typeface="Monotype Corsiva" pitchFamily="66" charset="0"/>
              </a:rPr>
              <a:t> </a:t>
            </a:r>
            <a:r>
              <a:rPr lang="ru-RU" dirty="0" err="1" smtClean="0">
                <a:latin typeface="Monotype Corsiva" pitchFamily="66" charset="0"/>
              </a:rPr>
              <a:t>раписала</a:t>
            </a:r>
            <a:r>
              <a:rPr lang="ru-RU" dirty="0" smtClean="0">
                <a:latin typeface="Monotype Corsiva" pitchFamily="66" charset="0"/>
              </a:rPr>
              <a:t> </a:t>
            </a:r>
            <a:r>
              <a:rPr lang="ru-RU" dirty="0" err="1" smtClean="0">
                <a:latin typeface="Monotype Corsiva" pitchFamily="66" charset="0"/>
              </a:rPr>
              <a:t>церкву</a:t>
            </a:r>
            <a:r>
              <a:rPr lang="ru-RU" dirty="0" smtClean="0">
                <a:latin typeface="Monotype Corsiva" pitchFamily="66" charset="0"/>
              </a:rPr>
              <a:t> </a:t>
            </a:r>
            <a:r>
              <a:rPr lang="ru-RU" dirty="0" err="1" smtClean="0">
                <a:latin typeface="Monotype Corsiva" pitchFamily="66" charset="0"/>
              </a:rPr>
              <a:t>іконами</a:t>
            </a:r>
            <a:r>
              <a:rPr lang="ru-RU" dirty="0" smtClean="0">
                <a:latin typeface="Monotype Corsiva" pitchFamily="66" charset="0"/>
              </a:rPr>
              <a:t> (темпера та масло). Теми для </a:t>
            </a:r>
            <a:r>
              <a:rPr lang="ru-RU" dirty="0" err="1" smtClean="0">
                <a:latin typeface="Monotype Corsiva" pitchFamily="66" charset="0"/>
              </a:rPr>
              <a:t>всіх</a:t>
            </a:r>
            <a:r>
              <a:rPr lang="ru-RU" dirty="0" smtClean="0">
                <a:latin typeface="Monotype Corsiva" pitchFamily="66" charset="0"/>
              </a:rPr>
              <a:t> фресок </a:t>
            </a:r>
            <a:r>
              <a:rPr lang="ru-RU" dirty="0" err="1" smtClean="0">
                <a:latin typeface="Monotype Corsiva" pitchFamily="66" charset="0"/>
              </a:rPr>
              <a:t>були</a:t>
            </a:r>
            <a:r>
              <a:rPr lang="ru-RU" dirty="0" smtClean="0">
                <a:latin typeface="Monotype Corsiva" pitchFamily="66" charset="0"/>
              </a:rPr>
              <a:t> </a:t>
            </a:r>
            <a:r>
              <a:rPr lang="ru-RU" dirty="0" err="1" smtClean="0">
                <a:latin typeface="Monotype Corsiva" pitchFamily="66" charset="0"/>
              </a:rPr>
              <a:t>взяті</a:t>
            </a:r>
            <a:r>
              <a:rPr lang="ru-RU" dirty="0" smtClean="0">
                <a:latin typeface="Monotype Corsiva" pitchFamily="66" charset="0"/>
              </a:rPr>
              <a:t> </a:t>
            </a:r>
            <a:r>
              <a:rPr lang="ru-RU" dirty="0" err="1" smtClean="0">
                <a:latin typeface="Monotype Corsiva" pitchFamily="66" charset="0"/>
              </a:rPr>
              <a:t>з</a:t>
            </a:r>
            <a:r>
              <a:rPr lang="ru-RU" dirty="0" smtClean="0">
                <a:latin typeface="Monotype Corsiva" pitchFamily="66" charset="0"/>
              </a:rPr>
              <a:t> </a:t>
            </a:r>
            <a:r>
              <a:rPr lang="ru-RU" dirty="0" err="1" smtClean="0">
                <a:latin typeface="Monotype Corsiva" pitchFamily="66" charset="0"/>
              </a:rPr>
              <a:t>Біблії</a:t>
            </a:r>
            <a:r>
              <a:rPr lang="ru-RU" dirty="0" smtClean="0">
                <a:latin typeface="Monotype Corsiva" pitchFamily="66" charset="0"/>
              </a:rPr>
              <a:t>, </a:t>
            </a:r>
            <a:r>
              <a:rPr lang="ru-RU" dirty="0" err="1" smtClean="0">
                <a:latin typeface="Monotype Corsiva" pitchFamily="66" charset="0"/>
              </a:rPr>
              <a:t>але</a:t>
            </a:r>
            <a:r>
              <a:rPr lang="ru-RU" dirty="0" smtClean="0">
                <a:latin typeface="Monotype Corsiva" pitchFamily="66" charset="0"/>
              </a:rPr>
              <a:t> на декор, </a:t>
            </a:r>
            <a:r>
              <a:rPr lang="ru-RU" dirty="0" err="1" smtClean="0">
                <a:latin typeface="Monotype Corsiva" pitchFamily="66" charset="0"/>
              </a:rPr>
              <a:t>орнаменти</a:t>
            </a:r>
            <a:r>
              <a:rPr lang="ru-RU" dirty="0" smtClean="0">
                <a:latin typeface="Monotype Corsiva" pitchFamily="66" charset="0"/>
              </a:rPr>
              <a:t> та </a:t>
            </a:r>
            <a:r>
              <a:rPr lang="ru-RU" dirty="0" err="1" smtClean="0">
                <a:latin typeface="Monotype Corsiva" pitchFamily="66" charset="0"/>
              </a:rPr>
              <a:t>кольорове</a:t>
            </a:r>
            <a:r>
              <a:rPr lang="ru-RU" dirty="0" smtClean="0">
                <a:latin typeface="Monotype Corsiva" pitchFamily="66" charset="0"/>
              </a:rPr>
              <a:t> </a:t>
            </a:r>
            <a:r>
              <a:rPr lang="ru-RU" dirty="0" err="1" smtClean="0">
                <a:latin typeface="Monotype Corsiva" pitchFamily="66" charset="0"/>
              </a:rPr>
              <a:t>рішення</a:t>
            </a:r>
            <a:r>
              <a:rPr lang="ru-RU" dirty="0" smtClean="0">
                <a:latin typeface="Monotype Corsiva" pitchFamily="66" charset="0"/>
              </a:rPr>
              <a:t> в </a:t>
            </a:r>
            <a:r>
              <a:rPr lang="ru-RU" dirty="0" err="1" smtClean="0">
                <a:latin typeface="Monotype Corsiva" pitchFamily="66" charset="0"/>
              </a:rPr>
              <a:t>значній</a:t>
            </a:r>
            <a:r>
              <a:rPr lang="ru-RU" dirty="0" smtClean="0">
                <a:latin typeface="Monotype Corsiva" pitchFamily="66" charset="0"/>
              </a:rPr>
              <a:t> </a:t>
            </a:r>
            <a:r>
              <a:rPr lang="ru-RU" dirty="0" err="1" smtClean="0">
                <a:latin typeface="Monotype Corsiva" pitchFamily="66" charset="0"/>
              </a:rPr>
              <a:t>мірі</a:t>
            </a:r>
            <a:r>
              <a:rPr lang="ru-RU" dirty="0" smtClean="0">
                <a:latin typeface="Monotype Corsiva" pitchFamily="66" charset="0"/>
              </a:rPr>
              <a:t> </a:t>
            </a:r>
            <a:r>
              <a:rPr lang="ru-RU" dirty="0" err="1" smtClean="0">
                <a:latin typeface="Monotype Corsiva" pitchFamily="66" charset="0"/>
              </a:rPr>
              <a:t>вплинули</a:t>
            </a:r>
            <a:r>
              <a:rPr lang="ru-RU" dirty="0" smtClean="0">
                <a:latin typeface="Monotype Corsiva" pitchFamily="66" charset="0"/>
              </a:rPr>
              <a:t> </a:t>
            </a:r>
            <a:r>
              <a:rPr lang="ru-RU" dirty="0" err="1" smtClean="0">
                <a:latin typeface="Monotype Corsiva" pitchFamily="66" charset="0"/>
              </a:rPr>
              <a:t>традиції</a:t>
            </a:r>
            <a:r>
              <a:rPr lang="ru-RU" dirty="0" smtClean="0">
                <a:latin typeface="Monotype Corsiva" pitchFamily="66" charset="0"/>
              </a:rPr>
              <a:t> </a:t>
            </a:r>
            <a:r>
              <a:rPr lang="ru-RU" dirty="0" err="1" smtClean="0">
                <a:latin typeface="Monotype Corsiva" pitchFamily="66" charset="0"/>
              </a:rPr>
              <a:t>українського</a:t>
            </a:r>
            <a:r>
              <a:rPr lang="ru-RU" dirty="0" smtClean="0">
                <a:latin typeface="Monotype Corsiva" pitchFamily="66" charset="0"/>
              </a:rPr>
              <a:t> фольклорного </a:t>
            </a:r>
            <a:r>
              <a:rPr lang="ru-RU" dirty="0" err="1" smtClean="0">
                <a:latin typeface="Monotype Corsiva" pitchFamily="66" charset="0"/>
              </a:rPr>
              <a:t>мистецтва</a:t>
            </a:r>
            <a:r>
              <a:rPr lang="ru-RU" dirty="0" smtClean="0">
                <a:latin typeface="Monotype Corsiva" pitchFamily="66" charset="0"/>
              </a:rPr>
              <a:t>. </a:t>
            </a:r>
            <a:r>
              <a:rPr lang="ru-RU" dirty="0" err="1" smtClean="0">
                <a:latin typeface="Monotype Corsiva" pitchFamily="66" charset="0"/>
              </a:rPr>
              <a:t>Імена</a:t>
            </a:r>
            <a:r>
              <a:rPr lang="ru-RU" dirty="0" smtClean="0">
                <a:latin typeface="Monotype Corsiva" pitchFamily="66" charset="0"/>
              </a:rPr>
              <a:t> </a:t>
            </a:r>
            <a:r>
              <a:rPr lang="ru-RU" dirty="0" err="1" smtClean="0">
                <a:latin typeface="Monotype Corsiva" pitchFamily="66" charset="0"/>
              </a:rPr>
              <a:t>художників</a:t>
            </a:r>
            <a:r>
              <a:rPr lang="ru-RU" dirty="0" smtClean="0">
                <a:latin typeface="Monotype Corsiva" pitchFamily="66" charset="0"/>
              </a:rPr>
              <a:t> </a:t>
            </a:r>
            <a:r>
              <a:rPr lang="ru-RU" dirty="0" err="1" smtClean="0">
                <a:latin typeface="Monotype Corsiva" pitchFamily="66" charset="0"/>
              </a:rPr>
              <a:t>довгий</a:t>
            </a:r>
            <a:r>
              <a:rPr lang="ru-RU" dirty="0" smtClean="0">
                <a:latin typeface="Monotype Corsiva" pitchFamily="66" charset="0"/>
              </a:rPr>
              <a:t> час </a:t>
            </a:r>
            <a:r>
              <a:rPr lang="ru-RU" dirty="0" err="1" smtClean="0">
                <a:latin typeface="Monotype Corsiva" pitchFamily="66" charset="0"/>
              </a:rPr>
              <a:t>лишалися</a:t>
            </a:r>
            <a:r>
              <a:rPr lang="ru-RU" dirty="0" smtClean="0">
                <a:latin typeface="Monotype Corsiva" pitchFamily="66" charset="0"/>
              </a:rPr>
              <a:t> </a:t>
            </a:r>
            <a:r>
              <a:rPr lang="ru-RU" dirty="0" err="1" smtClean="0">
                <a:latin typeface="Monotype Corsiva" pitchFamily="66" charset="0"/>
              </a:rPr>
              <a:t>невідомими</a:t>
            </a:r>
            <a:r>
              <a:rPr lang="ru-RU" dirty="0" smtClean="0">
                <a:latin typeface="Monotype Corsiva" pitchFamily="66" charset="0"/>
              </a:rPr>
              <a:t> </a:t>
            </a:r>
            <a:r>
              <a:rPr lang="ru-RU" dirty="0" err="1" smtClean="0">
                <a:latin typeface="Monotype Corsiva" pitchFamily="66" charset="0"/>
              </a:rPr>
              <a:t>і</a:t>
            </a:r>
            <a:r>
              <a:rPr lang="ru-RU" dirty="0" smtClean="0">
                <a:latin typeface="Monotype Corsiva" pitchFamily="66" charset="0"/>
              </a:rPr>
              <a:t> </a:t>
            </a:r>
            <a:r>
              <a:rPr lang="ru-RU" dirty="0" err="1" smtClean="0">
                <a:latin typeface="Monotype Corsiva" pitchFamily="66" charset="0"/>
              </a:rPr>
              <a:t>були</a:t>
            </a:r>
            <a:r>
              <a:rPr lang="ru-RU" dirty="0" smtClean="0">
                <a:latin typeface="Monotype Corsiva" pitchFamily="66" charset="0"/>
              </a:rPr>
              <a:t> </a:t>
            </a:r>
            <a:r>
              <a:rPr lang="ru-RU" dirty="0" err="1" smtClean="0">
                <a:latin typeface="Monotype Corsiva" pitchFamily="66" charset="0"/>
              </a:rPr>
              <a:t>визначені</a:t>
            </a:r>
            <a:r>
              <a:rPr lang="ru-RU" dirty="0" smtClean="0">
                <a:latin typeface="Monotype Corsiva" pitchFamily="66" charset="0"/>
              </a:rPr>
              <a:t> </a:t>
            </a:r>
            <a:r>
              <a:rPr lang="ru-RU" dirty="0" err="1" smtClean="0">
                <a:latin typeface="Monotype Corsiva" pitchFamily="66" charset="0"/>
              </a:rPr>
              <a:t>нещодавно</a:t>
            </a:r>
            <a:r>
              <a:rPr lang="ru-RU" dirty="0" smtClean="0">
                <a:latin typeface="Monotype Corsiva" pitchFamily="66" charset="0"/>
              </a:rPr>
              <a:t> </a:t>
            </a:r>
            <a:r>
              <a:rPr lang="ru-RU" dirty="0" err="1" smtClean="0">
                <a:latin typeface="Monotype Corsiva" pitchFamily="66" charset="0"/>
              </a:rPr>
              <a:t>завдяки</a:t>
            </a:r>
            <a:r>
              <a:rPr lang="ru-RU" dirty="0" smtClean="0">
                <a:latin typeface="Monotype Corsiva" pitchFamily="66" charset="0"/>
              </a:rPr>
              <a:t> </a:t>
            </a:r>
            <a:r>
              <a:rPr lang="ru-RU" dirty="0" err="1" smtClean="0">
                <a:latin typeface="Monotype Corsiva" pitchFamily="66" charset="0"/>
              </a:rPr>
              <a:t>дослідженням</a:t>
            </a:r>
            <a:r>
              <a:rPr lang="ru-RU" dirty="0" smtClean="0">
                <a:latin typeface="Monotype Corsiva" pitchFamily="66" charset="0"/>
              </a:rPr>
              <a:t> в </a:t>
            </a:r>
            <a:r>
              <a:rPr lang="ru-RU" dirty="0" err="1" smtClean="0">
                <a:latin typeface="Monotype Corsiva" pitchFamily="66" charset="0"/>
              </a:rPr>
              <a:t>архівах</a:t>
            </a:r>
            <a:r>
              <a:rPr lang="ru-RU" dirty="0" smtClean="0">
                <a:latin typeface="Monotype Corsiva" pitchFamily="66" charset="0"/>
              </a:rPr>
              <a:t>.</a:t>
            </a:r>
            <a:r>
              <a:rPr lang="ru-RU" dirty="0" smtClean="0">
                <a:latin typeface="Monotype Corsiva" pitchFamily="66" charset="0"/>
              </a:rPr>
              <a:t> </a:t>
            </a:r>
            <a:endParaRPr lang="ru-RU" dirty="0">
              <a:latin typeface="Monotype Corsiva" pitchFamily="66" charset="0"/>
            </a:endParaRPr>
          </a:p>
        </p:txBody>
      </p:sp>
      <p:pic>
        <p:nvPicPr>
          <p:cNvPr id="8194" name="Picture 2" descr="http://armih.ru/int/VSH_PALOMNICHESTVA/110501_Kiiv/kiiv02.jpg"/>
          <p:cNvPicPr>
            <a:picLocks noChangeAspect="1" noChangeArrowheads="1"/>
          </p:cNvPicPr>
          <p:nvPr/>
        </p:nvPicPr>
        <p:blipFill>
          <a:blip r:embed="rId2" cstate="print"/>
          <a:srcRect/>
          <a:stretch>
            <a:fillRect/>
          </a:stretch>
        </p:blipFill>
        <p:spPr bwMode="auto">
          <a:xfrm>
            <a:off x="1619672" y="2492896"/>
            <a:ext cx="6048672" cy="415846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692696"/>
            <a:ext cx="7498080" cy="1008112"/>
          </a:xfrm>
        </p:spPr>
        <p:txBody>
          <a:bodyPr>
            <a:normAutofit fontScale="90000"/>
          </a:bodyPr>
          <a:lstStyle/>
          <a:p>
            <a:r>
              <a:rPr lang="ru-RU" sz="3100" dirty="0" smtClean="0">
                <a:solidFill>
                  <a:schemeClr val="tx2">
                    <a:lumMod val="75000"/>
                  </a:schemeClr>
                </a:solidFill>
                <a:latin typeface="Monotype Corsiva" pitchFamily="66" charset="0"/>
              </a:rPr>
              <a:t>Три фрески </a:t>
            </a:r>
            <a:r>
              <a:rPr lang="ru-RU" sz="3100" dirty="0" err="1" smtClean="0">
                <a:solidFill>
                  <a:schemeClr val="tx2">
                    <a:lumMod val="75000"/>
                  </a:schemeClr>
                </a:solidFill>
                <a:latin typeface="Monotype Corsiva" pitchFamily="66" charset="0"/>
              </a:rPr>
              <a:t>заслуговують</a:t>
            </a:r>
            <a:r>
              <a:rPr lang="ru-RU" sz="3100" dirty="0" smtClean="0">
                <a:solidFill>
                  <a:schemeClr val="tx2">
                    <a:lumMod val="75000"/>
                  </a:schemeClr>
                </a:solidFill>
                <a:latin typeface="Monotype Corsiva" pitchFamily="66" charset="0"/>
              </a:rPr>
              <a:t> </a:t>
            </a:r>
            <a:r>
              <a:rPr lang="ru-RU" sz="3100" dirty="0" err="1" smtClean="0">
                <a:solidFill>
                  <a:schemeClr val="tx2">
                    <a:lumMod val="75000"/>
                  </a:schemeClr>
                </a:solidFill>
                <a:latin typeface="Monotype Corsiva" pitchFamily="66" charset="0"/>
              </a:rPr>
              <a:t>особливої</a:t>
            </a:r>
            <a:r>
              <a:rPr lang="ru-RU" sz="3100" dirty="0" smtClean="0">
                <a:solidFill>
                  <a:schemeClr val="tx2">
                    <a:lumMod val="75000"/>
                  </a:schemeClr>
                </a:solidFill>
                <a:latin typeface="Monotype Corsiva" pitchFamily="66" charset="0"/>
              </a:rPr>
              <a:t> ​​</a:t>
            </a:r>
            <a:r>
              <a:rPr lang="ru-RU" sz="3100" dirty="0" err="1" smtClean="0">
                <a:solidFill>
                  <a:schemeClr val="tx2">
                    <a:lumMod val="75000"/>
                  </a:schemeClr>
                </a:solidFill>
                <a:latin typeface="Monotype Corsiva" pitchFamily="66" charset="0"/>
              </a:rPr>
              <a:t>уваги</a:t>
            </a:r>
            <a:r>
              <a:rPr lang="ru-RU" sz="3100" dirty="0" smtClean="0">
                <a:solidFill>
                  <a:schemeClr val="tx2">
                    <a:lumMod val="75000"/>
                  </a:schemeClr>
                </a:solidFill>
                <a:latin typeface="Monotype Corsiva" pitchFamily="66" charset="0"/>
              </a:rPr>
              <a:t> через </a:t>
            </a:r>
            <a:r>
              <a:rPr lang="ru-RU" sz="3100" dirty="0" err="1" smtClean="0">
                <a:solidFill>
                  <a:schemeClr val="tx2">
                    <a:lumMod val="75000"/>
                  </a:schemeClr>
                </a:solidFill>
                <a:latin typeface="Monotype Corsiva" pitchFamily="66" charset="0"/>
              </a:rPr>
              <a:t>високу</a:t>
            </a:r>
            <a:r>
              <a:rPr lang="ru-RU" sz="3100" dirty="0" smtClean="0">
                <a:solidFill>
                  <a:schemeClr val="tx2">
                    <a:lumMod val="75000"/>
                  </a:schemeClr>
                </a:solidFill>
                <a:latin typeface="Monotype Corsiva" pitchFamily="66" charset="0"/>
              </a:rPr>
              <a:t> </a:t>
            </a:r>
            <a:r>
              <a:rPr lang="ru-RU" sz="3100" dirty="0" err="1" smtClean="0">
                <a:solidFill>
                  <a:schemeClr val="tx2">
                    <a:lumMod val="75000"/>
                  </a:schemeClr>
                </a:solidFill>
                <a:latin typeface="Monotype Corsiva" pitchFamily="66" charset="0"/>
              </a:rPr>
              <a:t>художню</a:t>
            </a:r>
            <a:r>
              <a:rPr lang="ru-RU" sz="3100" dirty="0" smtClean="0">
                <a:solidFill>
                  <a:schemeClr val="tx2">
                    <a:lumMod val="75000"/>
                  </a:schemeClr>
                </a:solidFill>
                <a:latin typeface="Monotype Corsiva" pitchFamily="66" charset="0"/>
              </a:rPr>
              <a:t>  </a:t>
            </a:r>
            <a:r>
              <a:rPr lang="ru-RU" sz="3100" dirty="0" err="1" smtClean="0">
                <a:solidFill>
                  <a:schemeClr val="tx2">
                    <a:lumMod val="75000"/>
                  </a:schemeClr>
                </a:solidFill>
                <a:latin typeface="Monotype Corsiva" pitchFamily="66" charset="0"/>
              </a:rPr>
              <a:t>майстерность</a:t>
            </a:r>
            <a:r>
              <a:rPr lang="ru-RU" sz="3100" dirty="0" smtClean="0">
                <a:solidFill>
                  <a:schemeClr val="tx2">
                    <a:lumMod val="75000"/>
                  </a:schemeClr>
                </a:solidFill>
                <a:latin typeface="Monotype Corsiva" pitchFamily="66" charset="0"/>
              </a:rPr>
              <a:t> </a:t>
            </a:r>
            <a:r>
              <a:rPr lang="ru-RU" sz="3100" dirty="0" err="1" smtClean="0">
                <a:solidFill>
                  <a:schemeClr val="tx2">
                    <a:lumMod val="75000"/>
                  </a:schemeClr>
                </a:solidFill>
                <a:latin typeface="Monotype Corsiva" pitchFamily="66" charset="0"/>
              </a:rPr>
              <a:t>їх</a:t>
            </a:r>
            <a:r>
              <a:rPr lang="ru-RU" sz="3100" dirty="0" smtClean="0">
                <a:solidFill>
                  <a:schemeClr val="tx2">
                    <a:lumMod val="75000"/>
                  </a:schemeClr>
                </a:solidFill>
                <a:latin typeface="Monotype Corsiva" pitchFamily="66" charset="0"/>
              </a:rPr>
              <a:t> </a:t>
            </a:r>
            <a:r>
              <a:rPr lang="ru-RU" sz="3100" dirty="0" err="1" smtClean="0">
                <a:solidFill>
                  <a:schemeClr val="tx2">
                    <a:lumMod val="75000"/>
                  </a:schemeClr>
                </a:solidFill>
                <a:latin typeface="Monotype Corsiva" pitchFamily="66" charset="0"/>
              </a:rPr>
              <a:t>виконання</a:t>
            </a:r>
            <a:r>
              <a:rPr lang="ru-RU" sz="3100" dirty="0" smtClean="0">
                <a:solidFill>
                  <a:schemeClr val="tx2">
                    <a:lumMod val="75000"/>
                  </a:schemeClr>
                </a:solidFill>
                <a:latin typeface="Monotype Corsiva" pitchFamily="66" charset="0"/>
              </a:rPr>
              <a:t>:</a:t>
            </a:r>
            <a:r>
              <a:rPr lang="ru-RU" sz="2400" dirty="0" smtClean="0">
                <a:solidFill>
                  <a:schemeClr val="tx2">
                    <a:lumMod val="75000"/>
                  </a:schemeClr>
                </a:solidFill>
              </a:rPr>
              <a:t/>
            </a:r>
            <a:br>
              <a:rPr lang="ru-RU" sz="2400" dirty="0" smtClean="0">
                <a:solidFill>
                  <a:schemeClr val="tx2">
                    <a:lumMod val="75000"/>
                  </a:schemeClr>
                </a:solidFill>
              </a:rPr>
            </a:br>
            <a:endParaRPr lang="ru-RU" sz="2400" dirty="0"/>
          </a:p>
        </p:txBody>
      </p:sp>
      <p:sp>
        <p:nvSpPr>
          <p:cNvPr id="3" name="Прямоугольник 2"/>
          <p:cNvSpPr/>
          <p:nvPr/>
        </p:nvSpPr>
        <p:spPr>
          <a:xfrm>
            <a:off x="1259632" y="2564904"/>
            <a:ext cx="7488832" cy="2554545"/>
          </a:xfrm>
          <a:prstGeom prst="rect">
            <a:avLst/>
          </a:prstGeom>
        </p:spPr>
        <p:txBody>
          <a:bodyPr wrap="square">
            <a:spAutoFit/>
          </a:bodyPr>
          <a:lstStyle/>
          <a:p>
            <a:pPr>
              <a:buFont typeface="Arial" pitchFamily="34" charset="0"/>
              <a:buChar char="•"/>
            </a:pPr>
            <a:r>
              <a:rPr lang="ru-RU" sz="3200" dirty="0" smtClean="0">
                <a:solidFill>
                  <a:schemeClr val="tx2">
                    <a:lumMod val="75000"/>
                  </a:schemeClr>
                </a:solidFill>
                <a:latin typeface="Monotype Corsiva" pitchFamily="66" charset="0"/>
              </a:rPr>
              <a:t>«</a:t>
            </a:r>
            <a:r>
              <a:rPr lang="ru-RU" sz="3200" dirty="0" err="1" smtClean="0">
                <a:solidFill>
                  <a:schemeClr val="tx2">
                    <a:lumMod val="75000"/>
                  </a:schemeClr>
                </a:solidFill>
                <a:latin typeface="Monotype Corsiva" pitchFamily="66" charset="0"/>
              </a:rPr>
              <a:t>Похід</a:t>
            </a:r>
            <a:r>
              <a:rPr lang="ru-RU" sz="3200" dirty="0" smtClean="0">
                <a:solidFill>
                  <a:schemeClr val="tx2">
                    <a:lumMod val="75000"/>
                  </a:schemeClr>
                </a:solidFill>
                <a:latin typeface="Monotype Corsiva" pitchFamily="66" charset="0"/>
              </a:rPr>
              <a:t> </a:t>
            </a:r>
            <a:r>
              <a:rPr lang="ru-RU" sz="3200" dirty="0" err="1" smtClean="0">
                <a:solidFill>
                  <a:schemeClr val="tx2">
                    <a:lumMod val="75000"/>
                  </a:schemeClr>
                </a:solidFill>
                <a:latin typeface="Monotype Corsiva" pitchFamily="66" charset="0"/>
              </a:rPr>
              <a:t>праведників</a:t>
            </a:r>
            <a:r>
              <a:rPr lang="ru-RU" sz="3200" dirty="0" smtClean="0">
                <a:solidFill>
                  <a:schemeClr val="tx2">
                    <a:lumMod val="75000"/>
                  </a:schemeClr>
                </a:solidFill>
                <a:latin typeface="Monotype Corsiva" pitchFamily="66" charset="0"/>
              </a:rPr>
              <a:t> до раю</a:t>
            </a:r>
            <a:r>
              <a:rPr lang="ru-RU" sz="3200" dirty="0" smtClean="0">
                <a:solidFill>
                  <a:schemeClr val="tx2">
                    <a:lumMod val="75000"/>
                  </a:schemeClr>
                </a:solidFill>
                <a:latin typeface="Monotype Corsiva" pitchFamily="66" charset="0"/>
              </a:rPr>
              <a:t>»</a:t>
            </a:r>
          </a:p>
          <a:p>
            <a:r>
              <a:rPr lang="ru-RU" sz="3200" dirty="0" smtClean="0">
                <a:solidFill>
                  <a:schemeClr val="tx2">
                    <a:lumMod val="75000"/>
                  </a:schemeClr>
                </a:solidFill>
                <a:latin typeface="Monotype Corsiva" pitchFamily="66" charset="0"/>
              </a:rPr>
              <a:t> </a:t>
            </a:r>
          </a:p>
          <a:p>
            <a:pPr>
              <a:buFont typeface="Arial" pitchFamily="34" charset="0"/>
              <a:buChar char="•"/>
            </a:pPr>
            <a:r>
              <a:rPr lang="ru-RU" sz="3200" dirty="0" smtClean="0">
                <a:solidFill>
                  <a:schemeClr val="tx2">
                    <a:lumMod val="75000"/>
                  </a:schemeClr>
                </a:solidFill>
                <a:latin typeface="Monotype Corsiva" pitchFamily="66" charset="0"/>
              </a:rPr>
              <a:t>«</a:t>
            </a:r>
            <a:r>
              <a:rPr lang="ru-RU" sz="3200" dirty="0" err="1" smtClean="0">
                <a:solidFill>
                  <a:schemeClr val="tx2">
                    <a:lumMod val="75000"/>
                  </a:schemeClr>
                </a:solidFill>
                <a:latin typeface="Monotype Corsiva" pitchFamily="66" charset="0"/>
              </a:rPr>
              <a:t>Нікейський</a:t>
            </a:r>
            <a:r>
              <a:rPr lang="ru-RU" sz="3200" dirty="0" smtClean="0">
                <a:solidFill>
                  <a:schemeClr val="tx2">
                    <a:lumMod val="75000"/>
                  </a:schemeClr>
                </a:solidFill>
                <a:latin typeface="Monotype Corsiva" pitchFamily="66" charset="0"/>
              </a:rPr>
              <a:t> </a:t>
            </a:r>
            <a:r>
              <a:rPr lang="ru-RU" sz="3200" dirty="0" err="1" smtClean="0">
                <a:solidFill>
                  <a:schemeClr val="tx2">
                    <a:lumMod val="75000"/>
                  </a:schemeClr>
                </a:solidFill>
                <a:latin typeface="Monotype Corsiva" pitchFamily="66" charset="0"/>
              </a:rPr>
              <a:t>Вселенський</a:t>
            </a:r>
            <a:r>
              <a:rPr lang="ru-RU" sz="3200" dirty="0" smtClean="0">
                <a:solidFill>
                  <a:schemeClr val="tx2">
                    <a:lumMod val="75000"/>
                  </a:schemeClr>
                </a:solidFill>
                <a:latin typeface="Monotype Corsiva" pitchFamily="66" charset="0"/>
              </a:rPr>
              <a:t> </a:t>
            </a:r>
            <a:r>
              <a:rPr lang="ru-RU" sz="3200" dirty="0" smtClean="0">
                <a:solidFill>
                  <a:schemeClr val="tx2">
                    <a:lumMod val="75000"/>
                  </a:schemeClr>
                </a:solidFill>
                <a:latin typeface="Monotype Corsiva" pitchFamily="66" charset="0"/>
              </a:rPr>
              <a:t>Собор</a:t>
            </a:r>
          </a:p>
          <a:p>
            <a:endParaRPr lang="ru-RU" sz="3200" dirty="0" smtClean="0">
              <a:solidFill>
                <a:schemeClr val="tx2">
                  <a:lumMod val="75000"/>
                </a:schemeClr>
              </a:solidFill>
              <a:latin typeface="Monotype Corsiva" pitchFamily="66" charset="0"/>
            </a:endParaRPr>
          </a:p>
          <a:p>
            <a:pPr>
              <a:buFont typeface="Arial" pitchFamily="34" charset="0"/>
              <a:buChar char="•"/>
            </a:pPr>
            <a:r>
              <a:rPr lang="ru-RU" sz="3200" dirty="0" smtClean="0">
                <a:solidFill>
                  <a:schemeClr val="tx2">
                    <a:lumMod val="75000"/>
                  </a:schemeClr>
                </a:solidFill>
                <a:latin typeface="Monotype Corsiva" pitchFamily="66" charset="0"/>
              </a:rPr>
              <a:t> </a:t>
            </a:r>
            <a:r>
              <a:rPr lang="ru-RU" sz="3200" dirty="0" smtClean="0">
                <a:solidFill>
                  <a:schemeClr val="tx2">
                    <a:lumMod val="75000"/>
                  </a:schemeClr>
                </a:solidFill>
                <a:latin typeface="Monotype Corsiva" pitchFamily="66" charset="0"/>
              </a:rPr>
              <a:t>«</a:t>
            </a:r>
            <a:r>
              <a:rPr lang="ru-RU" sz="3200" dirty="0" err="1" smtClean="0">
                <a:solidFill>
                  <a:schemeClr val="tx2">
                    <a:lumMod val="75000"/>
                  </a:schemeClr>
                </a:solidFill>
                <a:latin typeface="Monotype Corsiva" pitchFamily="66" charset="0"/>
              </a:rPr>
              <a:t>Вигнання</a:t>
            </a:r>
            <a:r>
              <a:rPr lang="ru-RU" sz="3200" dirty="0" smtClean="0">
                <a:solidFill>
                  <a:schemeClr val="tx2">
                    <a:lumMod val="75000"/>
                  </a:schemeClr>
                </a:solidFill>
                <a:latin typeface="Monotype Corsiva" pitchFamily="66" charset="0"/>
              </a:rPr>
              <a:t> </a:t>
            </a:r>
            <a:r>
              <a:rPr lang="ru-RU" sz="3200" dirty="0" err="1" smtClean="0">
                <a:solidFill>
                  <a:schemeClr val="tx2">
                    <a:lumMod val="75000"/>
                  </a:schemeClr>
                </a:solidFill>
                <a:latin typeface="Monotype Corsiva" pitchFamily="66" charset="0"/>
              </a:rPr>
              <a:t>торговців</a:t>
            </a:r>
            <a:r>
              <a:rPr lang="ru-RU" sz="3200" dirty="0" smtClean="0">
                <a:solidFill>
                  <a:schemeClr val="tx2">
                    <a:lumMod val="75000"/>
                  </a:schemeClr>
                </a:solidFill>
                <a:latin typeface="Monotype Corsiva" pitchFamily="66" charset="0"/>
              </a:rPr>
              <a:t> </a:t>
            </a:r>
            <a:r>
              <a:rPr lang="ru-RU" sz="3200" dirty="0" err="1" smtClean="0">
                <a:solidFill>
                  <a:schemeClr val="tx2">
                    <a:lumMod val="75000"/>
                  </a:schemeClr>
                </a:solidFill>
                <a:latin typeface="Monotype Corsiva" pitchFamily="66" charset="0"/>
              </a:rPr>
              <a:t>з</a:t>
            </a:r>
            <a:r>
              <a:rPr lang="ru-RU" sz="3200" dirty="0" smtClean="0">
                <a:solidFill>
                  <a:schemeClr val="tx2">
                    <a:lumMod val="75000"/>
                  </a:schemeClr>
                </a:solidFill>
                <a:latin typeface="Monotype Corsiva" pitchFamily="66" charset="0"/>
              </a:rPr>
              <a:t> </a:t>
            </a:r>
            <a:r>
              <a:rPr lang="ru-RU" sz="3200" dirty="0" smtClean="0">
                <a:solidFill>
                  <a:schemeClr val="tx2">
                    <a:lumMod val="75000"/>
                  </a:schemeClr>
                </a:solidFill>
                <a:latin typeface="Monotype Corsiva" pitchFamily="66" charset="0"/>
              </a:rPr>
              <a:t>храму»</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187624" y="188640"/>
            <a:ext cx="7488832" cy="2376264"/>
          </a:xfrm>
        </p:spPr>
        <p:txBody>
          <a:bodyPr>
            <a:noAutofit/>
          </a:bodyPr>
          <a:lstStyle/>
          <a:p>
            <a:r>
              <a:rPr lang="ru-RU" sz="1800" b="1" dirty="0" smtClean="0">
                <a:solidFill>
                  <a:schemeClr val="accent5">
                    <a:lumMod val="75000"/>
                  </a:schemeClr>
                </a:solidFill>
                <a:latin typeface="Monotype Corsiva" pitchFamily="66" charset="0"/>
              </a:rPr>
              <a:t> </a:t>
            </a:r>
            <a:r>
              <a:rPr lang="ru-RU" sz="1800" b="1" dirty="0" smtClean="0">
                <a:solidFill>
                  <a:schemeClr val="accent5">
                    <a:lumMod val="75000"/>
                  </a:schemeClr>
                </a:solidFill>
                <a:latin typeface="Monotype Corsiva" pitchFamily="66" charset="0"/>
              </a:rPr>
              <a:t>«</a:t>
            </a:r>
            <a:r>
              <a:rPr lang="ru-RU" sz="1800" b="1" dirty="0" err="1" smtClean="0">
                <a:solidFill>
                  <a:schemeClr val="accent5">
                    <a:lumMod val="75000"/>
                  </a:schemeClr>
                </a:solidFill>
                <a:latin typeface="Monotype Corsiva" pitchFamily="66" charset="0"/>
              </a:rPr>
              <a:t>Похід</a:t>
            </a:r>
            <a:r>
              <a:rPr lang="ru-RU" sz="1800" b="1" dirty="0" smtClean="0">
                <a:solidFill>
                  <a:schemeClr val="accent5">
                    <a:lumMod val="75000"/>
                  </a:schemeClr>
                </a:solidFill>
                <a:latin typeface="Monotype Corsiva" pitchFamily="66" charset="0"/>
              </a:rPr>
              <a:t> </a:t>
            </a:r>
            <a:r>
              <a:rPr lang="ru-RU" sz="1800" b="1" dirty="0" err="1" smtClean="0">
                <a:solidFill>
                  <a:schemeClr val="accent5">
                    <a:lumMod val="75000"/>
                  </a:schemeClr>
                </a:solidFill>
                <a:latin typeface="Monotype Corsiva" pitchFamily="66" charset="0"/>
              </a:rPr>
              <a:t>праведників</a:t>
            </a:r>
            <a:r>
              <a:rPr lang="ru-RU" sz="1800" b="1" dirty="0" smtClean="0">
                <a:solidFill>
                  <a:schemeClr val="accent5">
                    <a:lumMod val="75000"/>
                  </a:schemeClr>
                </a:solidFill>
                <a:latin typeface="Monotype Corsiva" pitchFamily="66" charset="0"/>
              </a:rPr>
              <a:t> до раю» - на </a:t>
            </a:r>
            <a:r>
              <a:rPr lang="ru-RU" sz="1800" b="1" dirty="0" err="1" smtClean="0">
                <a:solidFill>
                  <a:schemeClr val="accent5">
                    <a:lumMod val="75000"/>
                  </a:schemeClr>
                </a:solidFill>
                <a:latin typeface="Monotype Corsiva" pitchFamily="66" charset="0"/>
              </a:rPr>
              <a:t>північній</a:t>
            </a:r>
            <a:r>
              <a:rPr lang="ru-RU" sz="1800" b="1" dirty="0" smtClean="0">
                <a:solidFill>
                  <a:schemeClr val="accent5">
                    <a:lumMod val="75000"/>
                  </a:schemeClr>
                </a:solidFill>
                <a:latin typeface="Monotype Corsiva" pitchFamily="66" charset="0"/>
              </a:rPr>
              <a:t> </a:t>
            </a:r>
            <a:r>
              <a:rPr lang="ru-RU" sz="1800" b="1" dirty="0" err="1" smtClean="0">
                <a:solidFill>
                  <a:schemeClr val="accent5">
                    <a:lumMod val="75000"/>
                  </a:schemeClr>
                </a:solidFill>
                <a:latin typeface="Monotype Corsiva" pitchFamily="66" charset="0"/>
              </a:rPr>
              <a:t>стіні</a:t>
            </a:r>
            <a:r>
              <a:rPr lang="ru-RU" sz="1800" b="1" dirty="0" smtClean="0">
                <a:solidFill>
                  <a:schemeClr val="accent5">
                    <a:lumMod val="75000"/>
                  </a:schemeClr>
                </a:solidFill>
                <a:latin typeface="Monotype Corsiva" pitchFamily="66" charset="0"/>
              </a:rPr>
              <a:t> при </a:t>
            </a:r>
            <a:r>
              <a:rPr lang="ru-RU" sz="1800" b="1" dirty="0" err="1" smtClean="0">
                <a:solidFill>
                  <a:schemeClr val="accent5">
                    <a:lumMod val="75000"/>
                  </a:schemeClr>
                </a:solidFill>
                <a:latin typeface="Monotype Corsiva" pitchFamily="66" charset="0"/>
              </a:rPr>
              <a:t>вході</a:t>
            </a:r>
            <a:r>
              <a:rPr lang="ru-RU" sz="1800" b="1" dirty="0" smtClean="0">
                <a:solidFill>
                  <a:schemeClr val="accent5">
                    <a:lumMod val="75000"/>
                  </a:schemeClr>
                </a:solidFill>
                <a:latin typeface="Monotype Corsiva" pitchFamily="66" charset="0"/>
              </a:rPr>
              <a:t> до </a:t>
            </a:r>
            <a:r>
              <a:rPr lang="ru-RU" sz="1800" b="1" dirty="0" smtClean="0">
                <a:solidFill>
                  <a:schemeClr val="accent5">
                    <a:lumMod val="75000"/>
                  </a:schemeClr>
                </a:solidFill>
                <a:latin typeface="Monotype Corsiva" pitchFamily="66" charset="0"/>
              </a:rPr>
              <a:t>церкви</a:t>
            </a:r>
            <a:endParaRPr lang="ru-RU" sz="1800" b="1" dirty="0" smtClean="0">
              <a:solidFill>
                <a:schemeClr val="accent5">
                  <a:lumMod val="75000"/>
                </a:schemeClr>
              </a:solidFill>
              <a:latin typeface="Monotype Corsiva" pitchFamily="66" charset="0"/>
            </a:endParaRPr>
          </a:p>
        </p:txBody>
      </p:sp>
      <p:pic>
        <p:nvPicPr>
          <p:cNvPr id="7172" name="Picture 4" descr="http://upload.wikimedia.org/wikipedia/commons/thumb/6/66/2005-08-11_Kiev_Pechersk_Lavra_158.JPG/300px-2005-08-11_Kiev_Pechersk_Lavra_158.JPG"/>
          <p:cNvPicPr>
            <a:picLocks noChangeAspect="1" noChangeArrowheads="1"/>
          </p:cNvPicPr>
          <p:nvPr/>
        </p:nvPicPr>
        <p:blipFill>
          <a:blip r:embed="rId2" cstate="print"/>
          <a:srcRect/>
          <a:stretch>
            <a:fillRect/>
          </a:stretch>
        </p:blipFill>
        <p:spPr bwMode="auto">
          <a:xfrm>
            <a:off x="2483768" y="713318"/>
            <a:ext cx="4464496" cy="595266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20688"/>
            <a:ext cx="7674056" cy="6237312"/>
          </a:xfrm>
        </p:spPr>
        <p:txBody>
          <a:bodyPr>
            <a:normAutofit fontScale="90000"/>
          </a:bodyPr>
          <a:lstStyle/>
          <a:p>
            <a:r>
              <a:rPr lang="ru-RU" sz="3600" dirty="0" err="1" smtClean="0">
                <a:solidFill>
                  <a:schemeClr val="tx2">
                    <a:lumMod val="75000"/>
                  </a:schemeClr>
                </a:solidFill>
                <a:latin typeface="Monotype Corsiva" pitchFamily="66" charset="0"/>
              </a:rPr>
              <a:t>Оскільки</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всі</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частини</a:t>
            </a:r>
            <a:r>
              <a:rPr lang="ru-RU" sz="3600" dirty="0" smtClean="0">
                <a:solidFill>
                  <a:schemeClr val="tx2">
                    <a:lumMod val="75000"/>
                  </a:schemeClr>
                </a:solidFill>
                <a:latin typeface="Monotype Corsiva" pitchFamily="66" charset="0"/>
              </a:rPr>
              <a:t> церкви </a:t>
            </a:r>
            <a:r>
              <a:rPr lang="ru-RU" sz="3600" dirty="0" err="1" smtClean="0">
                <a:solidFill>
                  <a:schemeClr val="tx2">
                    <a:lumMod val="75000"/>
                  </a:schemeClr>
                </a:solidFill>
                <a:latin typeface="Monotype Corsiva" pitchFamily="66" charset="0"/>
              </a:rPr>
              <a:t>мають</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певне</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символічне</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значення</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вхід</a:t>
            </a:r>
            <a:r>
              <a:rPr lang="ru-RU" sz="3600" dirty="0" smtClean="0">
                <a:solidFill>
                  <a:schemeClr val="tx2">
                    <a:lumMod val="75000"/>
                  </a:schemeClr>
                </a:solidFill>
                <a:latin typeface="Monotype Corsiva" pitchFamily="66" charset="0"/>
              </a:rPr>
              <a:t> до церкви не </a:t>
            </a:r>
            <a:r>
              <a:rPr lang="ru-RU" sz="3600" dirty="0" err="1" smtClean="0">
                <a:solidFill>
                  <a:schemeClr val="tx2">
                    <a:lumMod val="75000"/>
                  </a:schemeClr>
                </a:solidFill>
                <a:latin typeface="Monotype Corsiva" pitchFamily="66" charset="0"/>
              </a:rPr>
              <a:t>є</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винятком</a:t>
            </a:r>
            <a:r>
              <a:rPr lang="ru-RU" sz="3600" dirty="0" smtClean="0">
                <a:solidFill>
                  <a:schemeClr val="tx2">
                    <a:lumMod val="75000"/>
                  </a:schemeClr>
                </a:solidFill>
                <a:latin typeface="Monotype Corsiva" pitchFamily="66" charset="0"/>
              </a:rPr>
              <a:t> - </a:t>
            </a:r>
            <a:r>
              <a:rPr lang="ru-RU" sz="3600" dirty="0" err="1" smtClean="0">
                <a:solidFill>
                  <a:schemeClr val="tx2">
                    <a:lumMod val="75000"/>
                  </a:schemeClr>
                </a:solidFill>
                <a:latin typeface="Monotype Corsiva" pitchFamily="66" charset="0"/>
              </a:rPr>
              <a:t>він</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символізує</a:t>
            </a:r>
            <a:r>
              <a:rPr lang="ru-RU" sz="3600" dirty="0" smtClean="0">
                <a:solidFill>
                  <a:schemeClr val="tx2">
                    <a:lumMod val="75000"/>
                  </a:schemeClr>
                </a:solidFill>
                <a:latin typeface="Monotype Corsiva" pitchFamily="66" charset="0"/>
              </a:rPr>
              <a:t> шлях до Бога. На </a:t>
            </a:r>
            <a:r>
              <a:rPr lang="ru-RU" sz="3600" dirty="0" err="1" smtClean="0">
                <a:solidFill>
                  <a:schemeClr val="tx2">
                    <a:lumMod val="75000"/>
                  </a:schemeClr>
                </a:solidFill>
                <a:latin typeface="Monotype Corsiva" pitchFamily="66" charset="0"/>
              </a:rPr>
              <a:t>фресці</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на</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стіні</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зображено</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Похід</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праведників</a:t>
            </a:r>
            <a:r>
              <a:rPr lang="ru-RU" sz="3600" dirty="0" smtClean="0">
                <a:solidFill>
                  <a:schemeClr val="tx2">
                    <a:lumMod val="75000"/>
                  </a:schemeClr>
                </a:solidFill>
                <a:latin typeface="Monotype Corsiva" pitchFamily="66" charset="0"/>
              </a:rPr>
              <a:t> до раю». </a:t>
            </a:r>
            <a:r>
              <a:rPr lang="ru-RU" sz="3600" dirty="0" err="1" smtClean="0">
                <a:solidFill>
                  <a:schemeClr val="tx2">
                    <a:lumMod val="75000"/>
                  </a:schemeClr>
                </a:solidFill>
                <a:latin typeface="Monotype Corsiva" pitchFamily="66" charset="0"/>
              </a:rPr>
              <a:t>Їх</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ведуть</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янголи</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яких</a:t>
            </a:r>
            <a:r>
              <a:rPr lang="ru-RU" sz="3600" dirty="0" smtClean="0">
                <a:solidFill>
                  <a:schemeClr val="tx2">
                    <a:lumMod val="75000"/>
                  </a:schemeClr>
                </a:solidFill>
                <a:latin typeface="Monotype Corsiva" pitchFamily="66" charset="0"/>
              </a:rPr>
              <a:t> послав Бог </a:t>
            </a:r>
            <a:r>
              <a:rPr lang="ru-RU" sz="3600" dirty="0" err="1" smtClean="0">
                <a:solidFill>
                  <a:schemeClr val="tx2">
                    <a:lumMod val="75000"/>
                  </a:schemeClr>
                </a:solidFill>
                <a:latin typeface="Monotype Corsiva" pitchFamily="66" charset="0"/>
              </a:rPr>
              <a:t>Отець</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зображений</a:t>
            </a:r>
            <a:r>
              <a:rPr lang="ru-RU" sz="3600" dirty="0" smtClean="0">
                <a:solidFill>
                  <a:schemeClr val="tx2">
                    <a:lumMod val="75000"/>
                  </a:schemeClr>
                </a:solidFill>
                <a:latin typeface="Monotype Corsiva" pitchFamily="66" charset="0"/>
              </a:rPr>
              <a:t> на </a:t>
            </a:r>
            <a:r>
              <a:rPr lang="ru-RU" sz="3600" dirty="0" err="1" smtClean="0">
                <a:solidFill>
                  <a:schemeClr val="tx2">
                    <a:lumMod val="75000"/>
                  </a:schemeClr>
                </a:solidFill>
                <a:latin typeface="Monotype Corsiva" pitchFamily="66" charset="0"/>
              </a:rPr>
              <a:t>стелі</a:t>
            </a:r>
            <a:r>
              <a:rPr lang="ru-RU" sz="3600" dirty="0" smtClean="0">
                <a:solidFill>
                  <a:schemeClr val="tx2">
                    <a:lumMod val="75000"/>
                  </a:schemeClr>
                </a:solidFill>
                <a:latin typeface="Monotype Corsiva" pitchFamily="66" charset="0"/>
              </a:rPr>
              <a:t>. Рай </a:t>
            </a:r>
            <a:r>
              <a:rPr lang="ru-RU" sz="3600" dirty="0" err="1" smtClean="0">
                <a:solidFill>
                  <a:schemeClr val="tx2">
                    <a:lumMod val="75000"/>
                  </a:schemeClr>
                </a:solidFill>
                <a:latin typeface="Monotype Corsiva" pitchFamily="66" charset="0"/>
              </a:rPr>
              <a:t>зображений</a:t>
            </a:r>
            <a:r>
              <a:rPr lang="ru-RU" sz="3600" dirty="0" smtClean="0">
                <a:solidFill>
                  <a:schemeClr val="tx2">
                    <a:lumMod val="75000"/>
                  </a:schemeClr>
                </a:solidFill>
                <a:latin typeface="Monotype Corsiva" pitchFamily="66" charset="0"/>
              </a:rPr>
              <a:t> як </a:t>
            </a:r>
            <a:r>
              <a:rPr lang="ru-RU" sz="3600" dirty="0" err="1" smtClean="0">
                <a:solidFill>
                  <a:schemeClr val="tx2">
                    <a:lumMod val="75000"/>
                  </a:schemeClr>
                </a:solidFill>
                <a:latin typeface="Monotype Corsiva" pitchFamily="66" charset="0"/>
              </a:rPr>
              <a:t>уявний</a:t>
            </a:r>
            <a:r>
              <a:rPr lang="ru-RU" sz="3600" dirty="0" smtClean="0">
                <a:solidFill>
                  <a:schemeClr val="tx2">
                    <a:lumMod val="75000"/>
                  </a:schemeClr>
                </a:solidFill>
                <a:latin typeface="Monotype Corsiva" pitchFamily="66" charset="0"/>
              </a:rPr>
              <a:t> ландшафт, по </a:t>
            </a:r>
            <a:r>
              <a:rPr lang="ru-RU" sz="3600" dirty="0" err="1" smtClean="0">
                <a:solidFill>
                  <a:schemeClr val="tx2">
                    <a:lumMod val="75000"/>
                  </a:schemeClr>
                </a:solidFill>
                <a:latin typeface="Monotype Corsiva" pitchFamily="66" charset="0"/>
              </a:rPr>
              <a:t>якому</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вільно</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бродять</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павичі</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слони</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верблюди</a:t>
            </a:r>
            <a:r>
              <a:rPr lang="ru-RU" sz="3600" dirty="0" smtClean="0">
                <a:solidFill>
                  <a:schemeClr val="tx2">
                    <a:lumMod val="75000"/>
                  </a:schemeClr>
                </a:solidFill>
                <a:latin typeface="Monotype Corsiva" pitchFamily="66" charset="0"/>
              </a:rPr>
              <a:t> та </a:t>
            </a:r>
            <a:r>
              <a:rPr lang="ru-RU" sz="3600" dirty="0" err="1" smtClean="0">
                <a:solidFill>
                  <a:schemeClr val="tx2">
                    <a:lumMod val="75000"/>
                  </a:schemeClr>
                </a:solidFill>
                <a:latin typeface="Monotype Corsiva" pitchFamily="66" charset="0"/>
              </a:rPr>
              <a:t>інші</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екзотичні</a:t>
            </a:r>
            <a:r>
              <a:rPr lang="ru-RU" sz="3600" dirty="0" smtClean="0">
                <a:solidFill>
                  <a:schemeClr val="tx2">
                    <a:lumMod val="75000"/>
                  </a:schemeClr>
                </a:solidFill>
                <a:latin typeface="Monotype Corsiva" pitchFamily="66" charset="0"/>
              </a:rPr>
              <a:t> </a:t>
            </a:r>
            <a:r>
              <a:rPr lang="ru-RU" sz="3600" dirty="0" err="1" smtClean="0">
                <a:solidFill>
                  <a:schemeClr val="tx2">
                    <a:lumMod val="75000"/>
                  </a:schemeClr>
                </a:solidFill>
                <a:latin typeface="Monotype Corsiva" pitchFamily="66" charset="0"/>
              </a:rPr>
              <a:t>тварини</a:t>
            </a:r>
            <a:r>
              <a:rPr lang="ru-RU" sz="4400" dirty="0" smtClean="0">
                <a:solidFill>
                  <a:schemeClr val="tx2">
                    <a:lumMod val="75000"/>
                  </a:schemeClr>
                </a:solidFill>
                <a:latin typeface="Monotype Corsiva" pitchFamily="66" charset="0"/>
              </a:rPr>
              <a:t>.</a:t>
            </a:r>
            <a:br>
              <a:rPr lang="ru-RU" sz="4400" dirty="0" smtClean="0">
                <a:solidFill>
                  <a:schemeClr val="tx2">
                    <a:lumMod val="75000"/>
                  </a:schemeClr>
                </a:solidFill>
                <a:latin typeface="Monotype Corsiva" pitchFamily="66" charset="0"/>
              </a:rPr>
            </a:br>
            <a:r>
              <a:rPr lang="ru-RU" sz="4400" dirty="0" smtClean="0">
                <a:solidFill>
                  <a:schemeClr val="tx2">
                    <a:lumMod val="75000"/>
                  </a:schemeClr>
                </a:solidFill>
                <a:latin typeface="Monotype Corsiva" pitchFamily="66" charset="0"/>
              </a:rPr>
              <a:t> </a:t>
            </a:r>
            <a:r>
              <a:rPr lang="ru-RU" sz="4400" dirty="0" smtClean="0">
                <a:solidFill>
                  <a:schemeClr val="accent5">
                    <a:lumMod val="75000"/>
                  </a:schemeClr>
                </a:solidFill>
              </a:rPr>
              <a:t/>
            </a:r>
            <a:br>
              <a:rPr lang="ru-RU" sz="4400" dirty="0" smtClean="0">
                <a:solidFill>
                  <a:schemeClr val="accent5">
                    <a:lumMod val="75000"/>
                  </a:schemeClr>
                </a:solidFill>
              </a:rPr>
            </a:b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87424"/>
            <a:ext cx="7674056" cy="1440160"/>
          </a:xfrm>
        </p:spPr>
        <p:txBody>
          <a:bodyPr>
            <a:normAutofit/>
          </a:bodyPr>
          <a:lstStyle/>
          <a:p>
            <a:r>
              <a:rPr lang="ru-RU" sz="2000" dirty="0" smtClean="0">
                <a:solidFill>
                  <a:schemeClr val="tx2">
                    <a:lumMod val="75000"/>
                  </a:schemeClr>
                </a:solidFill>
                <a:latin typeface="Monotype Corsiva" pitchFamily="66" charset="0"/>
              </a:rPr>
              <a:t>            </a:t>
            </a:r>
            <a:r>
              <a:rPr lang="ru-RU" sz="2000" b="1" dirty="0" smtClean="0">
                <a:solidFill>
                  <a:schemeClr val="tx2">
                    <a:lumMod val="75000"/>
                  </a:schemeClr>
                </a:solidFill>
                <a:latin typeface="Monotype Corsiva" pitchFamily="66" charset="0"/>
              </a:rPr>
              <a:t>«</a:t>
            </a:r>
            <a:r>
              <a:rPr lang="ru-RU" sz="2000" b="1" dirty="0" err="1" smtClean="0">
                <a:solidFill>
                  <a:schemeClr val="tx2">
                    <a:lumMod val="75000"/>
                  </a:schemeClr>
                </a:solidFill>
                <a:latin typeface="Monotype Corsiva" pitchFamily="66" charset="0"/>
              </a:rPr>
              <a:t>Нікейський</a:t>
            </a:r>
            <a:r>
              <a:rPr lang="ru-RU" sz="2000" b="1" dirty="0" smtClean="0">
                <a:solidFill>
                  <a:schemeClr val="tx2">
                    <a:lumMod val="75000"/>
                  </a:schemeClr>
                </a:solidFill>
                <a:latin typeface="Monotype Corsiva" pitchFamily="66" charset="0"/>
              </a:rPr>
              <a:t> </a:t>
            </a:r>
            <a:r>
              <a:rPr lang="ru-RU" sz="2000" b="1" dirty="0" err="1" smtClean="0">
                <a:solidFill>
                  <a:schemeClr val="tx2">
                    <a:lumMod val="75000"/>
                  </a:schemeClr>
                </a:solidFill>
                <a:latin typeface="Monotype Corsiva" pitchFamily="66" charset="0"/>
              </a:rPr>
              <a:t>Вселенський</a:t>
            </a:r>
            <a:r>
              <a:rPr lang="ru-RU" sz="2000" b="1" dirty="0" smtClean="0">
                <a:solidFill>
                  <a:schemeClr val="tx2">
                    <a:lumMod val="75000"/>
                  </a:schemeClr>
                </a:solidFill>
                <a:latin typeface="Monotype Corsiva" pitchFamily="66" charset="0"/>
              </a:rPr>
              <a:t> Собор» - на </a:t>
            </a:r>
            <a:r>
              <a:rPr lang="ru-RU" sz="2000" b="1" dirty="0" err="1" smtClean="0">
                <a:solidFill>
                  <a:schemeClr val="tx2">
                    <a:lumMod val="75000"/>
                  </a:schemeClr>
                </a:solidFill>
                <a:latin typeface="Monotype Corsiva" pitchFamily="66" charset="0"/>
              </a:rPr>
              <a:t>західній</a:t>
            </a:r>
            <a:r>
              <a:rPr lang="ru-RU" sz="2000" b="1" dirty="0" smtClean="0">
                <a:solidFill>
                  <a:schemeClr val="tx2">
                    <a:lumMod val="75000"/>
                  </a:schemeClr>
                </a:solidFill>
                <a:latin typeface="Monotype Corsiva" pitchFamily="66" charset="0"/>
              </a:rPr>
              <a:t> </a:t>
            </a:r>
            <a:r>
              <a:rPr lang="ru-RU" sz="2000" b="1" dirty="0" err="1" smtClean="0">
                <a:solidFill>
                  <a:schemeClr val="tx2">
                    <a:lumMod val="75000"/>
                  </a:schemeClr>
                </a:solidFill>
                <a:latin typeface="Monotype Corsiva" pitchFamily="66" charset="0"/>
              </a:rPr>
              <a:t>стіні</a:t>
            </a:r>
            <a:r>
              <a:rPr lang="ru-RU" sz="2000" dirty="0" smtClean="0">
                <a:latin typeface="Monotype Corsiva" pitchFamily="66" charset="0"/>
              </a:rPr>
              <a:t/>
            </a:r>
            <a:br>
              <a:rPr lang="ru-RU" sz="2000" dirty="0" smtClean="0">
                <a:latin typeface="Monotype Corsiva" pitchFamily="66" charset="0"/>
              </a:rPr>
            </a:br>
            <a:endParaRPr lang="ru-RU" sz="2000" dirty="0">
              <a:latin typeface="Monotype Corsiva" pitchFamily="66" charset="0"/>
            </a:endParaRPr>
          </a:p>
        </p:txBody>
      </p:sp>
      <p:pic>
        <p:nvPicPr>
          <p:cNvPr id="3074" name="Picture 2" descr="http://upload.wikimedia.org/wikipedia/uk/4/4e/%D0%A4%D1%80%D0%B5%D1%81%D0%BA%D0%B0_%D0%9D%D1%96%D0%BA%D0%B5%D0%B9%D1%81%D1%8C%D0%BA%D0%B8%D0%B9_%D0%92%D1%81%D0%B5%D0%BB%D0%B5%D0%BD%D1%81%D1%8C%D0%BA%D0%B8%D0%B9_%D0%A1%D0%BE%D0%B1%D0%BE%D1%80.jpg"/>
          <p:cNvPicPr>
            <a:picLocks noChangeAspect="1" noChangeArrowheads="1"/>
          </p:cNvPicPr>
          <p:nvPr/>
        </p:nvPicPr>
        <p:blipFill>
          <a:blip r:embed="rId2" cstate="print"/>
          <a:srcRect/>
          <a:stretch>
            <a:fillRect/>
          </a:stretch>
        </p:blipFill>
        <p:spPr bwMode="auto">
          <a:xfrm>
            <a:off x="971600" y="548680"/>
            <a:ext cx="7488832" cy="609923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320"/>
            <a:ext cx="7890080" cy="2866648"/>
          </a:xfrm>
        </p:spPr>
        <p:txBody>
          <a:bodyPr>
            <a:normAutofit/>
          </a:bodyPr>
          <a:lstStyle/>
          <a:p>
            <a:r>
              <a:rPr lang="ru-RU" dirty="0" smtClean="0"/>
              <a:t/>
            </a:r>
            <a:br>
              <a:rPr lang="ru-RU" dirty="0" smtClean="0"/>
            </a:br>
            <a:endParaRPr lang="ru-RU" dirty="0"/>
          </a:p>
        </p:txBody>
      </p:sp>
      <p:sp>
        <p:nvSpPr>
          <p:cNvPr id="5" name="Прямоугольник 4"/>
          <p:cNvSpPr/>
          <p:nvPr/>
        </p:nvSpPr>
        <p:spPr>
          <a:xfrm>
            <a:off x="1403648" y="260648"/>
            <a:ext cx="7344816" cy="5509200"/>
          </a:xfrm>
          <a:prstGeom prst="rect">
            <a:avLst/>
          </a:prstGeom>
        </p:spPr>
        <p:txBody>
          <a:bodyPr wrap="square">
            <a:spAutoFit/>
          </a:bodyPr>
          <a:lstStyle/>
          <a:p>
            <a:r>
              <a:rPr lang="ru-RU" sz="3200" b="1" i="1" dirty="0" smtClean="0">
                <a:solidFill>
                  <a:schemeClr val="tx2">
                    <a:lumMod val="75000"/>
                  </a:schemeClr>
                </a:solidFill>
                <a:latin typeface="Monotype Corsiva" pitchFamily="66" charset="0"/>
              </a:rPr>
              <a:t>Фреска в центральному </a:t>
            </a:r>
            <a:r>
              <a:rPr lang="ru-RU" sz="3200" b="1" i="1" dirty="0" err="1" smtClean="0">
                <a:solidFill>
                  <a:schemeClr val="tx2">
                    <a:lumMod val="75000"/>
                  </a:schemeClr>
                </a:solidFill>
                <a:latin typeface="Monotype Corsiva" pitchFamily="66" charset="0"/>
              </a:rPr>
              <a:t>апсиді</a:t>
            </a:r>
            <a:r>
              <a:rPr lang="ru-RU" sz="3200" b="1" i="1" dirty="0" smtClean="0">
                <a:solidFill>
                  <a:schemeClr val="tx2">
                    <a:lumMod val="75000"/>
                  </a:schemeClr>
                </a:solidFill>
                <a:latin typeface="Monotype Corsiva" pitchFamily="66" charset="0"/>
              </a:rPr>
              <a:t> церкви </a:t>
            </a:r>
            <a:r>
              <a:rPr lang="ru-RU" sz="3200" b="1" i="1" dirty="0" err="1" smtClean="0">
                <a:solidFill>
                  <a:schemeClr val="tx2">
                    <a:lumMod val="75000"/>
                  </a:schemeClr>
                </a:solidFill>
                <a:latin typeface="Monotype Corsiva" pitchFamily="66" charset="0"/>
              </a:rPr>
              <a:t>присвячена</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Першому</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Вселенському</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Соборі</a:t>
            </a:r>
            <a:r>
              <a:rPr lang="ru-RU" sz="3200" b="1" i="1" dirty="0" smtClean="0">
                <a:solidFill>
                  <a:schemeClr val="tx2">
                    <a:lumMod val="75000"/>
                  </a:schemeClr>
                </a:solidFill>
                <a:latin typeface="Monotype Corsiva" pitchFamily="66" charset="0"/>
              </a:rPr>
              <a:t> в </a:t>
            </a:r>
            <a:r>
              <a:rPr lang="ru-RU" sz="3200" b="1" i="1" dirty="0" err="1" smtClean="0">
                <a:solidFill>
                  <a:schemeClr val="tx2">
                    <a:lumMod val="75000"/>
                  </a:schemeClr>
                </a:solidFill>
                <a:latin typeface="Monotype Corsiva" pitchFamily="66" charset="0"/>
              </a:rPr>
              <a:t>Нікеї</a:t>
            </a:r>
            <a:r>
              <a:rPr lang="ru-RU" sz="3200" b="1" i="1" dirty="0" smtClean="0">
                <a:solidFill>
                  <a:schemeClr val="tx2">
                    <a:lumMod val="75000"/>
                  </a:schemeClr>
                </a:solidFill>
                <a:latin typeface="Monotype Corsiva" pitchFamily="66" charset="0"/>
              </a:rPr>
              <a:t>. В самому </a:t>
            </a:r>
            <a:r>
              <a:rPr lang="ru-RU" sz="3200" b="1" i="1" dirty="0" err="1" smtClean="0">
                <a:solidFill>
                  <a:schemeClr val="tx2">
                    <a:lumMod val="75000"/>
                  </a:schemeClr>
                </a:solidFill>
                <a:latin typeface="Monotype Corsiva" pitchFamily="66" charset="0"/>
              </a:rPr>
              <a:t>центрі</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композиції</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серед</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багатьох</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фігур</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можна</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виділити</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Імператора</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Костянтина</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оточеного</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церковними</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ієрархами</a:t>
            </a:r>
            <a:r>
              <a:rPr lang="ru-RU" sz="3200" b="1" i="1" dirty="0" smtClean="0">
                <a:solidFill>
                  <a:schemeClr val="tx2">
                    <a:lumMod val="75000"/>
                  </a:schemeClr>
                </a:solidFill>
                <a:latin typeface="Monotype Corsiva" pitchFamily="66" charset="0"/>
              </a:rPr>
              <a:t>. Художники не </a:t>
            </a:r>
            <a:r>
              <a:rPr lang="ru-RU" sz="3200" b="1" i="1" dirty="0" err="1" smtClean="0">
                <a:solidFill>
                  <a:schemeClr val="tx2">
                    <a:lumMod val="75000"/>
                  </a:schemeClr>
                </a:solidFill>
                <a:latin typeface="Monotype Corsiva" pitchFamily="66" charset="0"/>
              </a:rPr>
              <a:t>потурбувалися</a:t>
            </a:r>
            <a:r>
              <a:rPr lang="ru-RU" sz="3200" b="1" i="1" dirty="0" smtClean="0">
                <a:solidFill>
                  <a:schemeClr val="tx2">
                    <a:lumMod val="75000"/>
                  </a:schemeClr>
                </a:solidFill>
                <a:latin typeface="Monotype Corsiva" pitchFamily="66" charset="0"/>
              </a:rPr>
              <a:t> про те, </a:t>
            </a:r>
            <a:r>
              <a:rPr lang="ru-RU" sz="3200" b="1" i="1" dirty="0" err="1" smtClean="0">
                <a:solidFill>
                  <a:schemeClr val="tx2">
                    <a:lumMod val="75000"/>
                  </a:schemeClr>
                </a:solidFill>
                <a:latin typeface="Monotype Corsiva" pitchFamily="66" charset="0"/>
              </a:rPr>
              <a:t>щоб</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одяг</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персонажів</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відповідала</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минулим</a:t>
            </a:r>
            <a:r>
              <a:rPr lang="ru-RU" sz="3200" b="1" i="1" dirty="0" smtClean="0">
                <a:solidFill>
                  <a:schemeClr val="tx2">
                    <a:lumMod val="75000"/>
                  </a:schemeClr>
                </a:solidFill>
                <a:latin typeface="Monotype Corsiva" pitchFamily="66" charset="0"/>
              </a:rPr>
              <a:t> часам, </a:t>
            </a:r>
            <a:r>
              <a:rPr lang="ru-RU" sz="3200" b="1" i="1" dirty="0" err="1" smtClean="0">
                <a:solidFill>
                  <a:schemeClr val="tx2">
                    <a:lumMod val="75000"/>
                  </a:schemeClr>
                </a:solidFill>
                <a:latin typeface="Monotype Corsiva" pitchFamily="66" charset="0"/>
              </a:rPr>
              <a:t>і</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одягнули</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їх</a:t>
            </a:r>
            <a:r>
              <a:rPr lang="ru-RU" sz="3200" b="1" i="1" dirty="0" smtClean="0">
                <a:solidFill>
                  <a:schemeClr val="tx2">
                    <a:lumMod val="75000"/>
                  </a:schemeClr>
                </a:solidFill>
                <a:latin typeface="Monotype Corsiva" pitchFamily="66" charset="0"/>
              </a:rPr>
              <a:t> в </a:t>
            </a:r>
            <a:r>
              <a:rPr lang="ru-RU" sz="3200" b="1" i="1" dirty="0" err="1" smtClean="0">
                <a:solidFill>
                  <a:schemeClr val="tx2">
                    <a:lumMod val="75000"/>
                  </a:schemeClr>
                </a:solidFill>
                <a:latin typeface="Monotype Corsiva" pitchFamily="66" charset="0"/>
              </a:rPr>
              <a:t>костюми</a:t>
            </a:r>
            <a:r>
              <a:rPr lang="ru-RU" sz="3200" b="1" i="1" dirty="0" smtClean="0">
                <a:solidFill>
                  <a:schemeClr val="tx2">
                    <a:lumMod val="75000"/>
                  </a:schemeClr>
                </a:solidFill>
                <a:latin typeface="Monotype Corsiva" pitchFamily="66" charset="0"/>
              </a:rPr>
              <a:t> 18 </a:t>
            </a:r>
            <a:r>
              <a:rPr lang="ru-RU" sz="3200" b="1" i="1" dirty="0" err="1" smtClean="0">
                <a:solidFill>
                  <a:schemeClr val="tx2">
                    <a:lumMod val="75000"/>
                  </a:schemeClr>
                </a:solidFill>
                <a:latin typeface="Monotype Corsiva" pitchFamily="66" charset="0"/>
              </a:rPr>
              <a:t>століття</a:t>
            </a:r>
            <a:r>
              <a:rPr lang="ru-RU" sz="3200" b="1" i="1" dirty="0" smtClean="0">
                <a:solidFill>
                  <a:schemeClr val="tx2">
                    <a:lumMod val="75000"/>
                  </a:schemeClr>
                </a:solidFill>
                <a:latin typeface="Monotype Corsiva" pitchFamily="66" charset="0"/>
              </a:rPr>
              <a:t>. З </a:t>
            </a:r>
            <a:r>
              <a:rPr lang="ru-RU" sz="3200" b="1" i="1" dirty="0" err="1" smtClean="0">
                <a:solidFill>
                  <a:schemeClr val="tx2">
                    <a:lumMod val="75000"/>
                  </a:schemeClr>
                </a:solidFill>
                <a:latin typeface="Monotype Corsiva" pitchFamily="66" charset="0"/>
              </a:rPr>
              <a:t>лівого</a:t>
            </a:r>
            <a:r>
              <a:rPr lang="ru-RU" sz="3200" b="1" i="1" dirty="0" smtClean="0">
                <a:solidFill>
                  <a:schemeClr val="tx2">
                    <a:lumMod val="75000"/>
                  </a:schemeClr>
                </a:solidFill>
                <a:latin typeface="Monotype Corsiva" pitchFamily="66" charset="0"/>
              </a:rPr>
              <a:t> боку фрески </a:t>
            </a:r>
            <a:r>
              <a:rPr lang="ru-RU" sz="3200" b="1" i="1" dirty="0" err="1" smtClean="0">
                <a:solidFill>
                  <a:schemeClr val="tx2">
                    <a:lumMod val="75000"/>
                  </a:schemeClr>
                </a:solidFill>
                <a:latin typeface="Monotype Corsiva" pitchFamily="66" charset="0"/>
              </a:rPr>
              <a:t>зображений</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Гетьман</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Іван</a:t>
            </a:r>
            <a:r>
              <a:rPr lang="ru-RU" sz="3200" b="1" i="1" dirty="0" smtClean="0">
                <a:solidFill>
                  <a:schemeClr val="tx2">
                    <a:lumMod val="75000"/>
                  </a:schemeClr>
                </a:solidFill>
                <a:latin typeface="Monotype Corsiva" pitchFamily="66" charset="0"/>
              </a:rPr>
              <a:t> </a:t>
            </a:r>
            <a:r>
              <a:rPr lang="ru-RU" sz="3200" b="1" i="1" dirty="0" err="1" smtClean="0">
                <a:solidFill>
                  <a:schemeClr val="tx2">
                    <a:lumMod val="75000"/>
                  </a:schemeClr>
                </a:solidFill>
                <a:latin typeface="Monotype Corsiva" pitchFamily="66" charset="0"/>
              </a:rPr>
              <a:t>Скоропадський</a:t>
            </a:r>
            <a:r>
              <a:rPr lang="ru-RU" sz="3200" b="1" i="1" dirty="0" smtClean="0">
                <a:solidFill>
                  <a:schemeClr val="tx2">
                    <a:lumMod val="75000"/>
                  </a:schemeClr>
                </a:solidFill>
                <a:latin typeface="Monotype Corsiva" pitchFamily="66" charset="0"/>
              </a:rPr>
              <a:t>. </a:t>
            </a:r>
            <a:r>
              <a:rPr lang="ru-RU" sz="3200" dirty="0" smtClean="0"/>
              <a:t/>
            </a:r>
            <a:br>
              <a:rPr lang="ru-RU" sz="3200" dirty="0" smtClean="0"/>
            </a:br>
            <a:endParaRPr lang="ru-RU"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0"/>
            <a:ext cx="7498080" cy="764704"/>
          </a:xfrm>
        </p:spPr>
        <p:txBody>
          <a:bodyPr>
            <a:normAutofit fontScale="90000"/>
          </a:bodyPr>
          <a:lstStyle/>
          <a:p>
            <a:r>
              <a:rPr lang="ru-RU" sz="2000" b="1" dirty="0" smtClean="0">
                <a:solidFill>
                  <a:schemeClr val="tx2">
                    <a:lumMod val="75000"/>
                  </a:schemeClr>
                </a:solidFill>
                <a:latin typeface="Monotype Corsiva" pitchFamily="66" charset="0"/>
              </a:rPr>
              <a:t>«</a:t>
            </a:r>
            <a:r>
              <a:rPr lang="ru-RU" sz="2000" b="1" dirty="0" err="1" smtClean="0">
                <a:solidFill>
                  <a:schemeClr val="tx2">
                    <a:lumMod val="75000"/>
                  </a:schemeClr>
                </a:solidFill>
                <a:latin typeface="Monotype Corsiva" pitchFamily="66" charset="0"/>
              </a:rPr>
              <a:t>Вигнання</a:t>
            </a:r>
            <a:r>
              <a:rPr lang="ru-RU" sz="2000" b="1" dirty="0" smtClean="0">
                <a:solidFill>
                  <a:schemeClr val="tx2">
                    <a:lumMod val="75000"/>
                  </a:schemeClr>
                </a:solidFill>
                <a:latin typeface="Monotype Corsiva" pitchFamily="66" charset="0"/>
              </a:rPr>
              <a:t> </a:t>
            </a:r>
            <a:r>
              <a:rPr lang="ru-RU" sz="2000" b="1" dirty="0" err="1" smtClean="0">
                <a:solidFill>
                  <a:schemeClr val="tx2">
                    <a:lumMod val="75000"/>
                  </a:schemeClr>
                </a:solidFill>
                <a:latin typeface="Monotype Corsiva" pitchFamily="66" charset="0"/>
              </a:rPr>
              <a:t>торговців</a:t>
            </a:r>
            <a:r>
              <a:rPr lang="ru-RU" sz="2000" b="1" dirty="0" smtClean="0">
                <a:solidFill>
                  <a:schemeClr val="tx2">
                    <a:lumMod val="75000"/>
                  </a:schemeClr>
                </a:solidFill>
                <a:latin typeface="Monotype Corsiva" pitchFamily="66" charset="0"/>
              </a:rPr>
              <a:t> </a:t>
            </a:r>
            <a:r>
              <a:rPr lang="ru-RU" sz="2000" b="1" dirty="0" err="1" smtClean="0">
                <a:solidFill>
                  <a:schemeClr val="tx2">
                    <a:lumMod val="75000"/>
                  </a:schemeClr>
                </a:solidFill>
                <a:latin typeface="Monotype Corsiva" pitchFamily="66" charset="0"/>
              </a:rPr>
              <a:t>з</a:t>
            </a:r>
            <a:r>
              <a:rPr lang="ru-RU" sz="2000" b="1" dirty="0" smtClean="0">
                <a:solidFill>
                  <a:schemeClr val="tx2">
                    <a:lumMod val="75000"/>
                  </a:schemeClr>
                </a:solidFill>
                <a:latin typeface="Monotype Corsiva" pitchFamily="66" charset="0"/>
              </a:rPr>
              <a:t> храму» - над </a:t>
            </a:r>
            <a:r>
              <a:rPr lang="ru-RU" sz="2000" b="1" dirty="0" smtClean="0">
                <a:solidFill>
                  <a:schemeClr val="tx2">
                    <a:lumMod val="75000"/>
                  </a:schemeClr>
                </a:solidFill>
                <a:latin typeface="Monotype Corsiva" pitchFamily="66" charset="0"/>
              </a:rPr>
              <a:t>входом</a:t>
            </a:r>
            <a:br>
              <a:rPr lang="ru-RU" sz="2000" b="1" dirty="0" smtClean="0">
                <a:solidFill>
                  <a:schemeClr val="tx2">
                    <a:lumMod val="75000"/>
                  </a:schemeClr>
                </a:solidFill>
                <a:latin typeface="Monotype Corsiva" pitchFamily="66" charset="0"/>
              </a:rPr>
            </a:br>
            <a:r>
              <a:rPr lang="ru-RU" sz="2000" b="1" i="1" dirty="0" smtClean="0">
                <a:solidFill>
                  <a:schemeClr val="tx2">
                    <a:lumMod val="75000"/>
                  </a:schemeClr>
                </a:solidFill>
              </a:rPr>
              <a:t/>
            </a:r>
            <a:br>
              <a:rPr lang="ru-RU" sz="2000" b="1" i="1" dirty="0" smtClean="0">
                <a:solidFill>
                  <a:schemeClr val="tx2">
                    <a:lumMod val="75000"/>
                  </a:schemeClr>
                </a:solidFill>
              </a:rPr>
            </a:br>
            <a:endParaRPr lang="ru-RU" sz="2000" b="1" dirty="0">
              <a:solidFill>
                <a:schemeClr val="tx2">
                  <a:lumMod val="75000"/>
                </a:schemeClr>
              </a:solidFill>
            </a:endParaRPr>
          </a:p>
        </p:txBody>
      </p:sp>
      <p:pic>
        <p:nvPicPr>
          <p:cNvPr id="2050" name="Picture 2" descr="http://risu.org.ua/php_uploads/images/articles/ArticleImages_42253_Nadbramna_vyhnannia_torhivtsiv_1.jpg"/>
          <p:cNvPicPr>
            <a:picLocks noChangeAspect="1" noChangeArrowheads="1"/>
          </p:cNvPicPr>
          <p:nvPr/>
        </p:nvPicPr>
        <p:blipFill>
          <a:blip r:embed="rId2" cstate="print"/>
          <a:srcRect/>
          <a:stretch>
            <a:fillRect/>
          </a:stretch>
        </p:blipFill>
        <p:spPr bwMode="auto">
          <a:xfrm>
            <a:off x="2411760" y="332656"/>
            <a:ext cx="4536504" cy="628614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31640" y="260648"/>
            <a:ext cx="5526360" cy="5293757"/>
          </a:xfrm>
          <a:prstGeom prst="rect">
            <a:avLst/>
          </a:prstGeom>
        </p:spPr>
        <p:txBody>
          <a:bodyPr wrap="square">
            <a:spAutoFit/>
          </a:bodyPr>
          <a:lstStyle/>
          <a:p>
            <a:r>
              <a:rPr lang="ru-RU" sz="4000" b="1" i="1" dirty="0" smtClean="0">
                <a:solidFill>
                  <a:srgbClr val="562A1E"/>
                </a:solidFill>
                <a:latin typeface="Monotype Corsiva" pitchFamily="66" charset="0"/>
              </a:rPr>
              <a:t>Фреска </a:t>
            </a:r>
            <a:r>
              <a:rPr lang="ru-RU" sz="4000" b="1" i="1" dirty="0" err="1" smtClean="0">
                <a:solidFill>
                  <a:srgbClr val="562A1E"/>
                </a:solidFill>
                <a:latin typeface="Monotype Corsiva" pitchFamily="66" charset="0"/>
              </a:rPr>
              <a:t>вигнання</a:t>
            </a:r>
            <a:r>
              <a:rPr lang="ru-RU" sz="4000" b="1" i="1" dirty="0" smtClean="0">
                <a:solidFill>
                  <a:srgbClr val="562A1E"/>
                </a:solidFill>
                <a:latin typeface="Monotype Corsiva" pitchFamily="66" charset="0"/>
              </a:rPr>
              <a:t> </a:t>
            </a:r>
            <a:r>
              <a:rPr lang="ru-RU" sz="4000" b="1" i="1" dirty="0" err="1" smtClean="0">
                <a:solidFill>
                  <a:srgbClr val="562A1E"/>
                </a:solidFill>
                <a:latin typeface="Monotype Corsiva" pitchFamily="66" charset="0"/>
              </a:rPr>
              <a:t>Торговців</a:t>
            </a:r>
            <a:r>
              <a:rPr lang="ru-RU" sz="4000" b="1" i="1" dirty="0" smtClean="0">
                <a:solidFill>
                  <a:srgbClr val="562A1E"/>
                </a:solidFill>
                <a:latin typeface="Monotype Corsiva" pitchFamily="66" charset="0"/>
              </a:rPr>
              <a:t> </a:t>
            </a:r>
            <a:r>
              <a:rPr lang="ru-RU" sz="4000" b="1" i="1" dirty="0" err="1" smtClean="0">
                <a:solidFill>
                  <a:srgbClr val="562A1E"/>
                </a:solidFill>
                <a:latin typeface="Monotype Corsiva" pitchFamily="66" charset="0"/>
              </a:rPr>
              <a:t>з</a:t>
            </a:r>
            <a:r>
              <a:rPr lang="ru-RU" sz="4000" b="1" i="1" dirty="0" smtClean="0">
                <a:solidFill>
                  <a:srgbClr val="562A1E"/>
                </a:solidFill>
                <a:latin typeface="Monotype Corsiva" pitchFamily="66" charset="0"/>
              </a:rPr>
              <a:t> Храму, яка </a:t>
            </a:r>
            <a:r>
              <a:rPr lang="ru-RU" sz="4000" b="1" i="1" dirty="0" err="1" smtClean="0">
                <a:solidFill>
                  <a:srgbClr val="562A1E"/>
                </a:solidFill>
                <a:latin typeface="Monotype Corsiva" pitchFamily="66" charset="0"/>
              </a:rPr>
              <a:t>знаходиться</a:t>
            </a:r>
            <a:r>
              <a:rPr lang="ru-RU" sz="4000" b="1" i="1" dirty="0" smtClean="0">
                <a:solidFill>
                  <a:srgbClr val="562A1E"/>
                </a:solidFill>
                <a:latin typeface="Monotype Corsiva" pitchFamily="66" charset="0"/>
              </a:rPr>
              <a:t> над входом, </a:t>
            </a:r>
            <a:r>
              <a:rPr lang="ru-RU" sz="4000" b="1" i="1" dirty="0" err="1" smtClean="0">
                <a:solidFill>
                  <a:srgbClr val="562A1E"/>
                </a:solidFill>
                <a:latin typeface="Monotype Corsiva" pitchFamily="66" charset="0"/>
              </a:rPr>
              <a:t>має</a:t>
            </a:r>
            <a:r>
              <a:rPr lang="ru-RU" sz="4000" b="1" i="1" dirty="0" smtClean="0">
                <a:solidFill>
                  <a:srgbClr val="562A1E"/>
                </a:solidFill>
                <a:latin typeface="Monotype Corsiva" pitchFamily="66" charset="0"/>
              </a:rPr>
              <a:t> </a:t>
            </a:r>
            <a:r>
              <a:rPr lang="ru-RU" sz="4000" b="1" i="1" dirty="0" err="1" smtClean="0">
                <a:solidFill>
                  <a:srgbClr val="562A1E"/>
                </a:solidFill>
                <a:latin typeface="Monotype Corsiva" pitchFamily="66" charset="0"/>
              </a:rPr>
              <a:t>дуже</a:t>
            </a:r>
            <a:r>
              <a:rPr lang="ru-RU" sz="4000" b="1" i="1" dirty="0" smtClean="0">
                <a:solidFill>
                  <a:srgbClr val="562A1E"/>
                </a:solidFill>
                <a:latin typeface="Monotype Corsiva" pitchFamily="66" charset="0"/>
              </a:rPr>
              <a:t> </a:t>
            </a:r>
            <a:r>
              <a:rPr lang="ru-RU" sz="4000" b="1" i="1" dirty="0" err="1" smtClean="0">
                <a:solidFill>
                  <a:srgbClr val="562A1E"/>
                </a:solidFill>
                <a:latin typeface="Monotype Corsiva" pitchFamily="66" charset="0"/>
              </a:rPr>
              <a:t>динамічну</a:t>
            </a:r>
            <a:r>
              <a:rPr lang="ru-RU" sz="4000" b="1" i="1" dirty="0" smtClean="0">
                <a:solidFill>
                  <a:srgbClr val="562A1E"/>
                </a:solidFill>
                <a:latin typeface="Monotype Corsiva" pitchFamily="66" charset="0"/>
              </a:rPr>
              <a:t> </a:t>
            </a:r>
            <a:r>
              <a:rPr lang="ru-RU" sz="4000" b="1" i="1" dirty="0" err="1" smtClean="0">
                <a:solidFill>
                  <a:srgbClr val="562A1E"/>
                </a:solidFill>
                <a:latin typeface="Monotype Corsiva" pitchFamily="66" charset="0"/>
              </a:rPr>
              <a:t>композицію</a:t>
            </a:r>
            <a:r>
              <a:rPr lang="ru-RU" sz="4000" b="1" i="1" dirty="0" smtClean="0">
                <a:solidFill>
                  <a:srgbClr val="562A1E"/>
                </a:solidFill>
                <a:latin typeface="Monotype Corsiva" pitchFamily="66" charset="0"/>
              </a:rPr>
              <a:t>, де </a:t>
            </a:r>
            <a:r>
              <a:rPr lang="ru-RU" sz="4000" b="1" i="1" dirty="0" err="1" smtClean="0">
                <a:solidFill>
                  <a:srgbClr val="562A1E"/>
                </a:solidFill>
                <a:latin typeface="Monotype Corsiva" pitchFamily="66" charset="0"/>
              </a:rPr>
              <a:t>Торговці</a:t>
            </a:r>
            <a:r>
              <a:rPr lang="ru-RU" sz="4000" b="1" i="1" dirty="0" smtClean="0">
                <a:solidFill>
                  <a:srgbClr val="562A1E"/>
                </a:solidFill>
                <a:latin typeface="Monotype Corsiva" pitchFamily="66" charset="0"/>
              </a:rPr>
              <a:t>, </a:t>
            </a:r>
            <a:r>
              <a:rPr lang="ru-RU" sz="4000" b="1" i="1" dirty="0" err="1" smtClean="0">
                <a:solidFill>
                  <a:srgbClr val="562A1E"/>
                </a:solidFill>
                <a:latin typeface="Monotype Corsiva" pitchFamily="66" charset="0"/>
              </a:rPr>
              <a:t>яких</a:t>
            </a:r>
            <a:r>
              <a:rPr lang="ru-RU" sz="4000" b="1" i="1" dirty="0" smtClean="0">
                <a:solidFill>
                  <a:srgbClr val="562A1E"/>
                </a:solidFill>
                <a:latin typeface="Monotype Corsiva" pitchFamily="66" charset="0"/>
              </a:rPr>
              <a:t> </a:t>
            </a:r>
            <a:r>
              <a:rPr lang="ru-RU" sz="4000" b="1" i="1" dirty="0" err="1" smtClean="0">
                <a:solidFill>
                  <a:srgbClr val="562A1E"/>
                </a:solidFill>
                <a:latin typeface="Monotype Corsiva" pitchFamily="66" charset="0"/>
              </a:rPr>
              <a:t>виганяє</a:t>
            </a:r>
            <a:r>
              <a:rPr lang="ru-RU" sz="4000" b="1" i="1" dirty="0" smtClean="0">
                <a:solidFill>
                  <a:srgbClr val="562A1E"/>
                </a:solidFill>
                <a:latin typeface="Monotype Corsiva" pitchFamily="66" charset="0"/>
              </a:rPr>
              <a:t> </a:t>
            </a:r>
            <a:r>
              <a:rPr lang="ru-RU" sz="4000" b="1" i="1" dirty="0" err="1" smtClean="0">
                <a:solidFill>
                  <a:srgbClr val="562A1E"/>
                </a:solidFill>
                <a:latin typeface="Monotype Corsiva" pitchFamily="66" charset="0"/>
              </a:rPr>
              <a:t>Ісус</a:t>
            </a:r>
            <a:r>
              <a:rPr lang="ru-RU" sz="4000" b="1" i="1" dirty="0" smtClean="0">
                <a:solidFill>
                  <a:srgbClr val="562A1E"/>
                </a:solidFill>
                <a:latin typeface="Monotype Corsiva" pitchFamily="66" charset="0"/>
              </a:rPr>
              <a:t> Христос, </a:t>
            </a:r>
            <a:r>
              <a:rPr lang="ru-RU" sz="4000" b="1" i="1" dirty="0" err="1" smtClean="0">
                <a:solidFill>
                  <a:srgbClr val="562A1E"/>
                </a:solidFill>
                <a:latin typeface="Monotype Corsiva" pitchFamily="66" charset="0"/>
              </a:rPr>
              <a:t>йдуть</a:t>
            </a:r>
            <a:r>
              <a:rPr lang="ru-RU" sz="4000" b="1" i="1" dirty="0" smtClean="0">
                <a:solidFill>
                  <a:srgbClr val="562A1E"/>
                </a:solidFill>
                <a:latin typeface="Monotype Corsiva" pitchFamily="66" charset="0"/>
              </a:rPr>
              <a:t> до </a:t>
            </a:r>
            <a:r>
              <a:rPr lang="ru-RU" sz="4000" b="1" i="1" dirty="0" err="1" smtClean="0">
                <a:solidFill>
                  <a:srgbClr val="562A1E"/>
                </a:solidFill>
                <a:latin typeface="Monotype Corsiva" pitchFamily="66" charset="0"/>
              </a:rPr>
              <a:t>справжніх</a:t>
            </a:r>
            <a:r>
              <a:rPr lang="ru-RU" sz="4000" b="1" i="1" dirty="0" smtClean="0">
                <a:solidFill>
                  <a:srgbClr val="562A1E"/>
                </a:solidFill>
                <a:latin typeface="Monotype Corsiva" pitchFamily="66" charset="0"/>
              </a:rPr>
              <a:t> дверей в  </a:t>
            </a:r>
            <a:r>
              <a:rPr lang="ru-RU" sz="4000" b="1" i="1" dirty="0" err="1" smtClean="0">
                <a:solidFill>
                  <a:srgbClr val="562A1E"/>
                </a:solidFill>
                <a:latin typeface="Monotype Corsiva" pitchFamily="66" charset="0"/>
              </a:rPr>
              <a:t>стіні</a:t>
            </a:r>
            <a:r>
              <a:rPr lang="ru-RU" sz="4000" b="1" i="1" dirty="0" smtClean="0">
                <a:solidFill>
                  <a:srgbClr val="562A1E"/>
                </a:solidFill>
                <a:latin typeface="Monotype Corsiva" pitchFamily="66" charset="0"/>
              </a:rPr>
              <a:t>.</a:t>
            </a:r>
            <a:r>
              <a:rPr lang="ru-RU" b="1" i="1" dirty="0" smtClean="0">
                <a:solidFill>
                  <a:srgbClr val="562A1E"/>
                </a:solidFill>
              </a:rPr>
              <a:t/>
            </a:r>
            <a:br>
              <a:rPr lang="ru-RU" b="1" i="1" dirty="0" smtClean="0">
                <a:solidFill>
                  <a:srgbClr val="562A1E"/>
                </a:solidFill>
              </a:rPr>
            </a:b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Другая 12">
      <a:dk1>
        <a:sysClr val="windowText" lastClr="000000"/>
      </a:dk1>
      <a:lt1>
        <a:srgbClr val="66A53B"/>
      </a:lt1>
      <a:dk2>
        <a:srgbClr val="4F271C"/>
      </a:dk2>
      <a:lt2>
        <a:srgbClr val="FED46B"/>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299</Words>
  <Application>Microsoft Office PowerPoint</Application>
  <PresentationFormat>Экран (4:3)</PresentationFormat>
  <Paragraphs>20</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Солнцестояние</vt:lpstr>
      <vt:lpstr>Фрески Київської Лаври.</vt:lpstr>
      <vt:lpstr>Слайд 2</vt:lpstr>
      <vt:lpstr>Три фрески заслуговують особливої ​​уваги через високу художню  майстерность їх виконання: </vt:lpstr>
      <vt:lpstr>Слайд 4</vt:lpstr>
      <vt:lpstr>Оскільки всі частини церкви мають певне символічне значення, вхід до церкви не є винятком - він символізує шлях до Бога. На фресці на стіні зображено "Похід праведників до раю». Їх ведуть янголи, яких послав Бог Отець, зображений на стелі. Рай зображений як уявний ландшафт, по якому вільно бродять павичі, слони, верблюди та інші екзотичні тварини.   </vt:lpstr>
      <vt:lpstr>            «Нікейський Вселенський Собор» - на західній стіні </vt:lpstr>
      <vt:lpstr> </vt:lpstr>
      <vt:lpstr>«Вигнання торговців з храму» - над входом  </vt:lpstr>
      <vt:lpstr>Слайд 9</vt:lpstr>
      <vt:lpstr>Слайд 10</vt:lpstr>
      <vt:lpstr>Слайд 11</vt:lpstr>
      <vt:lpstr>Слайд 12</vt:lpstr>
      <vt:lpstr>Слайд 13</vt:lpstr>
      <vt:lpstr>Слайд 14</vt:lpstr>
      <vt:lpstr>Слайд 15</vt:lpstr>
      <vt:lpstr>Слайд 16</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Фрески Київської Лаври.</dc:title>
  <cp:lastModifiedBy>PC</cp:lastModifiedBy>
  <cp:revision>1</cp:revision>
  <dcterms:modified xsi:type="dcterms:W3CDTF">2012-09-24T20:22:13Z</dcterms:modified>
</cp:coreProperties>
</file>