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Інфляція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Бірюк</a:t>
            </a:r>
            <a:r>
              <a:rPr lang="uk-UA" dirty="0" smtClean="0"/>
              <a:t> Анна</a:t>
            </a:r>
          </a:p>
          <a:p>
            <a:r>
              <a:rPr lang="uk-UA" dirty="0" smtClean="0"/>
              <a:t>11-В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3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118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1440" cy="1442674"/>
          </a:xfrm>
        </p:spPr>
        <p:txBody>
          <a:bodyPr/>
          <a:lstStyle/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Відкрита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інфляція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700807"/>
            <a:ext cx="7272808" cy="418838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помірна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або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повзуча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якій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темпи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зростання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цін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перевищують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10% на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рік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галопуюча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якої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характерне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зростання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цін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10% до 200% за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рік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гіперінфляція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якої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грошей в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обігу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ціни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зростають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астрономічними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темпами.</a:t>
            </a:r>
          </a:p>
        </p:txBody>
      </p:sp>
    </p:spTree>
    <p:extLst>
      <p:ext uri="{BB962C8B-B14F-4D97-AF65-F5344CB8AC3E}">
        <p14:creationId xmlns:p14="http://schemas.microsoft.com/office/powerpoint/2010/main" val="51290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360000">
            <a:off x="2932491" y="3708125"/>
            <a:ext cx="5444538" cy="1982156"/>
          </a:xfrm>
        </p:spPr>
        <p:txBody>
          <a:bodyPr/>
          <a:lstStyle/>
          <a:p>
            <a:r>
              <a:rPr lang="ru-RU" sz="2800" dirty="0" err="1">
                <a:effectLst/>
                <a:latin typeface="Mistral" panose="03090702030407020403" pitchFamily="66" charset="0"/>
              </a:rPr>
              <a:t>Більшість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економістів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сходяться</a:t>
            </a:r>
            <a:r>
              <a:rPr lang="ru-RU" sz="2800" dirty="0">
                <a:effectLst/>
                <a:latin typeface="Mistral" panose="03090702030407020403" pitchFamily="66" charset="0"/>
              </a:rPr>
              <a:t> на тому,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що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інфляція</a:t>
            </a:r>
            <a:r>
              <a:rPr lang="ru-RU" sz="2800" dirty="0">
                <a:effectLst/>
                <a:latin typeface="Mistral" panose="03090702030407020403" pitchFamily="66" charset="0"/>
              </a:rPr>
              <a:t> —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явище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цілком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негативне</a:t>
            </a:r>
            <a:r>
              <a:rPr lang="ru-RU" sz="2800" dirty="0">
                <a:effectLst/>
                <a:latin typeface="Mistral" panose="03090702030407020403" pitchFamily="66" charset="0"/>
              </a:rPr>
              <a:t>,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абсолютне</a:t>
            </a:r>
            <a:r>
              <a:rPr lang="ru-RU" sz="2800" dirty="0">
                <a:effectLst/>
                <a:latin typeface="Mistral" panose="03090702030407020403" pitchFamily="66" charset="0"/>
              </a:rPr>
              <a:t> зло.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Винуватцем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інфляції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smtClean="0">
                <a:effectLst/>
                <a:latin typeface="Mistral" panose="03090702030407020403" pitchFamily="66" charset="0"/>
              </a:rPr>
              <a:t>є держава</a:t>
            </a:r>
            <a:r>
              <a:rPr lang="ru-RU" sz="2800" dirty="0">
                <a:effectLst/>
                <a:latin typeface="Mistral" panose="03090702030407020403" pitchFamily="66" charset="0"/>
              </a:rPr>
              <a:t>, а жертвою —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населення</a:t>
            </a:r>
            <a:r>
              <a:rPr lang="ru-RU" sz="2800" dirty="0">
                <a:effectLst/>
                <a:latin typeface="Mistral" panose="03090702030407020403" pitchFamily="66" charset="0"/>
              </a:rPr>
              <a:t>.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Причому</a:t>
            </a:r>
            <a:r>
              <a:rPr lang="ru-RU" sz="2800" dirty="0">
                <a:effectLst/>
                <a:latin typeface="Mistral" panose="03090702030407020403" pitchFamily="66" charset="0"/>
              </a:rPr>
              <a:t> жертвою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беззахисною</a:t>
            </a:r>
            <a:r>
              <a:rPr lang="ru-RU" sz="2800" dirty="0">
                <a:effectLst/>
                <a:latin typeface="Mistral" panose="03090702030407020403" pitchFamily="66" charset="0"/>
              </a:rPr>
              <a:t>, яка не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може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самостійно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розв'язати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цієї</a:t>
            </a:r>
            <a:r>
              <a:rPr lang="ru-RU" sz="2800" dirty="0">
                <a:effectLst/>
                <a:latin typeface="Mistral" panose="03090702030407020403" pitchFamily="66" charset="0"/>
              </a:rPr>
              <a:t> </a:t>
            </a:r>
            <a:r>
              <a:rPr lang="ru-RU" sz="2800" dirty="0" err="1">
                <a:effectLst/>
                <a:latin typeface="Mistral" panose="03090702030407020403" pitchFamily="66" charset="0"/>
              </a:rPr>
              <a:t>проблеми</a:t>
            </a:r>
            <a:r>
              <a:rPr lang="ru-RU" sz="2800" dirty="0">
                <a:effectLst/>
                <a:latin typeface="Mistral" panose="03090702030407020403" pitchFamily="66" charset="0"/>
              </a:rPr>
              <a:t>.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0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26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Що таке інфляція?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2917"/>
            <a:ext cx="3816424" cy="287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467600" cy="395133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err="1"/>
              <a:t>Інфляція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грошового </a:t>
            </a:r>
            <a:r>
              <a:rPr lang="ru-RU" dirty="0" err="1"/>
              <a:t>обігу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Вона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і в </a:t>
            </a:r>
            <a:r>
              <a:rPr lang="ru-RU" dirty="0" err="1"/>
              <a:t>переповненні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грошового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грошовими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знецінення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63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2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Індекс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929320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err="1"/>
              <a:t>вимірюється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sz="2600" b="1" dirty="0" err="1"/>
              <a:t>індексу</a:t>
            </a:r>
            <a:r>
              <a:rPr lang="ru-RU" sz="2600" b="1" dirty="0"/>
              <a:t> </a:t>
            </a:r>
            <a:r>
              <a:rPr lang="ru-RU" sz="2600" b="1" dirty="0" err="1"/>
              <a:t>цін</a:t>
            </a:r>
            <a:r>
              <a:rPr lang="ru-RU" sz="2600" b="1" dirty="0"/>
              <a:t>. </a:t>
            </a:r>
            <a:endParaRPr lang="ru-RU" sz="2600" b="1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ru-RU" sz="2600" b="1" dirty="0" err="1"/>
              <a:t>Індекс</a:t>
            </a:r>
            <a:r>
              <a:rPr lang="ru-RU" sz="2600" b="1" dirty="0"/>
              <a:t> </a:t>
            </a:r>
            <a:r>
              <a:rPr lang="ru-RU" sz="2600" b="1" dirty="0" err="1"/>
              <a:t>цін</a:t>
            </a:r>
            <a:r>
              <a:rPr lang="ru-RU" sz="2600" b="1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"</a:t>
            </a:r>
            <a:r>
              <a:rPr lang="ru-RU" b="1" dirty="0" err="1"/>
              <a:t>ринкового</a:t>
            </a:r>
            <a:r>
              <a:rPr lang="ru-RU" b="1" dirty="0"/>
              <a:t> </a:t>
            </a:r>
            <a:r>
              <a:rPr lang="ru-RU" b="1" dirty="0" err="1"/>
              <a:t>кошика</a:t>
            </a:r>
            <a:r>
              <a:rPr lang="ru-RU" dirty="0"/>
              <a:t>" </a:t>
            </a:r>
            <a:r>
              <a:rPr lang="ru-RU" dirty="0" err="1"/>
              <a:t>даного</a:t>
            </a:r>
            <a:r>
              <a:rPr lang="ru-RU" dirty="0"/>
              <a:t> року до </a:t>
            </a:r>
            <a:r>
              <a:rPr lang="ru-RU" dirty="0" err="1"/>
              <a:t>ціни</a:t>
            </a:r>
            <a:r>
              <a:rPr lang="ru-RU" dirty="0"/>
              <a:t> "</a:t>
            </a:r>
            <a:r>
              <a:rPr lang="ru-RU" b="1" dirty="0" err="1"/>
              <a:t>ринкового</a:t>
            </a:r>
            <a:r>
              <a:rPr lang="ru-RU" b="1" dirty="0"/>
              <a:t> </a:t>
            </a:r>
            <a:r>
              <a:rPr lang="ru-RU" b="1" dirty="0" err="1"/>
              <a:t>кошика</a:t>
            </a:r>
            <a:r>
              <a:rPr lang="ru-RU" dirty="0"/>
              <a:t>" базового року.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9" y="3451851"/>
            <a:ext cx="8823088" cy="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95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7200800" cy="385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208" y="332656"/>
            <a:ext cx="7467600" cy="1390612"/>
          </a:xfrm>
          <a:prstGeom prst="round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  <a14:imgEffect>
                        <a14:sharpenSoften amount="-5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  <a:effectLst>
            <a:outerShdw blurRad="50800" dist="12700" dir="5400000" rotWithShape="0">
              <a:srgbClr val="000000">
                <a:alpha val="37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року </a:t>
            </a:r>
            <a:r>
              <a:rPr lang="ru-RU" dirty="0" err="1">
                <a:solidFill>
                  <a:schemeClr val="tx1"/>
                </a:solidFill>
              </a:rPr>
              <a:t>загальний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зріс</a:t>
            </a:r>
            <a:r>
              <a:rPr lang="ru-RU" dirty="0">
                <a:solidFill>
                  <a:schemeClr val="tx1"/>
                </a:solidFill>
              </a:rPr>
              <a:t> на 20%, то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означає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стільки</a:t>
            </a:r>
            <a:r>
              <a:rPr lang="ru-RU" dirty="0">
                <a:solidFill>
                  <a:schemeClr val="tx1"/>
                </a:solidFill>
              </a:rPr>
              <a:t> ж </a:t>
            </a:r>
            <a:r>
              <a:rPr lang="ru-RU" dirty="0" err="1">
                <a:solidFill>
                  <a:schemeClr val="tx1"/>
                </a:solidFill>
              </a:rPr>
              <a:t>відсотків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знецінилися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гроші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7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3" y="1988840"/>
            <a:ext cx="6863814" cy="45261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30104"/>
            <a:ext cx="7467600" cy="3951337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Інфляція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Попиту                            Витрат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53689"/>
            <a:ext cx="324036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знецінення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грошей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внаслідок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переповнення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ними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каналів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обігу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  <a:r>
              <a:rPr lang="ru-RU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виникає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тоді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коли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сукупний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попит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перевищує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сукупну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пропозицію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769023"/>
            <a:ext cx="352839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зростання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витрат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виробництво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одиниці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продукції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  <a:r>
              <a:rPr lang="ru-RU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зменшується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пропозиція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товарів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послуг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масштабі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всієї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економіки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викликає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зростання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цін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1340768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134076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11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41440" cy="14426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b="1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проявлятись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формах: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3828" y="1160748"/>
            <a:ext cx="3284984" cy="73894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подавленої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прихованої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;</a:t>
            </a:r>
          </a:p>
          <a:p>
            <a:r>
              <a:rPr lang="ru-RU" dirty="0" smtClean="0"/>
              <a:t>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відкритої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2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041440" cy="1442674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947405"/>
            <a:ext cx="9076182" cy="4809023"/>
          </a:xfrm>
        </p:spPr>
      </p:pic>
      <p:sp>
        <p:nvSpPr>
          <p:cNvPr id="5" name="Овал 4"/>
          <p:cNvSpPr/>
          <p:nvPr/>
        </p:nvSpPr>
        <p:spPr>
          <a:xfrm>
            <a:off x="32048" y="-34280"/>
            <a:ext cx="3888432" cy="315938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Надлишковий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випуск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грошової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маси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рівнозначний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додатковому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оподаткуванню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оскільки</a:t>
            </a:r>
            <a:r>
              <a:rPr lang="ru-RU" sz="1400" dirty="0">
                <a:solidFill>
                  <a:schemeClr val="tx1"/>
                </a:solidFill>
              </a:rPr>
              <a:t> таким чином держава </a:t>
            </a:r>
            <a:r>
              <a:rPr lang="ru-RU" sz="1400" dirty="0" err="1">
                <a:solidFill>
                  <a:schemeClr val="tx1"/>
                </a:solidFill>
              </a:rPr>
              <a:t>перекладає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населення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розв'язання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своїх</a:t>
            </a:r>
            <a:r>
              <a:rPr lang="ru-RU" sz="1400" dirty="0">
                <a:solidFill>
                  <a:schemeClr val="tx1"/>
                </a:solidFill>
              </a:rPr>
              <a:t> проблем, </a:t>
            </a:r>
            <a:r>
              <a:rPr lang="ru-RU" sz="1400" dirty="0" err="1">
                <a:solidFill>
                  <a:schemeClr val="tx1"/>
                </a:solidFill>
              </a:rPr>
              <a:t>бо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додаткова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грошова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маса</a:t>
            </a:r>
            <a:r>
              <a:rPr lang="ru-RU" sz="1400" dirty="0">
                <a:solidFill>
                  <a:schemeClr val="tx1"/>
                </a:solidFill>
              </a:rPr>
              <a:t> входить в оборот і </a:t>
            </a:r>
            <a:r>
              <a:rPr lang="ru-RU" sz="1400" dirty="0" err="1">
                <a:solidFill>
                  <a:schemeClr val="tx1"/>
                </a:solidFill>
              </a:rPr>
              <a:t>викликає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зростання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попиту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знецінення</a:t>
            </a:r>
            <a:r>
              <a:rPr lang="ru-RU" sz="1400" dirty="0">
                <a:solidFill>
                  <a:schemeClr val="tx1"/>
                </a:solidFill>
              </a:rPr>
              <a:t> грошей;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88" y="2492896"/>
            <a:ext cx="3294112" cy="22072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Якщо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пропозиція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товарів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скорочується</a:t>
            </a:r>
            <a:r>
              <a:rPr lang="ru-RU" sz="1600" dirty="0">
                <a:solidFill>
                  <a:schemeClr val="tx1"/>
                </a:solidFill>
              </a:rPr>
              <a:t>, а </a:t>
            </a:r>
            <a:r>
              <a:rPr lang="ru-RU" sz="1600" dirty="0" err="1">
                <a:solidFill>
                  <a:schemeClr val="tx1"/>
                </a:solidFill>
              </a:rPr>
              <a:t>кількість</a:t>
            </a:r>
            <a:r>
              <a:rPr lang="ru-RU" sz="1600" dirty="0">
                <a:solidFill>
                  <a:schemeClr val="tx1"/>
                </a:solidFill>
              </a:rPr>
              <a:t> грошей в </a:t>
            </a:r>
            <a:r>
              <a:rPr lang="ru-RU" sz="1600" dirty="0" err="1">
                <a:solidFill>
                  <a:schemeClr val="tx1"/>
                </a:solidFill>
              </a:rPr>
              <a:t>обігу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зменшується</a:t>
            </a:r>
            <a:r>
              <a:rPr lang="ru-RU" sz="1600" dirty="0">
                <a:solidFill>
                  <a:schemeClr val="tx1"/>
                </a:solidFill>
              </a:rPr>
              <a:t>, то </a:t>
            </a:r>
            <a:r>
              <a:rPr lang="ru-RU" sz="1600" dirty="0" err="1">
                <a:solidFill>
                  <a:schemeClr val="tx1"/>
                </a:solidFill>
              </a:rPr>
              <a:t>відбувається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зростання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цін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150" y="4700136"/>
            <a:ext cx="2448272" cy="151477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/>
              <a:t>Втрати</a:t>
            </a:r>
            <a:r>
              <a:rPr lang="ru-RU" sz="1600" dirty="0"/>
              <a:t> </a:t>
            </a:r>
            <a:r>
              <a:rPr lang="ru-RU" sz="1600" dirty="0" err="1"/>
              <a:t>ведуть</a:t>
            </a:r>
            <a:r>
              <a:rPr lang="ru-RU" sz="1600" dirty="0"/>
              <a:t> до </a:t>
            </a:r>
            <a:r>
              <a:rPr lang="ru-RU" sz="1600" dirty="0" err="1"/>
              <a:t>зменшення</a:t>
            </a:r>
            <a:r>
              <a:rPr lang="ru-RU" sz="1600" dirty="0"/>
              <a:t> </a:t>
            </a:r>
            <a:r>
              <a:rPr lang="ru-RU" sz="1600" dirty="0" err="1"/>
              <a:t>пропозиції</a:t>
            </a:r>
            <a:r>
              <a:rPr lang="ru-RU" sz="1600" dirty="0"/>
              <a:t> </a:t>
            </a:r>
            <a:r>
              <a:rPr lang="ru-RU" sz="1600" dirty="0" err="1"/>
              <a:t>товарів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292080" y="-34280"/>
            <a:ext cx="3726160" cy="28564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К</a:t>
            </a:r>
            <a:r>
              <a:rPr lang="ru-RU" dirty="0" err="1" smtClean="0"/>
              <a:t>ожна</a:t>
            </a:r>
            <a:r>
              <a:rPr lang="ru-RU" dirty="0" smtClean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покупок,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рівнозначно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;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36096" y="2168302"/>
            <a:ext cx="3582144" cy="28564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Одержані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позику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купівлі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переповнюючи</a:t>
            </a:r>
            <a:r>
              <a:rPr lang="ru-RU" dirty="0">
                <a:solidFill>
                  <a:schemeClr val="tx1"/>
                </a:solidFill>
              </a:rPr>
              <a:t> сферу </a:t>
            </a:r>
            <a:r>
              <a:rPr lang="ru-RU" dirty="0" err="1">
                <a:solidFill>
                  <a:schemeClr val="tx1"/>
                </a:solidFill>
              </a:rPr>
              <a:t>обігу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збільшуючи</a:t>
            </a:r>
            <a:r>
              <a:rPr lang="ru-RU" dirty="0">
                <a:solidFill>
                  <a:schemeClr val="tx1"/>
                </a:solidFill>
              </a:rPr>
              <a:t> попит;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9912" y="4224064"/>
            <a:ext cx="5238328" cy="24669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</a:t>
            </a:r>
            <a:r>
              <a:rPr lang="ru-RU" dirty="0" err="1" smtClean="0"/>
              <a:t>астосування</a:t>
            </a:r>
            <a:r>
              <a:rPr lang="ru-RU" dirty="0" smtClean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у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товарообороті</a:t>
            </a:r>
            <a:r>
              <a:rPr lang="ru-RU" dirty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купівельних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доповнює</a:t>
            </a:r>
            <a:r>
              <a:rPr lang="ru-RU" dirty="0"/>
              <a:t> </a:t>
            </a:r>
            <a:r>
              <a:rPr lang="ru-RU" dirty="0" err="1"/>
              <a:t>вітчизняну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і </a:t>
            </a:r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знецінення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50280" cy="3684587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332656"/>
            <a:ext cx="8064896" cy="1328023"/>
          </a:xfrm>
          <a:prstGeom prst="round2DiagRect">
            <a:avLst>
              <a:gd name="adj1" fmla="val 16667"/>
              <a:gd name="adj2" fmla="val 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Інфляція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</a:t>
            </a:r>
            <a:r>
              <a:rPr lang="ru-RU" dirty="0">
                <a:solidFill>
                  <a:schemeClr val="tx1"/>
                </a:solidFill>
              </a:rPr>
              <a:t> перш за все </a:t>
            </a:r>
            <a:r>
              <a:rPr lang="ru-RU" b="1" dirty="0" err="1">
                <a:solidFill>
                  <a:schemeClr val="tx1"/>
                </a:solidFill>
              </a:rPr>
              <a:t>породжується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недосконалою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конкуренцією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пануванням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монополій</a:t>
            </a:r>
            <a:r>
              <a:rPr lang="ru-RU" dirty="0">
                <a:solidFill>
                  <a:schemeClr val="tx1"/>
                </a:solidFill>
              </a:rPr>
              <a:t>, диктатом </a:t>
            </a:r>
            <a:r>
              <a:rPr lang="ru-RU" dirty="0" err="1">
                <a:solidFill>
                  <a:schemeClr val="tx1"/>
                </a:solidFill>
              </a:rPr>
              <a:t>цін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транспорту, </a:t>
            </a:r>
            <a:r>
              <a:rPr lang="ru-RU" dirty="0" err="1">
                <a:solidFill>
                  <a:schemeClr val="tx1"/>
                </a:solidFill>
              </a:rPr>
              <a:t>паливно-енергетичні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ресурси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сировину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матеріали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веде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зростання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витрат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виробництва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зростання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цін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04089" y="2132856"/>
            <a:ext cx="5886400" cy="102155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М</a:t>
            </a:r>
            <a:r>
              <a:rPr lang="ru-RU" dirty="0" err="1" smtClean="0">
                <a:solidFill>
                  <a:schemeClr val="tx1"/>
                </a:solidFill>
              </a:rPr>
              <a:t>оже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бути </a:t>
            </a:r>
            <a:r>
              <a:rPr lang="ru-RU" dirty="0" err="1">
                <a:solidFill>
                  <a:schemeClr val="tx1"/>
                </a:solidFill>
              </a:rPr>
              <a:t>викликана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боротьбою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профспілок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підвищення</a:t>
            </a:r>
            <a:r>
              <a:rPr lang="ru-RU" b="1" dirty="0">
                <a:solidFill>
                  <a:schemeClr val="tx1"/>
                </a:solidFill>
              </a:rPr>
              <a:t> оплати </a:t>
            </a:r>
            <a:r>
              <a:rPr lang="ru-RU" b="1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, яка входить до складу </a:t>
            </a:r>
            <a:r>
              <a:rPr lang="ru-RU" dirty="0" err="1">
                <a:solidFill>
                  <a:schemeClr val="tx1"/>
                </a:solidFill>
              </a:rPr>
              <a:t>собівартості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продукції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00577" y="3435722"/>
            <a:ext cx="7272808" cy="10215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осилює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монополізм</a:t>
            </a:r>
            <a:r>
              <a:rPr lang="ru-RU" dirty="0">
                <a:solidFill>
                  <a:schemeClr val="tx1"/>
                </a:solidFill>
              </a:rPr>
              <a:t> у кредитно-</a:t>
            </a:r>
            <a:r>
              <a:rPr lang="ru-RU" dirty="0" err="1">
                <a:solidFill>
                  <a:schemeClr val="tx1"/>
                </a:solidFill>
              </a:rPr>
              <a:t>банківській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зумовлює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підвищення</a:t>
            </a:r>
            <a:r>
              <a:rPr lang="ru-RU" b="1" dirty="0">
                <a:solidFill>
                  <a:schemeClr val="tx1"/>
                </a:solidFill>
              </a:rPr>
              <a:t> процента за кредит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веде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збільшення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підвищення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12001" y="4933955"/>
            <a:ext cx="6678488" cy="132802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Підвищення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податкових</a:t>
            </a:r>
            <a:r>
              <a:rPr lang="ru-RU" dirty="0">
                <a:solidFill>
                  <a:schemeClr val="tx1"/>
                </a:solidFill>
              </a:rPr>
              <a:t> ставок </a:t>
            </a:r>
            <a:r>
              <a:rPr lang="ru-RU" b="1" dirty="0" err="1">
                <a:solidFill>
                  <a:schemeClr val="tx1"/>
                </a:solidFill>
              </a:rPr>
              <a:t>зменшує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прибутки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робить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нерентабельним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товарів</a:t>
            </a:r>
            <a:r>
              <a:rPr lang="ru-RU" dirty="0">
                <a:solidFill>
                  <a:schemeClr val="tx1"/>
                </a:solidFill>
              </a:rPr>
              <a:t>. Тому </a:t>
            </a:r>
            <a:r>
              <a:rPr lang="ru-RU" dirty="0" err="1">
                <a:solidFill>
                  <a:schemeClr val="tx1"/>
                </a:solidFill>
              </a:rPr>
              <a:t>підприємці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допустити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підвищують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64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568952" cy="4731439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41440" cy="144267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Інфляція витрат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</a:t>
            </a:r>
            <a:r>
              <a:rPr lang="uk-UA" sz="3200" b="1" dirty="0" smtClean="0">
                <a:solidFill>
                  <a:srgbClr val="002060"/>
                </a:solidFill>
              </a:rPr>
              <a:t>Відкрита</a:t>
            </a:r>
            <a:r>
              <a:rPr lang="uk-UA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                   </a:t>
            </a:r>
            <a:r>
              <a:rPr lang="uk-UA" sz="3200" b="1" dirty="0" smtClean="0">
                <a:solidFill>
                  <a:srgbClr val="002060"/>
                </a:solidFill>
              </a:rPr>
              <a:t>Придушена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466" y="2924944"/>
            <a:ext cx="3672408" cy="2376264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Характерна для країн із ринковою економікою, де їх ніхто і ніщо не забороняє проявлятися у своїй природній формі – зростання цін.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76056" y="2924944"/>
            <a:ext cx="3528392" cy="18976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uk-UA" b="1" dirty="0" smtClean="0">
                <a:solidFill>
                  <a:schemeClr val="tx1"/>
                </a:solidFill>
              </a:rPr>
              <a:t>Характерна для країн із командною економікою, де вона проявляється в товарному дефіциті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95736" y="126876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48136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29730" y="126876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56156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83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66</TotalTime>
  <Words>500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Sketchbook</vt:lpstr>
      <vt:lpstr>Інфляція</vt:lpstr>
      <vt:lpstr>Що таке інфляція?</vt:lpstr>
      <vt:lpstr>Індекс цін</vt:lpstr>
      <vt:lpstr>Презентация PowerPoint</vt:lpstr>
      <vt:lpstr>Презентация PowerPoint</vt:lpstr>
      <vt:lpstr>Інфляція попиту може проявлятись у двох формах:</vt:lpstr>
      <vt:lpstr>Презентация PowerPoint</vt:lpstr>
      <vt:lpstr>Презентация PowerPoint</vt:lpstr>
      <vt:lpstr>Інфляція витрат      Відкрита                                  Придушена</vt:lpstr>
      <vt:lpstr>Відкрита інфляція </vt:lpstr>
      <vt:lpstr>Більшість економістів сходяться на тому, що інфляція — явище цілком негативне, абсолютне зло. Винуватцем інфляції є держава, а жертвою — населення. Причому жертвою беззахисною, яка не може самостійно розв'язати цієї проблеми.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Інфляція</dc:title>
  <dc:creator>home</dc:creator>
  <cp:lastModifiedBy>home</cp:lastModifiedBy>
  <cp:revision>13</cp:revision>
  <dcterms:created xsi:type="dcterms:W3CDTF">2014-03-10T11:12:57Z</dcterms:created>
  <dcterms:modified xsi:type="dcterms:W3CDTF">2014-03-10T12:30:35Z</dcterms:modified>
</cp:coreProperties>
</file>