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15" r:id="rId3"/>
    <p:sldId id="314" r:id="rId4"/>
    <p:sldId id="316" r:id="rId5"/>
    <p:sldId id="347" r:id="rId6"/>
    <p:sldId id="352" r:id="rId7"/>
    <p:sldId id="319" r:id="rId8"/>
    <p:sldId id="355" r:id="rId9"/>
    <p:sldId id="349" r:id="rId10"/>
    <p:sldId id="350" r:id="rId11"/>
    <p:sldId id="351" r:id="rId12"/>
    <p:sldId id="353" r:id="rId13"/>
    <p:sldId id="358" r:id="rId1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CD10E"/>
    <a:srgbClr val="FFFFFF"/>
    <a:srgbClr val="387C3B"/>
    <a:srgbClr val="D7181F"/>
    <a:srgbClr val="CC3300"/>
    <a:srgbClr val="E0E4D0"/>
    <a:srgbClr val="CCE7D4"/>
    <a:srgbClr val="D4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58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79E07DB-8D22-4761-BF0D-8285B4C89A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B7CC82C-4B32-47A7-A376-A9ACB07459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C82C-4B32-47A7-A376-A9ACB07459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2B772-94C5-42C0-A342-4374FD9D02E1}" type="slidenum">
              <a:rPr lang="en-US"/>
              <a:pPr/>
              <a:t>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EC89BAA6-7B58-4BC7-848B-CD8453E26A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B59718-C022-42C4-95DC-BF9FED94C7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728361-43FB-468A-8092-4DAB9745F9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5CC332A-40AB-42D2-ABC5-2C86AD9B3E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8F3E1D0-2796-4EEE-A1C5-B5D3D2F0A7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993930-7B23-4B4E-A568-912DCCF7B4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3D265-7CE7-4FF3-872C-463E004BCF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6267EE-968F-47BF-A9FD-66F7D33C9A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4F238-0BCC-4EB3-94ED-9CF91BB515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B4AC6-B815-4157-A02B-34F91D71BA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1B250-22C3-4B73-8E7C-DBB1B7B35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E1338-4B43-4F21-BC5D-A5D0DCDAD7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BA7644-6D0B-4E73-99F0-FDE9A059C7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D8574D45-7FF1-4A43-8B3E-FFD80493A5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B%D0%B0%D0%B4%D0%B8%D1%81%D0%BB%D0%B0%D0%B2_%D0%93%D0%BE%D1%80%D0%BE%D0%B4%D0%B5%D1%86%D1%8C%D0%BA%D0%B8%D0%B9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uk.wikipedia.org/wiki/%D0%9A%D0%B8%D1%97%D0%B2" TargetMode="External"/><Relationship Id="rId7" Type="http://schemas.openxmlformats.org/officeDocument/2006/relationships/hyperlink" Target="http://uk.wikipedia.org/wiki/%D0%93%D0%BE%D1%82%D0%B8%D0%BA%D0%B0" TargetMode="External"/><Relationship Id="rId12" Type="http://schemas.openxmlformats.org/officeDocument/2006/relationships/hyperlink" Target="http://uk.wikipedia.org/wiki/1898" TargetMode="External"/><Relationship Id="rId2" Type="http://schemas.openxmlformats.org/officeDocument/2006/relationships/hyperlink" Target="http://uk.wikipedia.org/wiki/%D0%A0%D0%B8%D0%BC%D0%BE-%D0%9A%D0%B0%D1%82%D0%BE%D0%BB%D0%B8%D1%86%D1%8C%D0%BA%D0%B0_%D0%A6%D0%B5%D1%80%D0%BA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09" TargetMode="External"/><Relationship Id="rId11" Type="http://schemas.openxmlformats.org/officeDocument/2006/relationships/hyperlink" Target="http://uk.wikipedia.org/wiki/%D0%86%D0%BD%D0%B6%D0%B5%D0%BD%D0%B5%D1%80%D1%96%D1%8F" TargetMode="External"/><Relationship Id="rId5" Type="http://schemas.openxmlformats.org/officeDocument/2006/relationships/hyperlink" Target="http://uk.wikipedia.org/wiki/1899" TargetMode="External"/><Relationship Id="rId10" Type="http://schemas.openxmlformats.org/officeDocument/2006/relationships/hyperlink" Target="http://uk.wikipedia.org/wiki/%D0%92%D0%B8%D1%89%D0%B8%D0%B9_%D0%BD%D0%B0%D0%B2%D1%87%D0%B0%D0%BB%D1%8C%D0%BD%D0%B8%D0%B9_%D0%B7%D0%B0%D0%BA%D0%BB%D0%B0%D0%B4" TargetMode="External"/><Relationship Id="rId4" Type="http://schemas.openxmlformats.org/officeDocument/2006/relationships/hyperlink" Target="http://uk.wikipedia.org/wiki/%D0%A7%D0%B5%D1%80%D0%B2%D0%BE%D0%BD%D0%BE%D0%B0%D1%80%D0%BC%D1%96%D0%B9%D1%81%D1%8C%D0%BA%D0%B0_%D0%B2%D1%83%D0%BB%D0%B8%D1%86%D1%8F_(%D0%9A%D0%B8%D1%97%D0%B2,_%D0%93%D0%BE%D0%BB%D0%BE%D1%81%D1%96%D1%97%D0%B2%D1%81%D1%8C%D0%BA%D0%B8%D0%B9_%D1%80%D0%B0%D0%B9%D0%BE%D0%BD)" TargetMode="External"/><Relationship Id="rId9" Type="http://schemas.openxmlformats.org/officeDocument/2006/relationships/image" Target="../media/image13.jpe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438400"/>
            <a:ext cx="67056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uk-UA" sz="5400" dirty="0" smtClean="0"/>
              <a:t>Архітектура </a:t>
            </a:r>
            <a:r>
              <a:rPr lang="en-US" sz="5400" dirty="0" smtClean="0"/>
              <a:t>19</a:t>
            </a:r>
            <a:r>
              <a:rPr lang="uk-UA" sz="5400" dirty="0" smtClean="0"/>
              <a:t>ст.</a:t>
            </a:r>
            <a:endParaRPr lang="en-US" sz="5400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733800"/>
            <a:ext cx="57150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/>
              <a:t>Підготували</a:t>
            </a:r>
            <a:endParaRPr lang="uk-UA" dirty="0" smtClean="0"/>
          </a:p>
          <a:p>
            <a:pPr>
              <a:lnSpc>
                <a:spcPct val="80000"/>
              </a:lnSpc>
            </a:pPr>
            <a:r>
              <a:rPr lang="uk-UA" dirty="0" smtClean="0"/>
              <a:t> учениці 5(9)-В класу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Василишин Христина і Мальцева </a:t>
            </a:r>
            <a:r>
              <a:rPr lang="uk-UA" dirty="0" smtClean="0"/>
              <a:t>Наталія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71934" y="6000768"/>
            <a:ext cx="1285884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 descr="4131358_192633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9402">
            <a:off x="-1368023" y="1275190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764 0.00694 0.01233 0.01157 0.0151 0.02338 C 0.0158 0.04074 0.01337 0.0588 0.01736 0.07546 C 0.01875 0.08194 0.02604 0.0831 0.03038 0.08704 C 0.0368 0.09282 0.04219 0.09537 0.05 0.09861 C 0.05434 0.09745 0.06424 0.09676 0.06736 0.08981 C 0.06979 0.08472 0.0691 0.07755 0.0717 0.07245 C 0.07292 0.06968 0.07465 0.06667 0.07604 0.06366 C 0.07292 0.05069 0.07708 0.03681 0.08038 0.02338 C 0.08455 0.00579 0.08802 -0.01343 0.09566 -0.02894 C 0.09896 -0.04722 0.10521 -0.06829 0.11285 -0.08403 C 0.11371 -0.08681 0.11406 -0.08981 0.1151 -0.09259 C 0.11632 -0.09583 0.11858 -0.09815 0.11962 -0.10139 C 0.12083 -0.10509 0.12066 -0.10926 0.1217 -0.11296 C 0.12517 -0.12546 0.1309 -0.13194 0.13906 -0.13912 C 0.15417 -0.0875 0.15295 -0.02546 0.13038 0.02037 C 0.1309 0.03287 0.1309 0.04537 0.13264 0.0581 C 0.13403 0.06852 0.14635 0.07153 0.15208 0.07546 C 0.17066 0.06991 0.17309 0.07083 0.18264 0.05231 C 0.18403 0.04468 0.18507 0.03681 0.18698 0.02917 C 0.18837 0.02338 0.19132 0.01157 0.19132 0.01157 C 0.19271 -0.00833 0.19566 -0.02176 0.19774 -0.04051 C 0.20017 -0.06319 0.20035 -0.08264 0.21076 -0.10139 C 0.21476 -0.12685 0.2276 -0.14236 0.2434 -0.15648 C 0.2566 -0.15046 0.25469 -0.14028 0.25868 -0.12454 C 0.25903 -0.10069 0.24219 0.01042 0.27587 0.04074 C 0.28958 0.03426 0.28524 0.02431 0.2934 0.01157 C 0.30746 -0.01065 0.29358 0.0162 0.30417 -0.00579 C 0.30851 -0.02269 0.31337 -0.04028 0.3151 -0.05787 C 0.31701 -0.07731 0.31632 -0.09954 0.32604 -0.11574 C 0.33559 -0.13171 0.3493 -0.13611 0.36302 -0.1419 C 0.36528 -0.14005 0.36823 -0.13912 0.36962 -0.13611 C 0.37674 -0.12176 0.37274 -0.09375 0.37604 -0.07523 C 0.37674 -0.06273 0.37656 -0.05 0.3783 -0.0375 C 0.38021 -0.02384 0.39531 -0.01181 0.40434 -0.00579 C 0.41007 -0.00648 0.42969 -0.00486 0.43698 -0.01435 C 0.44062 -0.01921 0.44566 -0.03171 0.44566 -0.03171 C 0.45799 -0.08403 0.43351 -0.15347 0.45191 -0.19699 C 0.45885 -0.21296 0.47691 -0.22315 0.48906 -0.22894 C 0.49323 -0.22014 0.49514 -0.21273 0.49774 -0.20278 C 0.49028 -0.17222 0.49496 -0.1956 0.49774 -0.12454 C 0.49896 -0.08912 0.49149 -0.02824 0.52587 -0.01736 C 0.52951 -0.01829 0.53368 -0.01759 0.53698 -0.02014 C 0.53924 -0.02176 0.53941 -0.02639 0.54132 -0.02894 C 0.54305 -0.03148 0.54566 -0.03287 0.54774 -0.03472 C 0.55017 -0.04421 0.55174 -0.05417 0.55434 -0.06366 C 0.55278 -0.08356 0.55121 -0.09491 0.54774 -0.11296 C 0.54965 -0.13287 0.55295 -0.15139 0.55642 -0.17083 C 0.55764 -0.17755 0.56962 -0.18241 0.56962 -0.18241 C 0.5776 -0.18148 0.58594 -0.18333 0.59323 -0.17963 C 0.59635 -0.17801 0.59757 -0.17245 0.59774 -0.16806 C 0.60677 0.05093 0.5941 -0.08056 0.60191 -0.00278 C 0.59896 0.00995 0.60017 0.01273 0.60851 0.02037 C 0.61667 0.01852 0.62569 0.01991 0.63264 0.01458 C 0.63889 0.00949 0.64566 -0.00856 0.64566 -0.00856 C 0.64323 -0.01042 0.64132 -0.01273 0.63906 -0.01435 C 0.6342 -0.01759 0.62674 -0.0169 0.62396 -0.02315 C 0.62135 -0.02894 0.62517 -0.03657 0.62587 -0.04329 C 0.62743 -0.05509 0.63038 -0.06667 0.63264 -0.07824 C 0.63351 -0.08287 0.63316 -0.08819 0.63455 -0.09259 C 0.6368 -0.09907 0.64045 -0.10417 0.64323 -0.10995 C 0.64653 -0.11644 0.64844 -0.12407 0.65208 -0.13032 C 0.65382 -0.1338 0.65677 -0.13588 0.65851 -0.13912 C 0.6618 -0.14468 0.66719 -0.15648 0.66719 -0.15648 C 0.66962 -0.15556 0.67222 -0.15556 0.67396 -0.15347 C 0.67743 -0.14861 0.68264 -0.13611 0.68264 -0.13611 C 0.68403 -0.13032 0.68559 -0.12454 0.68698 -0.11875 C 0.68767 -0.11574 0.68906 -0.10995 0.68906 -0.10995 C 0.68785 -0.06875 0.6783 0.0162 0.71962 0.03495 C 0.73403 0.0294 0.73455 0.03356 0.74132 0.01759 C 0.74253 0.01481 0.74236 0.01157 0.7434 0.0088 C 0.74583 0.00278 0.74913 -0.00278 0.75208 -0.00856 C 0.75347 -0.01157 0.75642 -0.01736 0.75642 -0.01736 C 0.75712 -0.0213 0.75799 -0.025 0.75868 -0.02894 C 0.76024 -0.03866 0.76302 -0.05787 0.76302 -0.05787 C 0.76233 -0.06759 0.76076 -0.07708 0.76076 -0.08681 C 0.76076 -0.14074 0.75972 -0.13079 0.7717 -0.16227 C 0.77517 -0.17153 0.77309 -0.18241 0.78698 -0.18241 C 0.79566 -0.18241 0.80434 -0.18241 0.81302 -0.18241 " pathEditMode="relative" ptsTypes="ffffffffffffffffffffffffffffffff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u_18151276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643050"/>
            <a:ext cx="5111750" cy="38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 err="1" smtClean="0">
                <a:solidFill>
                  <a:srgbClr val="000000"/>
                </a:solidFill>
              </a:rPr>
              <a:t>Олександрі́я</a:t>
            </a:r>
            <a:r>
              <a:rPr lang="uk-UA" sz="1800" dirty="0" smtClean="0">
                <a:solidFill>
                  <a:srgbClr val="000000"/>
                </a:solidFill>
              </a:rPr>
              <a:t> — </a:t>
            </a:r>
            <a:r>
              <a:rPr lang="uk-UA" sz="2000" b="0" dirty="0" smtClean="0">
                <a:solidFill>
                  <a:srgbClr val="000000"/>
                </a:solidFill>
              </a:rPr>
              <a:t>державний дендрологічний парк Національної академії наук України. Розташований у північно-східній частині Правобережного лісостепу, за 80 км на південь від Києва на північно-західній околиці міста Біла Церква.</a:t>
            </a:r>
            <a:endParaRPr lang="ru-RU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m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071546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sz="1800" dirty="0" smtClean="0">
              <a:solidFill>
                <a:srgbClr val="000000"/>
              </a:solidFill>
            </a:endParaRPr>
          </a:p>
          <a:p>
            <a:endParaRPr lang="uk-UA" sz="1800" dirty="0" smtClean="0">
              <a:solidFill>
                <a:srgbClr val="000000"/>
              </a:solidFill>
            </a:endParaRPr>
          </a:p>
          <a:p>
            <a:r>
              <a:rPr lang="uk-UA" sz="1800" dirty="0" err="1" smtClean="0">
                <a:solidFill>
                  <a:srgbClr val="000000"/>
                </a:solidFill>
              </a:rPr>
              <a:t>Націона́льний</a:t>
            </a:r>
            <a:r>
              <a:rPr lang="uk-UA" sz="1800" dirty="0" smtClean="0">
                <a:solidFill>
                  <a:srgbClr val="000000"/>
                </a:solidFill>
              </a:rPr>
              <a:t> </a:t>
            </a:r>
            <a:r>
              <a:rPr lang="uk-UA" sz="1800" dirty="0" err="1" smtClean="0">
                <a:solidFill>
                  <a:srgbClr val="000000"/>
                </a:solidFill>
              </a:rPr>
              <a:t>дендрологі́чний</a:t>
            </a:r>
            <a:r>
              <a:rPr lang="uk-UA" sz="1800" dirty="0" smtClean="0">
                <a:solidFill>
                  <a:srgbClr val="000000"/>
                </a:solidFill>
              </a:rPr>
              <a:t> парк «</a:t>
            </a:r>
            <a:r>
              <a:rPr lang="uk-UA" sz="1800" dirty="0" err="1" smtClean="0">
                <a:solidFill>
                  <a:srgbClr val="000000"/>
                </a:solidFill>
              </a:rPr>
              <a:t>Софі́ївка</a:t>
            </a:r>
            <a:r>
              <a:rPr lang="uk-UA" sz="1800" dirty="0" smtClean="0">
                <a:solidFill>
                  <a:srgbClr val="000000"/>
                </a:solidFill>
              </a:rPr>
              <a:t>» — </a:t>
            </a:r>
            <a:r>
              <a:rPr lang="uk-UA" sz="2000" b="0" dirty="0" smtClean="0">
                <a:solidFill>
                  <a:srgbClr val="000000"/>
                </a:solidFill>
              </a:rPr>
              <a:t>парк, науково-дослідний інститут Національної академії наук України. На сьогодні — це місце відпочинку</a:t>
            </a:r>
            <a:endParaRPr lang="ru-RU" sz="2000" b="0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 descr="пар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44" y="3786190"/>
            <a:ext cx="4796756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acbank-likvidiruet-problemnyy-bank-v-kharko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714488"/>
            <a:ext cx="5358152" cy="334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sz="1800" dirty="0" smtClean="0">
              <a:solidFill>
                <a:srgbClr val="000000"/>
              </a:solidFill>
            </a:endParaRPr>
          </a:p>
          <a:p>
            <a:r>
              <a:rPr lang="uk-UA" sz="1800" b="0" dirty="0" smtClean="0">
                <a:solidFill>
                  <a:srgbClr val="000000"/>
                </a:solidFill>
              </a:rPr>
              <a:t>Не менш показовими споруджувалися будинки фінансово-кредитних установ. У пишних формах збудовано Земельний банк у Харкові.</a:t>
            </a:r>
            <a:endParaRPr lang="ru-RU" sz="1800" b="0" dirty="0" smtClean="0">
              <a:solidFill>
                <a:srgbClr val="000000"/>
              </a:solidFill>
            </a:endParaRPr>
          </a:p>
          <a:p>
            <a:endParaRPr lang="ru-RU" b="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000892" y="285728"/>
            <a:ext cx="714380" cy="633412"/>
            <a:chOff x="7000892" y="285728"/>
            <a:chExt cx="714380" cy="633412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7000892" y="285728"/>
              <a:ext cx="714380" cy="633412"/>
              <a:chOff x="657" y="2893"/>
              <a:chExt cx="1032" cy="590"/>
            </a:xfrm>
          </p:grpSpPr>
          <p:sp>
            <p:nvSpPr>
              <p:cNvPr id="9" name="AutoShape 13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14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Стрелка влево 7">
              <a:hlinkClick r:id="rId3" action="ppaction://hlinksldjump"/>
            </p:cNvPr>
            <p:cNvSpPr/>
            <p:nvPr/>
          </p:nvSpPr>
          <p:spPr bwMode="auto">
            <a:xfrm>
              <a:off x="7197913" y="349926"/>
              <a:ext cx="262695" cy="513581"/>
            </a:xfrm>
            <a:prstGeom prst="leftArrow">
              <a:avLst/>
            </a:prstGeom>
            <a:solidFill>
              <a:srgbClr val="FFFFFF"/>
            </a:solidFill>
            <a:ln w="9525" cap="flat" cmpd="sng" algn="ctr">
              <a:solidFill>
                <a:srgbClr val="387C3B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3286124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КІНЕЦЬ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287779" name="AutoShape 35"/>
          <p:cNvSpPr>
            <a:spLocks noChangeArrowheads="1"/>
          </p:cNvSpPr>
          <p:nvPr/>
        </p:nvSpPr>
        <p:spPr bwMode="auto">
          <a:xfrm>
            <a:off x="1219200" y="15240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6" name="Рисунок 35" descr="4131358_192633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38881">
            <a:off x="4179181" y="7108125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4131358_192633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5753">
            <a:off x="-1997586" y="2338904"/>
            <a:ext cx="1801798" cy="180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 descr="4131358_192633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5177">
            <a:off x="4404459" y="-1382012"/>
            <a:ext cx="142876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9" name="Группа 48"/>
          <p:cNvGrpSpPr/>
          <p:nvPr/>
        </p:nvGrpSpPr>
        <p:grpSpPr>
          <a:xfrm>
            <a:off x="1714480" y="2214554"/>
            <a:ext cx="5513369" cy="3514732"/>
            <a:chOff x="1714480" y="2214554"/>
            <a:chExt cx="5513369" cy="3514732"/>
          </a:xfrm>
        </p:grpSpPr>
        <p:grpSp>
          <p:nvGrpSpPr>
            <p:cNvPr id="287747" name="Group 3"/>
            <p:cNvGrpSpPr>
              <a:grpSpLocks/>
            </p:cNvGrpSpPr>
            <p:nvPr/>
          </p:nvGrpSpPr>
          <p:grpSpPr bwMode="auto">
            <a:xfrm>
              <a:off x="1914505" y="3094036"/>
              <a:ext cx="5311775" cy="688975"/>
              <a:chOff x="720" y="1392"/>
              <a:chExt cx="4058" cy="480"/>
            </a:xfrm>
          </p:grpSpPr>
          <p:sp>
            <p:nvSpPr>
              <p:cNvPr id="28774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287749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8775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7751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287752" name="Group 8"/>
            <p:cNvGrpSpPr>
              <a:grpSpLocks/>
            </p:cNvGrpSpPr>
            <p:nvPr/>
          </p:nvGrpSpPr>
          <p:grpSpPr bwMode="auto">
            <a:xfrm>
              <a:off x="1916074" y="4000504"/>
              <a:ext cx="5311775" cy="688975"/>
              <a:chOff x="720" y="1392"/>
              <a:chExt cx="4058" cy="480"/>
            </a:xfrm>
          </p:grpSpPr>
          <p:sp>
            <p:nvSpPr>
              <p:cNvPr id="287753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287754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87755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7756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287757" name="Group 13"/>
            <p:cNvGrpSpPr>
              <a:grpSpLocks/>
            </p:cNvGrpSpPr>
            <p:nvPr/>
          </p:nvGrpSpPr>
          <p:grpSpPr bwMode="auto">
            <a:xfrm>
              <a:off x="1914505" y="4816474"/>
              <a:ext cx="5311775" cy="688975"/>
              <a:chOff x="720" y="1392"/>
              <a:chExt cx="4058" cy="480"/>
            </a:xfrm>
          </p:grpSpPr>
          <p:sp>
            <p:nvSpPr>
              <p:cNvPr id="287758" name="AutoShape 1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287759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4" cy="444"/>
                <a:chOff x="744" y="1407"/>
                <a:chExt cx="3989" cy="444"/>
              </a:xfrm>
            </p:grpSpPr>
            <p:sp>
              <p:nvSpPr>
                <p:cNvPr id="287760" name="AutoShape 16"/>
                <p:cNvSpPr>
                  <a:spLocks noChangeArrowheads="1"/>
                </p:cNvSpPr>
                <p:nvPr/>
              </p:nvSpPr>
              <p:spPr bwMode="gray">
                <a:xfrm>
                  <a:off x="745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7761" name="AutoShape 1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287762" name="Group 18"/>
            <p:cNvGrpSpPr>
              <a:grpSpLocks/>
            </p:cNvGrpSpPr>
            <p:nvPr/>
          </p:nvGrpSpPr>
          <p:grpSpPr bwMode="auto">
            <a:xfrm>
              <a:off x="1916074" y="2214554"/>
              <a:ext cx="5311775" cy="688975"/>
              <a:chOff x="720" y="1392"/>
              <a:chExt cx="4058" cy="480"/>
            </a:xfrm>
          </p:grpSpPr>
          <p:sp>
            <p:nvSpPr>
              <p:cNvPr id="287763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grpSp>
            <p:nvGrpSpPr>
              <p:cNvPr id="287764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87765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7766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87767" name="Text Box 23"/>
            <p:cNvSpPr txBox="1">
              <a:spLocks noChangeArrowheads="1"/>
            </p:cNvSpPr>
            <p:nvPr/>
          </p:nvSpPr>
          <p:spPr bwMode="white">
            <a:xfrm>
              <a:off x="2381230" y="2344736"/>
              <a:ext cx="4495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uk-UA" sz="2400" b="1" dirty="0" smtClean="0">
                  <a:solidFill>
                    <a:schemeClr val="tx1">
                      <a:lumMod val="50000"/>
                    </a:schemeClr>
                  </a:solidFill>
                </a:rPr>
                <a:t>ВСТУП</a:t>
              </a:r>
              <a:r>
                <a:rPr lang="ru-RU" sz="2400" b="1" dirty="0">
                  <a:solidFill>
                    <a:schemeClr val="tx1">
                      <a:lumMod val="50000"/>
                    </a:schemeClr>
                  </a:solidFill>
                </a:rPr>
                <a:t> </a:t>
              </a:r>
            </a:p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400" b="1" dirty="0" smtClean="0">
                  <a:solidFill>
                    <a:schemeClr val="bg1"/>
                  </a:solidFill>
                  <a:cs typeface="Arial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7768" name="Text Box 24"/>
            <p:cNvSpPr txBox="1">
              <a:spLocks noChangeArrowheads="1"/>
            </p:cNvSpPr>
            <p:nvPr/>
          </p:nvSpPr>
          <p:spPr bwMode="white">
            <a:xfrm>
              <a:off x="2392343" y="3201986"/>
              <a:ext cx="449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uk-UA" sz="2400" b="1" dirty="0">
                  <a:solidFill>
                    <a:schemeClr val="tx1">
                      <a:lumMod val="50000"/>
                    </a:schemeClr>
                  </a:solidFill>
                </a:rPr>
                <a:t>СТАНОВЛЕННЯ СТИЛЮ</a:t>
              </a:r>
              <a:endParaRPr lang="en-US" sz="2400" b="1" dirty="0">
                <a:solidFill>
                  <a:schemeClr val="tx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287769" name="Text Box 25"/>
            <p:cNvSpPr txBox="1">
              <a:spLocks noChangeArrowheads="1"/>
            </p:cNvSpPr>
            <p:nvPr/>
          </p:nvSpPr>
          <p:spPr bwMode="white">
            <a:xfrm>
              <a:off x="2392343" y="4060824"/>
              <a:ext cx="449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uk-UA" sz="2400" b="1" dirty="0">
                  <a:solidFill>
                    <a:schemeClr val="tx1">
                      <a:lumMod val="50000"/>
                    </a:schemeClr>
                  </a:solidFill>
                </a:rPr>
                <a:t>ЗРІЛІСТЬ</a:t>
              </a:r>
              <a:endParaRPr lang="en-US" sz="2400" b="1" dirty="0">
                <a:solidFill>
                  <a:schemeClr val="tx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287771" name="Picture 27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714480" y="4779961"/>
              <a:ext cx="792163" cy="949325"/>
            </a:xfrm>
            <a:prstGeom prst="rect">
              <a:avLst/>
            </a:prstGeom>
            <a:noFill/>
          </p:spPr>
        </p:pic>
        <p:pic>
          <p:nvPicPr>
            <p:cNvPr id="287772" name="Picture 28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730355" y="3933824"/>
              <a:ext cx="792163" cy="949325"/>
            </a:xfrm>
            <a:prstGeom prst="rect">
              <a:avLst/>
            </a:prstGeom>
            <a:noFill/>
          </p:spPr>
        </p:pic>
        <p:pic>
          <p:nvPicPr>
            <p:cNvPr id="287773" name="Picture 29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730355" y="3082924"/>
              <a:ext cx="792163" cy="949325"/>
            </a:xfrm>
            <a:prstGeom prst="rect">
              <a:avLst/>
            </a:prstGeom>
            <a:noFill/>
          </p:spPr>
        </p:pic>
        <p:pic>
          <p:nvPicPr>
            <p:cNvPr id="287774" name="Picture 30" descr="1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719243" y="2225674"/>
              <a:ext cx="792162" cy="949325"/>
            </a:xfrm>
            <a:prstGeom prst="rect">
              <a:avLst/>
            </a:prstGeom>
            <a:noFill/>
          </p:spPr>
        </p:pic>
        <p:sp>
          <p:nvSpPr>
            <p:cNvPr id="287775" name="Text Box 31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white">
            <a:xfrm>
              <a:off x="2060555" y="4916486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cs typeface="Arial" charset="0"/>
                </a:rPr>
                <a:t>4</a:t>
              </a:r>
              <a:endParaRPr lang="ru-RU" sz="2400" b="1" dirty="0" smtClean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7776" name="Text Box 32"/>
            <p:cNvSpPr txBox="1">
              <a:spLocks noChangeArrowheads="1"/>
            </p:cNvSpPr>
            <p:nvPr/>
          </p:nvSpPr>
          <p:spPr bwMode="white">
            <a:xfrm>
              <a:off x="2039918" y="2322511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cs typeface="Arial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87777" name="Text Box 3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white">
            <a:xfrm>
              <a:off x="2052618" y="3181349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87778" name="Text Box 34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white">
            <a:xfrm>
              <a:off x="2052618" y="4068761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gray">
            <a:xfrm>
              <a:off x="3000364" y="4929198"/>
              <a:ext cx="385765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uk-UA" sz="2400" b="1" dirty="0" smtClean="0">
                  <a:solidFill>
                    <a:srgbClr val="080808"/>
                  </a:solidFill>
                  <a:cs typeface="Arial" charset="0"/>
                </a:rPr>
                <a:t>        ЗАНЕПАД</a:t>
              </a:r>
              <a:endParaRPr lang="en-US" sz="2400" b="1" dirty="0">
                <a:solidFill>
                  <a:srgbClr val="080808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0.01372 0.01227 0.03022 0.00602 0.04341 -0.00578 C 0.0448 -0.00856 0.04601 -0.0118 0.04775 -0.01435 C 0.04983 -0.01759 0.05417 -0.01898 0.05435 -0.02315 C 0.05591 -0.05995 0.05938 -0.11967 0.04133 -0.15648 C 0.03647 -0.18773 0.03091 -0.22639 0.05643 -0.2375 C 0.06077 -0.23657 0.06546 -0.23703 0.06945 -0.23472 C 0.08143 -0.22801 0.08768 -0.21412 0.10001 -0.20856 C 0.12813 -0.21041 0.13976 -0.20347 0.15869 -0.22014 C 0.16008 -0.22315 0.16112 -0.22639 0.16303 -0.22893 C 0.16476 -0.23148 0.16928 -0.23125 0.16945 -0.23472 C 0.17084 -0.25393 0.16997 -0.27361 0.16737 -0.29282 C 0.16615 -0.30115 0.16164 -0.3081 0.15869 -0.31597 C 0.15383 -0.3294 0.13872 -0.35995 0.13039 -0.37083 C 0.12449 -0.3949 0.12449 -0.38657 0.12813 -0.41736 C 0.12848 -0.42037 0.129 -0.42361 0.13039 -0.42592 C 0.13265 -0.42963 0.13612 -0.43171 0.13907 -0.43472 C 0.14376 -0.43402 0.15678 -0.4331 0.16303 -0.42893 C 0.17223 -0.42291 0.17813 -0.40972 0.18699 -0.40277 C 0.1981 -0.39398 0.20921 -0.38657 0.22171 -0.38264 C 0.23751 -0.39676 0.21529 -0.3787 0.24567 -0.3912 C 0.24966 -0.39282 0.26147 -0.40486 0.26511 -0.40856 C 0.2665 -0.41157 0.26945 -0.41389 0.26945 -0.41736 C 0.26945 -0.43194 0.26268 -0.47129 0.25643 -0.48402 C 0.25313 -0.49791 0.24515 -0.50949 0.23907 -0.52176 C 0.23473 -0.53032 0.23039 -0.53912 0.22605 -0.54768 C 0.22431 -0.55115 0.22119 -0.55301 0.21945 -0.55648 C 0.21615 -0.56273 0.21407 -0.57014 0.21077 -0.57662 C 0.20869 -0.58541 0.20661 -0.59398 0.20435 -0.60277 C 0.20365 -0.60578 0.20209 -0.61157 0.20209 -0.61157 C 0.20279 -0.62014 0.20192 -0.6294 0.20435 -0.6375 C 0.20522 -0.64027 0.20869 -0.63912 0.21077 -0.64074 C 0.21945 -0.64629 0.22431 -0.65115 0.23473 -0.65208 C 0.25504 -0.6537 0.27536 -0.65416 0.29567 -0.65509 C 0.29428 -0.6706 0.29376 -0.68611 0.29133 -0.70139 C 0.29081 -0.70486 0.28803 -0.70671 0.28699 -0.70995 C 0.28438 -0.71782 0.2856 -0.72315 0.28247 -0.73032 C 0.27518 -0.74768 0.26476 -0.75972 0.25435 -0.77384 C 0.24358 -0.78865 0.23629 -0.80926 0.23247 -0.82893 C 0.23317 -0.84722 0.23195 -0.86597 0.23473 -0.88402 C 0.23473 -0.88402 0.25487 -0.89537 0.25643 -0.8956 C 0.27084 -0.89722 0.28542 -0.89745 0.30001 -0.89838 C 0.2948 -0.91898 0.30209 -0.89444 0.29133 -0.91597 C 0.29011 -0.91852 0.29011 -0.92176 0.28907 -0.92453 C 0.28508 -0.93495 0.27883 -0.94143 0.27171 -0.94768 C 0.27032 -0.95347 0.26355 -0.96157 0.26737 -0.96504 C 0.27779 -0.9743 0.2882 -0.9831 0.30001 -0.98842 C 0.30643 -0.9875 0.31303 -0.9868 0.31945 -0.98541 C 0.32171 -0.98495 0.32379 -0.98356 0.32605 -0.98264 C 0.32813 -0.98171 0.33247 -0.97963 0.33247 -0.97963 " pathEditMode="relative" ptsTypes="fffffffffffffffffffffffffffffffffffffffffffffffff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1389 0.0125 0.03351 0.00903 0.05 0.01157 C 0.05208 0.0125 0.05469 0.01273 0.05642 0.01458 C 0.06163 0.02014 0.06042 0.025 0.06302 0.03194 C 0.07153 0.0544 0.06389 0.02685 0.06962 0.0493 C 0.06892 0.05903 0.06892 0.06875 0.06736 0.07824 C 0.06476 0.09444 0.03976 0.11991 0.0283 0.12754 C 0.01979 0.13333 0.01128 0.13796 0.00208 0.14213 C -0.00226 0.14398 -0.01094 0.14791 -0.01094 0.14791 C -0.01302 0.15069 -0.01493 0.15393 -0.01736 0.15648 C -0.02153 0.16065 -0.03038 0.16805 -0.03038 0.16805 C -0.03368 0.1743 -0.0382 0.1794 -0.04132 0.18565 C -0.04184 0.18657 -0.04531 0.20185 -0.04566 0.20301 C -0.04427 0.21551 -0.04271 0.22778 -0.04132 0.24051 C -0.04097 0.24398 -0.03733 0.24491 -0.0349 0.24629 C -0.02726 0.25069 -0.01667 0.25301 -0.00868 0.25509 C 0.02691 0.25301 0.08715 0.2375 0.11736 0.26389 C 0.12066 0.27639 0.12222 0.27801 0.11736 0.2956 C 0.11614 0.30023 0.10417 0.31065 0.10208 0.31296 C 0.09062 0.32569 0.07726 0.3331 0.06302 0.33912 C 0.04201 0.35764 0.02222 0.3794 0.00434 0.40301 C -0.00243 0.41157 -0.0099 0.41852 -0.01528 0.42893 C -0.01771 0.43889 -0.01962 0.44629 -0.02396 0.45509 C -0.02326 0.46759 -0.02344 0.48032 -0.0217 0.49282 C -0.01945 0.50856 -0.00313 0.51574 0.00642 0.51898 C 0.02448 0.51805 0.04288 0.52037 0.06076 0.51597 C 0.0691 0.51389 0.07448 0.50208 0.08264 0.49861 C 0.09549 0.48102 0.11319 0.47129 0.13038 0.46389 C 0.14271 0.46481 0.15521 0.46435 0.16736 0.46666 C 0.17674 0.46852 0.17239 0.47407 0.17604 0.48125 C 0.17778 0.48472 0.18073 0.48657 0.18264 0.48981 C 0.19184 0.5044 0.20069 0.51389 0.21302 0.52477 C 0.2191 0.53009 0.2276 0.52847 0.23472 0.53055 C 0.24427 0.53333 0.25382 0.53796 0.26302 0.54213 C 0.28212 0.53773 0.28715 0.53565 0.30208 0.51898 C 0.30417 0.51666 0.3066 0.51528 0.30868 0.51296 C 0.3125 0.50856 0.31962 0.49861 0.31962 0.49861 C 0.32864 0.46065 0.32031 0.4162 0.3 0.38842 C 0.29722 0.36389 0.29444 0.36666 0.31076 0.35949 C 0.31944 0.36319 0.31736 0.35926 0.31736 0.37106 " pathEditMode="relative" ptsTypes="fffffffffffffffffffffffffffffffffffffffA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0.00261 -0.01412 0.00105 -0.02963 0.00435 -0.04352 C 0.00522 -0.04769 0.01494 -0.05116 0.01737 -0.05231 C 0.029 -0.05139 0.04063 -0.05185 0.05209 -0.04931 C 0.05817 -0.04792 0.06268 -0.04051 0.06737 -0.03495 C 0.08525 -0.01366 0.08473 -0.00602 0.09775 0.01736 C 0.09897 0.02523 0.10157 0.03264 0.10209 0.04051 C 0.1047 0.07824 0.10331 0.13009 0.12154 0.16227 C 0.12223 0.16713 0.12188 0.17245 0.12362 0.17662 C 0.12501 0.17963 0.12831 0.17986 0.13022 0.18241 C 0.13213 0.18495 0.13282 0.18843 0.13473 0.1912 C 0.14324 0.20509 0.13994 0.19653 0.15209 0.20856 C 0.15452 0.21111 0.15591 0.21551 0.15869 0.21736 C 0.16199 0.21944 0.16581 0.21921 0.16945 0.22014 C 0.19202 0.23981 0.20626 0.21412 0.21303 0.18843 C 0.2106 0.14329 0.21095 0.14259 0.19775 0.10718 C 0.1922 0.07616 0.19983 0.11319 0.19133 0.08681 C 0.19011 0.0831 0.19029 0.07894 0.18907 0.07523 C 0.18629 0.06667 0.18195 0.05694 0.17813 0.04907 C 0.17483 0.03079 0.17761 0.04074 0.16737 0.02014 C 0.16598 0.01736 0.16303 0.01157 0.16303 0.01157 C 0.15938 -0.00671 0.15417 -0.02384 0.14775 -0.04074 C 0.14515 -0.06227 0.13751 -0.08565 0.14341 -0.10741 C 0.14636 -0.11806 0.15626 -0.12731 0.16303 -0.13333 C 0.17154 -0.15069 0.17744 -0.14792 0.19133 -0.1537 C 0.20799 -0.15023 0.21008 -0.15278 0.22379 -0.16528 C 0.22657 -0.16435 0.23595 -0.16181 0.2389 -0.15949 C 0.26147 -0.14282 0.24358 -0.15162 0.25851 -0.14491 C 0.26268 -0.13356 0.2691 -0.12176 0.27605 -0.11319 " pathEditMode="relative" ptsTypes="ffffffffffffffffffffffffffffA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286808" cy="4500594"/>
          </a:xfrm>
        </p:spPr>
        <p:txBody>
          <a:bodyPr/>
          <a:lstStyle/>
          <a:p>
            <a:r>
              <a:rPr lang="uk-UA" sz="1700" dirty="0">
                <a:solidFill>
                  <a:schemeClr val="tx1">
                    <a:lumMod val="50000"/>
                  </a:schemeClr>
                </a:solidFill>
              </a:rPr>
              <a:t>Кінець 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ХІХ ст.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характеризується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українській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архітектурі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значним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зростанням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обсягу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будівництва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поширенням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нового стилю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класицизму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Класицизм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надавав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усім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містобудівельним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заходам державного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офіційного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характеру. З другого боку в межах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цього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стилю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якоюсь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мірою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виявились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історично-прогресивні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будівельно-архітектурні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тенденції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</a:rPr>
              <a:t>часу. У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своїх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кращих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зразках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мистецтво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класицизму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несло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важливі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естетичні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виховні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функції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Урочиста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простота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будинків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площ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dirty="0" err="1" smtClean="0">
                <a:solidFill>
                  <a:schemeClr val="tx1">
                    <a:lumMod val="50000"/>
                  </a:schemeClr>
                </a:solidFill>
              </a:rPr>
              <a:t>вулиць</a:t>
            </a: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несла в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собі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глибокі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емоційні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імпульси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Розвиток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архітектури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великою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мірою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зумовлюється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прогресом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будівельної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техніки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. В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цей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час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поступового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впроваджуються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будівництво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металеві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конструкції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проте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як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раніше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поширене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було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дерев'яне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будівництво.В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розвитку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класицизму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можна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визначити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три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етапи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ru-RU" sz="1700" u="sng" dirty="0" err="1">
                <a:solidFill>
                  <a:schemeClr val="tx1">
                    <a:lumMod val="50000"/>
                  </a:schemeClr>
                </a:solidFill>
              </a:rPr>
              <a:t>становлення</a:t>
            </a:r>
            <a:r>
              <a:rPr lang="ru-RU" sz="1700" u="sng" dirty="0">
                <a:solidFill>
                  <a:schemeClr val="tx1">
                    <a:lumMod val="50000"/>
                  </a:schemeClr>
                </a:solidFill>
              </a:rPr>
              <a:t> стилю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700" u="sng" dirty="0" err="1">
                <a:solidFill>
                  <a:schemeClr val="tx1">
                    <a:lumMod val="50000"/>
                  </a:schemeClr>
                </a:solidFill>
              </a:rPr>
              <a:t>зрілість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50000"/>
                  </a:schemeClr>
                </a:solidFill>
              </a:rPr>
              <a:t>і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700" u="sng" dirty="0" err="1">
                <a:solidFill>
                  <a:schemeClr val="tx1">
                    <a:lumMod val="50000"/>
                  </a:schemeClr>
                </a:solidFill>
              </a:rPr>
              <a:t>занепад</a:t>
            </a:r>
            <a:r>
              <a:rPr lang="ru-RU" sz="17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1700" dirty="0"/>
          </a:p>
        </p:txBody>
      </p:sp>
      <p:pic>
        <p:nvPicPr>
          <p:cNvPr id="12" name="Рисунок 11" descr="4131358_192633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5753">
            <a:off x="7533962" y="-38459"/>
            <a:ext cx="1618586" cy="161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7000892" y="285728"/>
            <a:ext cx="714380" cy="633412"/>
            <a:chOff x="642910" y="5715016"/>
            <a:chExt cx="1554163" cy="704850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642910" y="5715016"/>
              <a:ext cx="1554163" cy="704850"/>
              <a:chOff x="657" y="2893"/>
              <a:chExt cx="1032" cy="590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Стрелка влево 15">
              <a:hlinkClick r:id="rId3" action="ppaction://hlinksldjump"/>
            </p:cNvPr>
            <p:cNvSpPr/>
            <p:nvPr/>
          </p:nvSpPr>
          <p:spPr bwMode="auto">
            <a:xfrm>
              <a:off x="1071538" y="5786454"/>
              <a:ext cx="571504" cy="571504"/>
            </a:xfrm>
            <a:prstGeom prst="leftArrow">
              <a:avLst/>
            </a:prstGeom>
            <a:solidFill>
              <a:srgbClr val="FFFFFF"/>
            </a:solidFill>
            <a:ln w="9525" cap="flat" cmpd="sng" algn="ctr">
              <a:solidFill>
                <a:srgbClr val="387C3B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СТАНОВЛЕННЯ СТИЛЮ</a:t>
            </a:r>
            <a:endParaRPr lang="en-US" dirty="0"/>
          </a:p>
        </p:txBody>
      </p:sp>
      <p:sp>
        <p:nvSpPr>
          <p:cNvPr id="288788" name="Text Box 20"/>
          <p:cNvSpPr txBox="1">
            <a:spLocks noChangeArrowheads="1"/>
          </p:cNvSpPr>
          <p:nvPr/>
        </p:nvSpPr>
        <p:spPr bwMode="gray">
          <a:xfrm>
            <a:off x="4997815" y="4316408"/>
            <a:ext cx="37209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8803" name="Text Box 9"/>
          <p:cNvSpPr txBox="1">
            <a:spLocks noChangeArrowheads="1"/>
          </p:cNvSpPr>
          <p:nvPr/>
        </p:nvSpPr>
        <p:spPr bwMode="gray">
          <a:xfrm>
            <a:off x="285720" y="928670"/>
            <a:ext cx="864399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ru-RU" b="1" dirty="0" err="1">
                <a:solidFill>
                  <a:srgbClr val="000000"/>
                </a:solidFill>
              </a:rPr>
              <a:t>Архітектура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першого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етапу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відзначається</a:t>
            </a:r>
            <a:r>
              <a:rPr lang="ru-RU" b="1" dirty="0">
                <a:solidFill>
                  <a:srgbClr val="000000"/>
                </a:solidFill>
              </a:rPr>
              <a:t> переходом </a:t>
            </a:r>
            <a:r>
              <a:rPr lang="ru-RU" b="1" dirty="0" err="1">
                <a:solidFill>
                  <a:srgbClr val="000000"/>
                </a:solidFill>
              </a:rPr>
              <a:t>від</a:t>
            </a:r>
            <a:r>
              <a:rPr lang="ru-RU" b="1" dirty="0">
                <a:solidFill>
                  <a:srgbClr val="000000"/>
                </a:solidFill>
              </a:rPr>
              <a:t> барокко до </a:t>
            </a:r>
            <a:r>
              <a:rPr lang="ru-RU" b="1" dirty="0" err="1">
                <a:solidFill>
                  <a:srgbClr val="000000"/>
                </a:solidFill>
              </a:rPr>
              <a:t>класицизму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пошуками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нових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засобів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художньої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виразності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й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новим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підходом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до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ансамблевої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забудови</a:t>
            </a:r>
            <a:r>
              <a:rPr lang="ru-RU" b="1" dirty="0">
                <a:solidFill>
                  <a:srgbClr val="000000"/>
                </a:solidFill>
              </a:rPr>
              <a:t>. За </a:t>
            </a:r>
            <a:r>
              <a:rPr lang="ru-RU" b="1" dirty="0" err="1">
                <a:solidFill>
                  <a:srgbClr val="000000"/>
                </a:solidFill>
              </a:rPr>
              <a:t>часів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класицизму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набуває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значення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відкритий</a:t>
            </a:r>
            <a:r>
              <a:rPr lang="ru-RU" b="1" dirty="0">
                <a:solidFill>
                  <a:srgbClr val="000000"/>
                </a:solidFill>
              </a:rPr>
              <a:t> характер </a:t>
            </a:r>
            <a:r>
              <a:rPr lang="ru-RU" b="1" dirty="0" err="1">
                <a:solidFill>
                  <a:srgbClr val="000000"/>
                </a:solidFill>
              </a:rPr>
              <a:t>композиції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ансамблів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площ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вулиць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окремих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комплексів</a:t>
            </a:r>
            <a:r>
              <a:rPr lang="uk-UA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  <a:p>
            <a:pPr algn="l" eaLnBrk="0" hangingPunct="0"/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8782" name="Text Box 18"/>
          <p:cNvSpPr txBox="1">
            <a:spLocks noChangeArrowheads="1"/>
          </p:cNvSpPr>
          <p:nvPr/>
        </p:nvSpPr>
        <p:spPr bwMode="white">
          <a:xfrm>
            <a:off x="5357818" y="2143116"/>
            <a:ext cx="2238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86248" y="2428868"/>
            <a:ext cx="3857652" cy="3500462"/>
            <a:chOff x="4286248" y="2428868"/>
            <a:chExt cx="3857652" cy="3500462"/>
          </a:xfrm>
        </p:grpSpPr>
        <p:sp>
          <p:nvSpPr>
            <p:cNvPr id="288781" name="AutoShape 13"/>
            <p:cNvSpPr>
              <a:spLocks noChangeArrowheads="1"/>
            </p:cNvSpPr>
            <p:nvPr/>
          </p:nvSpPr>
          <p:spPr bwMode="gray">
            <a:xfrm>
              <a:off x="4286248" y="2428868"/>
              <a:ext cx="3857652" cy="3500462"/>
            </a:xfrm>
            <a:prstGeom prst="roundRect">
              <a:avLst>
                <a:gd name="adj" fmla="val 8014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" name="Рисунок 40" descr="800px-Вознесенський_собор_у_Конотопі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86248" y="2428868"/>
              <a:ext cx="3857652" cy="35004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7" name="Группа 16"/>
          <p:cNvGrpSpPr/>
          <p:nvPr/>
        </p:nvGrpSpPr>
        <p:grpSpPr>
          <a:xfrm>
            <a:off x="285720" y="2428868"/>
            <a:ext cx="2857520" cy="3500462"/>
            <a:chOff x="285720" y="2500306"/>
            <a:chExt cx="2857520" cy="3643338"/>
          </a:xfrm>
        </p:grpSpPr>
        <p:sp>
          <p:nvSpPr>
            <p:cNvPr id="40" name="AutoShape 13"/>
            <p:cNvSpPr>
              <a:spLocks noChangeArrowheads="1"/>
            </p:cNvSpPr>
            <p:nvPr/>
          </p:nvSpPr>
          <p:spPr bwMode="gray">
            <a:xfrm>
              <a:off x="285720" y="2500306"/>
              <a:ext cx="2857520" cy="3643338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88785" name="Rectangle 17"/>
            <p:cNvSpPr>
              <a:spLocks noChangeArrowheads="1"/>
            </p:cNvSpPr>
            <p:nvPr/>
          </p:nvSpPr>
          <p:spPr bwMode="gray">
            <a:xfrm>
              <a:off x="357159" y="2643182"/>
              <a:ext cx="2714644" cy="326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ru-RU" b="1" dirty="0" err="1" smtClean="0">
                  <a:solidFill>
                    <a:schemeClr val="tx1">
                      <a:lumMod val="50000"/>
                    </a:schemeClr>
                  </a:solidFill>
                </a:rPr>
                <a:t>Церква</a:t>
              </a: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50000"/>
                    </a:schemeClr>
                  </a:solidFill>
                </a:rPr>
                <a:t>Вознесіння</a:t>
              </a: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50000"/>
                    </a:schemeClr>
                  </a:solidFill>
                </a:rPr>
                <a:t>Господнього</a:t>
              </a: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b="1" dirty="0" err="1" smtClean="0">
                  <a:solidFill>
                    <a:schemeClr val="tx1">
                      <a:lumMod val="50000"/>
                    </a:schemeClr>
                  </a:solidFill>
                </a:rPr>
                <a:t>хрещата</a:t>
              </a:r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</a:rPr>
                <a:t>,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однобанна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,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з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чотириколонними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портиками на фасадах та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з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півкруглою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абсидою.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Збудована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в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пізньокласицистичних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архітектурних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формах.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Дзвіниця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</a:rPr>
                <a:t> не </a:t>
              </a:r>
              <a:r>
                <a:rPr lang="ru-RU" dirty="0" err="1" smtClean="0">
                  <a:solidFill>
                    <a:schemeClr val="tx1">
                      <a:lumMod val="50000"/>
                    </a:schemeClr>
                  </a:solidFill>
                </a:rPr>
                <a:t>збереглася</a:t>
              </a: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282" y="2500306"/>
            <a:ext cx="3500462" cy="4357694"/>
            <a:chOff x="214282" y="2500306"/>
            <a:chExt cx="3500462" cy="4357694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214282" y="2500306"/>
              <a:ext cx="3429024" cy="4071966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88787" name="Text Box 19"/>
            <p:cNvSpPr txBox="1">
              <a:spLocks noChangeArrowheads="1"/>
            </p:cNvSpPr>
            <p:nvPr/>
          </p:nvSpPr>
          <p:spPr bwMode="gray">
            <a:xfrm>
              <a:off x="285720" y="2549128"/>
              <a:ext cx="3429024" cy="4308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b="1" dirty="0" err="1" smtClean="0">
                  <a:solidFill>
                    <a:srgbClr val="000000"/>
                  </a:solidFill>
                </a:rPr>
                <a:t>Спасо-Преображенський</a:t>
              </a:r>
              <a:r>
                <a:rPr lang="ru-RU" b="1" dirty="0" smtClean="0">
                  <a:solidFill>
                    <a:srgbClr val="000000"/>
                  </a:solidFill>
                </a:rPr>
                <a:t> собор (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Біла</a:t>
              </a:r>
              <a:r>
                <a:rPr lang="ru-RU" b="1" dirty="0" smtClean="0">
                  <a:solidFill>
                    <a:srgbClr val="000000"/>
                  </a:solidFill>
                </a:rPr>
                <a:t>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Церква</a:t>
              </a:r>
              <a:r>
                <a:rPr lang="ru-RU" b="1" dirty="0" smtClean="0">
                  <a:solidFill>
                    <a:srgbClr val="000000"/>
                  </a:solidFill>
                </a:rPr>
                <a:t>)</a:t>
              </a:r>
            </a:p>
            <a:p>
              <a:pPr algn="l" eaLnBrk="0" hangingPunct="0"/>
              <a:r>
                <a:rPr lang="ru-RU" sz="1600" dirty="0" smtClean="0">
                  <a:solidFill>
                    <a:srgbClr val="000000"/>
                  </a:solidFill>
                </a:rPr>
                <a:t>Храм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було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споруджено</a:t>
              </a:r>
              <a:r>
                <a:rPr lang="ru-RU" sz="1600" dirty="0" smtClean="0">
                  <a:solidFill>
                    <a:srgbClr val="000000"/>
                  </a:solidFill>
                </a:rPr>
                <a:t> у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стилі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класицизму</a:t>
              </a:r>
              <a:r>
                <a:rPr lang="ru-RU" sz="1600" dirty="0" smtClean="0">
                  <a:solidFill>
                    <a:srgbClr val="000000"/>
                  </a:solidFill>
                </a:rPr>
                <a:t>.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Будівля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цегляна</a:t>
              </a:r>
              <a:r>
                <a:rPr lang="ru-RU" sz="1600" dirty="0" smtClean="0">
                  <a:solidFill>
                    <a:srgbClr val="000000"/>
                  </a:solidFill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обштукатурена</a:t>
              </a:r>
              <a:r>
                <a:rPr lang="ru-RU" sz="1600" dirty="0" smtClean="0">
                  <a:solidFill>
                    <a:srgbClr val="000000"/>
                  </a:solidFill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хрестовидна</a:t>
              </a:r>
              <a:r>
                <a:rPr lang="ru-RU" sz="1600" dirty="0" smtClean="0">
                  <a:solidFill>
                    <a:srgbClr val="000000"/>
                  </a:solidFill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висотою</a:t>
              </a:r>
              <a:r>
                <a:rPr lang="ru-RU" sz="1600" dirty="0" smtClean="0">
                  <a:solidFill>
                    <a:srgbClr val="000000"/>
                  </a:solidFill>
                </a:rPr>
                <a:t> 40 м,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перекрита</a:t>
              </a:r>
              <a:r>
                <a:rPr lang="ru-RU" sz="1600" dirty="0" smtClean="0">
                  <a:solidFill>
                    <a:srgbClr val="000000"/>
                  </a:solidFill>
                </a:rPr>
                <a:t> банею на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високому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барабані</a:t>
              </a:r>
              <a:r>
                <a:rPr lang="ru-RU" sz="1600" dirty="0" smtClean="0">
                  <a:solidFill>
                    <a:srgbClr val="000000"/>
                  </a:solidFill>
                </a:rPr>
                <a:t>.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Східний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і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західний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входи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оформлені</a:t>
              </a:r>
              <a:r>
                <a:rPr lang="ru-RU" sz="1600" dirty="0" smtClean="0">
                  <a:solidFill>
                    <a:srgbClr val="000000"/>
                  </a:solidFill>
                </a:rPr>
                <a:t> 4-х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колонними</a:t>
              </a:r>
              <a:r>
                <a:rPr lang="ru-RU" sz="1600" dirty="0" smtClean="0">
                  <a:solidFill>
                    <a:srgbClr val="000000"/>
                  </a:solidFill>
                </a:rPr>
                <a:t> портиками,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південний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-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шестиколонним</a:t>
              </a:r>
              <a:r>
                <a:rPr lang="ru-RU" sz="1600" dirty="0" smtClean="0">
                  <a:solidFill>
                    <a:srgbClr val="000000"/>
                  </a:solidFill>
                </a:rPr>
                <a:t>.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Головний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портик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відновленний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у 90-х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рр</a:t>
              </a:r>
              <a:r>
                <a:rPr lang="ru-RU" sz="1600" dirty="0" smtClean="0">
                  <a:solidFill>
                    <a:srgbClr val="000000"/>
                  </a:solidFill>
                </a:rPr>
                <a:t> ХХ ст.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Перекриття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цегельне</a:t>
              </a:r>
              <a:r>
                <a:rPr lang="ru-RU" sz="1600" dirty="0" smtClean="0">
                  <a:solidFill>
                    <a:srgbClr val="000000"/>
                  </a:solidFill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склепінчате</a:t>
              </a:r>
              <a:r>
                <a:rPr lang="ru-RU" sz="1600" dirty="0" smtClean="0">
                  <a:solidFill>
                    <a:srgbClr val="000000"/>
                  </a:solidFill>
                </a:rPr>
                <a:t>.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Інтер'єр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був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розписаний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монументальним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олійним</a:t>
              </a:r>
              <a:r>
                <a:rPr lang="ru-RU" sz="1600" dirty="0" smtClean="0">
                  <a:solidFill>
                    <a:srgbClr val="000000"/>
                  </a:solidFill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живописом</a:t>
              </a:r>
              <a:r>
                <a:rPr lang="ru-RU" sz="1600" dirty="0" smtClean="0">
                  <a:solidFill>
                    <a:srgbClr val="000000"/>
                  </a:solidFill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який</a:t>
              </a:r>
              <a:r>
                <a:rPr lang="ru-RU" sz="1600" dirty="0" smtClean="0">
                  <a:solidFill>
                    <a:srgbClr val="000000"/>
                  </a:solidFill>
                </a:rPr>
                <a:t> не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зберігся</a:t>
              </a:r>
              <a:r>
                <a:rPr lang="ru-RU" sz="1600" dirty="0" smtClean="0">
                  <a:solidFill>
                    <a:srgbClr val="000000"/>
                  </a:solidFill>
                </a:rPr>
                <a:t> до наших </a:t>
              </a:r>
              <a:r>
                <a:rPr lang="ru-RU" sz="1600" dirty="0" err="1" smtClean="0">
                  <a:solidFill>
                    <a:srgbClr val="000000"/>
                  </a:solidFill>
                </a:rPr>
                <a:t>днів</a:t>
              </a:r>
              <a:r>
                <a:rPr lang="ru-RU" sz="1600" dirty="0" smtClean="0">
                  <a:solidFill>
                    <a:srgbClr val="000000"/>
                  </a:solidFill>
                </a:rPr>
                <a:t>.</a:t>
              </a:r>
            </a:p>
            <a:p>
              <a:pPr algn="l" eaLnBrk="0" hangingPunct="0"/>
              <a:endParaRPr lang="en-US" sz="1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1" name="Рисунок 20" descr="800px-Preobrazhensky_sobor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6248" y="2500306"/>
            <a:ext cx="385765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2" name="Группа 21"/>
          <p:cNvGrpSpPr/>
          <p:nvPr/>
        </p:nvGrpSpPr>
        <p:grpSpPr>
          <a:xfrm>
            <a:off x="7000892" y="285728"/>
            <a:ext cx="714380" cy="633412"/>
            <a:chOff x="642910" y="5715016"/>
            <a:chExt cx="1554163" cy="704850"/>
          </a:xfrm>
        </p:grpSpPr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642910" y="5715016"/>
              <a:ext cx="1554163" cy="704850"/>
              <a:chOff x="657" y="2893"/>
              <a:chExt cx="1032" cy="590"/>
            </a:xfrm>
          </p:grpSpPr>
          <p:sp>
            <p:nvSpPr>
              <p:cNvPr id="25" name="AutoShape 13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" name="Стрелка влево 23">
              <a:hlinkClick r:id="rId5" action="ppaction://hlinksldjump"/>
            </p:cNvPr>
            <p:cNvSpPr/>
            <p:nvPr/>
          </p:nvSpPr>
          <p:spPr bwMode="auto">
            <a:xfrm>
              <a:off x="1071538" y="5786454"/>
              <a:ext cx="571504" cy="571504"/>
            </a:xfrm>
            <a:prstGeom prst="leftArrow">
              <a:avLst/>
            </a:prstGeom>
            <a:solidFill>
              <a:srgbClr val="FFFFFF"/>
            </a:solidFill>
            <a:ln w="9525" cap="flat" cmpd="sng" algn="ctr">
              <a:solidFill>
                <a:srgbClr val="387C3B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ЗРІЛІСТЬ</a:t>
            </a:r>
            <a:endParaRPr lang="ru-RU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white">
          <a:xfrm>
            <a:off x="1104900" y="220027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8F8F8"/>
                </a:solidFill>
                <a:cs typeface="Arial" charset="0"/>
              </a:rPr>
              <a:t>Text in here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5588000" y="2200275"/>
            <a:ext cx="2238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8F8F8"/>
                </a:solidFill>
                <a:cs typeface="Arial" charset="0"/>
              </a:rPr>
              <a:t>Text in here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white">
          <a:xfrm>
            <a:off x="0" y="1285860"/>
            <a:ext cx="914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000000"/>
                </a:solidFill>
              </a:rPr>
              <a:t>Основним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досягненням</a:t>
            </a:r>
            <a:r>
              <a:rPr lang="ru-RU" b="1" dirty="0" smtClean="0">
                <a:solidFill>
                  <a:srgbClr val="000000"/>
                </a:solidFill>
              </a:rPr>
              <a:t> другого </a:t>
            </a:r>
            <a:r>
              <a:rPr lang="ru-RU" b="1" dirty="0" err="1" smtClean="0">
                <a:solidFill>
                  <a:srgbClr val="000000"/>
                </a:solidFill>
              </a:rPr>
              <a:t>етапу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було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створення</a:t>
            </a:r>
            <a:r>
              <a:rPr lang="ru-RU" b="1" dirty="0" smtClean="0">
                <a:solidFill>
                  <a:srgbClr val="000000"/>
                </a:solidFill>
              </a:rPr>
              <a:t> великих </a:t>
            </a:r>
            <a:r>
              <a:rPr lang="ru-RU" b="1" dirty="0" err="1" smtClean="0">
                <a:solidFill>
                  <a:srgbClr val="000000"/>
                </a:solidFill>
              </a:rPr>
              <a:t>ансамблів</a:t>
            </a:r>
            <a:r>
              <a:rPr lang="ru-RU" b="1" dirty="0" smtClean="0">
                <a:solidFill>
                  <a:srgbClr val="000000"/>
                </a:solidFill>
              </a:rPr>
              <a:t>, а в </a:t>
            </a:r>
            <a:r>
              <a:rPr lang="ru-RU" b="1" dirty="0" err="1" smtClean="0">
                <a:solidFill>
                  <a:srgbClr val="000000"/>
                </a:solidFill>
              </a:rPr>
              <a:t>архітектурі</a:t>
            </a:r>
            <a:r>
              <a:rPr lang="ru-RU" b="1" dirty="0" smtClean="0">
                <a:solidFill>
                  <a:srgbClr val="000000"/>
                </a:solidFill>
              </a:rPr>
              <a:t>  </a:t>
            </a:r>
            <a:r>
              <a:rPr lang="ru-RU" b="1" dirty="0" err="1" smtClean="0">
                <a:solidFill>
                  <a:srgbClr val="000000"/>
                </a:solidFill>
              </a:rPr>
              <a:t>і</a:t>
            </a:r>
            <a:r>
              <a:rPr lang="ru-RU" b="1" dirty="0" smtClean="0">
                <a:solidFill>
                  <a:srgbClr val="000000"/>
                </a:solidFill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</a:rPr>
              <a:t>застосування</a:t>
            </a:r>
            <a:r>
              <a:rPr lang="ru-RU" b="1" dirty="0" smtClean="0">
                <a:solidFill>
                  <a:srgbClr val="000000"/>
                </a:solidFill>
              </a:rPr>
              <a:t> декоративного </a:t>
            </a:r>
            <a:r>
              <a:rPr lang="ru-RU" b="1" dirty="0" err="1" smtClean="0">
                <a:solidFill>
                  <a:srgbClr val="000000"/>
                </a:solidFill>
              </a:rPr>
              <a:t>мистецтва</a:t>
            </a:r>
            <a:r>
              <a:rPr lang="ru-RU" b="1" dirty="0" smtClean="0">
                <a:solidFill>
                  <a:srgbClr val="000000"/>
                </a:solidFill>
              </a:rPr>
              <a:t> для </a:t>
            </a:r>
            <a:r>
              <a:rPr lang="ru-RU" b="1" dirty="0" err="1" smtClean="0">
                <a:solidFill>
                  <a:srgbClr val="000000"/>
                </a:solidFill>
              </a:rPr>
              <a:t>втілення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значних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художніх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</a:rPr>
              <a:t>задумів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85720" y="2500306"/>
            <a:ext cx="3071834" cy="3990083"/>
            <a:chOff x="214282" y="2428868"/>
            <a:chExt cx="3071834" cy="3990083"/>
          </a:xfrm>
        </p:grpSpPr>
        <p:sp>
          <p:nvSpPr>
            <p:cNvPr id="44" name="AutoShape 13"/>
            <p:cNvSpPr>
              <a:spLocks noChangeArrowheads="1"/>
            </p:cNvSpPr>
            <p:nvPr/>
          </p:nvSpPr>
          <p:spPr bwMode="gray">
            <a:xfrm>
              <a:off x="214282" y="2428868"/>
              <a:ext cx="3071834" cy="392909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720" y="2571744"/>
              <a:ext cx="3000396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lang="ru-RU" b="1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Церква</a:t>
              </a:r>
              <a:r>
                <a:rPr lang="ru-RU" b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Святого </a:t>
              </a:r>
              <a:r>
                <a:rPr lang="ru-RU" b="1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Миколая</a:t>
              </a:r>
              <a:r>
                <a:rPr lang="ru-RU" b="1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—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одна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з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двох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2" tooltip="Римо-Католицька Церква"/>
                </a:rPr>
                <a:t>римо-Католицьких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церков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що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побудовані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3" tooltip="Київ"/>
                </a:rPr>
                <a:t>Києві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 1917 року.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Розташована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у самому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центрі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міста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на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4" tooltip="Червоноармійська вулиця (Київ, Голосіївський район)"/>
                </a:rPr>
                <a:t>Червоноармійській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4" tooltip="Червоноармійська вулиця (Київ, Голосіївський район)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4" tooltip="Червоноармійська вулиця (Київ, Голосіївський район)"/>
                </a:rPr>
                <a:t>вулиці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Церква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була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сконструйована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5" tooltip="1899"/>
                </a:rPr>
                <a:t>1899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—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6" tooltip="1909"/>
                </a:rPr>
                <a:t>1909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роках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і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побудована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uk-UA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7" tooltip="Готика"/>
                </a:rPr>
                <a:t>г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7" tooltip="Готика"/>
                </a:rPr>
                <a:t>отичному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стилі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київським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архітектором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8" tooltip="Владислав Городецький"/>
                </a:rPr>
                <a:t>Владиславом 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hlinkClick r:id="rId8" tooltip="Владислав Городецький"/>
                </a:rPr>
                <a:t>Городецьким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за проектом С.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В.</a:t>
              </a:r>
              <a:r>
                <a:rPr lang="ru-RU" sz="1600" dirty="0" smtClean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rPr>
                <a:t> </a:t>
              </a:r>
              <a:r>
                <a:rPr lang="ru-RU" sz="1600" dirty="0" err="1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Валовського</a:t>
              </a:r>
              <a:r>
                <a:rPr lang="ru-RU" sz="16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16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429124" y="2428868"/>
            <a:ext cx="3857652" cy="3643338"/>
            <a:chOff x="4429124" y="2428868"/>
            <a:chExt cx="3857652" cy="3643338"/>
          </a:xfrm>
        </p:grpSpPr>
        <p:sp>
          <p:nvSpPr>
            <p:cNvPr id="41" name="AutoShape 13"/>
            <p:cNvSpPr>
              <a:spLocks noChangeArrowheads="1"/>
            </p:cNvSpPr>
            <p:nvPr/>
          </p:nvSpPr>
          <p:spPr bwMode="gray">
            <a:xfrm>
              <a:off x="4429124" y="2428868"/>
              <a:ext cx="3857652" cy="3643338"/>
            </a:xfrm>
            <a:prstGeom prst="roundRect">
              <a:avLst>
                <a:gd name="adj" fmla="val 8014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" name="Рисунок 15" descr="St._Nicholas_Cathedral,_Kiev_02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9124" y="2428868"/>
              <a:ext cx="3857652" cy="3643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9" name="Группа 18"/>
          <p:cNvGrpSpPr/>
          <p:nvPr/>
        </p:nvGrpSpPr>
        <p:grpSpPr>
          <a:xfrm>
            <a:off x="366682" y="2581268"/>
            <a:ext cx="3071834" cy="3929090"/>
            <a:chOff x="214282" y="2428868"/>
            <a:chExt cx="3071834" cy="3929090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gray">
            <a:xfrm>
              <a:off x="214282" y="2428868"/>
              <a:ext cx="3071834" cy="392909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85720" y="2571744"/>
              <a:ext cx="3000396" cy="30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uk-UA" sz="2000" b="1" dirty="0" err="1" smtClean="0">
                  <a:solidFill>
                    <a:srgbClr val="000000"/>
                  </a:solidFill>
                </a:rPr>
                <a:t>Націона́льний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техні́чний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університе́т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Украї́ни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«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Ки́ївський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політехні́чний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інститу́т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»</a:t>
              </a:r>
              <a:r>
                <a:rPr lang="ru-RU" sz="1600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</a:rPr>
                <a:t>—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  <a:hlinkClick r:id="rId10" tooltip="Вищий навчальний заклад"/>
                </a:rPr>
                <a:t>вищий навчальний </a:t>
              </a:r>
              <a:r>
                <a:rPr lang="uk-UA" dirty="0" err="1" smtClean="0">
                  <a:solidFill>
                    <a:srgbClr val="000000"/>
                  </a:solidFill>
                  <a:hlinkClick r:id="rId10" tooltip="Вищий навчальний заклад"/>
                </a:rPr>
                <a:t>заклад</a:t>
              </a:r>
              <a:r>
                <a:rPr lang="uk-UA" dirty="0" err="1" smtClean="0">
                  <a:solidFill>
                    <a:srgbClr val="000000"/>
                  </a:solidFill>
                  <a:hlinkClick r:id="rId11" tooltip="Інженерія"/>
                </a:rPr>
                <a:t>інженерного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</a:rPr>
                <a:t>профілю, заснований в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  <a:hlinkClick r:id="rId3" tooltip="Київ"/>
                </a:rPr>
                <a:t>Києві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</a:rPr>
                <a:t>у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u="sng" dirty="0" smtClean="0">
                  <a:solidFill>
                    <a:srgbClr val="000000"/>
                  </a:solidFill>
                  <a:hlinkClick r:id="rId12" tooltip="1898"/>
                </a:rPr>
                <a:t>1898</a:t>
              </a:r>
              <a:r>
                <a:rPr lang="ru-RU" dirty="0" smtClean="0">
                  <a:solidFill>
                    <a:srgbClr val="000000"/>
                  </a:solidFill>
                </a:rPr>
                <a:t> </a:t>
              </a:r>
              <a:r>
                <a:rPr lang="uk-UA" dirty="0" smtClean="0">
                  <a:solidFill>
                    <a:srgbClr val="000000"/>
                  </a:solidFill>
                </a:rPr>
                <a:t>р.</a:t>
              </a:r>
              <a:endParaRPr lang="ru-RU" dirty="0" smtClean="0">
                <a:solidFill>
                  <a:srgbClr val="000000"/>
                </a:solidFill>
              </a:endParaRPr>
            </a:p>
            <a:p>
              <a:pPr lvl="0" algn="l"/>
              <a:endParaRPr lang="ru-RU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572000" y="2571744"/>
            <a:ext cx="3929090" cy="3643338"/>
            <a:chOff x="4572000" y="2571744"/>
            <a:chExt cx="3929090" cy="364333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572000" y="2571744"/>
              <a:ext cx="3929090" cy="3643338"/>
              <a:chOff x="214282" y="2428868"/>
              <a:chExt cx="3071834" cy="3929090"/>
            </a:xfrm>
          </p:grpSpPr>
          <p:sp>
            <p:nvSpPr>
              <p:cNvPr id="27" name="AutoShape 13"/>
              <p:cNvSpPr>
                <a:spLocks noChangeArrowheads="1"/>
              </p:cNvSpPr>
              <p:nvPr/>
            </p:nvSpPr>
            <p:spPr bwMode="gray">
              <a:xfrm>
                <a:off x="214282" y="2428868"/>
                <a:ext cx="3071834" cy="3929090"/>
              </a:xfrm>
              <a:prstGeom prst="roundRect">
                <a:avLst>
                  <a:gd name="adj" fmla="val 8014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85720" y="2571744"/>
                <a:ext cx="3000396" cy="365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l"/>
                <a:endParaRPr lang="ru-RU" sz="1600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29" name="Рисунок 28" descr="Менделєєв_у_КПІ (1).JPG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0" y="2571744"/>
              <a:ext cx="3929089" cy="3643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8" name="Группа 37"/>
          <p:cNvGrpSpPr/>
          <p:nvPr/>
        </p:nvGrpSpPr>
        <p:grpSpPr>
          <a:xfrm>
            <a:off x="7000892" y="285728"/>
            <a:ext cx="714380" cy="633412"/>
            <a:chOff x="642910" y="5715016"/>
            <a:chExt cx="1554163" cy="704850"/>
          </a:xfrm>
        </p:grpSpPr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642910" y="5715016"/>
              <a:ext cx="1554163" cy="704850"/>
              <a:chOff x="657" y="2893"/>
              <a:chExt cx="1032" cy="590"/>
            </a:xfrm>
          </p:grpSpPr>
          <p:sp>
            <p:nvSpPr>
              <p:cNvPr id="43" name="AutoShape 13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14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" name="Стрелка влево 41">
              <a:hlinkClick r:id="rId14" action="ppaction://hlinksldjump"/>
            </p:cNvPr>
            <p:cNvSpPr/>
            <p:nvPr/>
          </p:nvSpPr>
          <p:spPr bwMode="auto">
            <a:xfrm>
              <a:off x="1071538" y="5786454"/>
              <a:ext cx="571504" cy="571504"/>
            </a:xfrm>
            <a:prstGeom prst="leftArrow">
              <a:avLst/>
            </a:prstGeom>
            <a:solidFill>
              <a:srgbClr val="FFFFFF"/>
            </a:solidFill>
            <a:ln w="9525" cap="flat" cmpd="sng" algn="ctr">
              <a:solidFill>
                <a:srgbClr val="387C3B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008313" cy="70009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/>
            </a:r>
            <a:br>
              <a:rPr lang="uk-UA" sz="1600" b="0" dirty="0" smtClean="0"/>
            </a:br>
            <a:r>
              <a:rPr lang="uk-UA" sz="1600" b="0" dirty="0" smtClean="0"/>
              <a:t>  У цей час активно забудовуються нові міста на півдні України і в Криму — Маріуполь, Олександрівськ (Запоріжжя), Катеринослав (Дніпропетровськ), Миколаїв, Одеса. В Одесі за проектом петербурзького архітектора Тома де </a:t>
            </a:r>
            <a:r>
              <a:rPr lang="uk-UA" sz="1600" b="0" dirty="0" err="1" smtClean="0"/>
              <a:t>Томона</a:t>
            </a:r>
            <a:r>
              <a:rPr lang="uk-UA" sz="1600" b="0" dirty="0" smtClean="0"/>
              <a:t> в 1809 було споруджено оперний театр.</a:t>
            </a:r>
            <a:br>
              <a:rPr lang="uk-UA" sz="1600" b="0" dirty="0" smtClean="0"/>
            </a:br>
            <a:r>
              <a:rPr lang="uk-UA" sz="1800" dirty="0" smtClean="0"/>
              <a:t>Одеський оперний театр. </a:t>
            </a:r>
            <a:r>
              <a:rPr lang="uk-UA" sz="1600" b="0" dirty="0" smtClean="0"/>
              <a:t>Знаменитий, перш за все, своєю архітектурою, а за своїм плануванням і технічними даними не поступається найкращим у Європі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b="0" dirty="0"/>
          </a:p>
        </p:txBody>
      </p:sp>
      <p:pic>
        <p:nvPicPr>
          <p:cNvPr id="5" name="Содержимое 4" descr="46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285728"/>
            <a:ext cx="4357718" cy="3738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643446"/>
            <a:ext cx="3008313" cy="1911345"/>
          </a:xfrm>
        </p:spPr>
        <p:txBody>
          <a:bodyPr/>
          <a:lstStyle/>
          <a:p>
            <a:r>
              <a:rPr lang="uk-UA" sz="1800" dirty="0" smtClean="0">
                <a:solidFill>
                  <a:srgbClr val="000000"/>
                </a:solidFill>
              </a:rPr>
              <a:t>  </a:t>
            </a:r>
            <a:endParaRPr lang="uk-UA" sz="1600" dirty="0" smtClean="0"/>
          </a:p>
          <a:p>
            <a:endParaRPr lang="uk-UA" sz="2000" dirty="0" smtClean="0">
              <a:solidFill>
                <a:srgbClr val="000000"/>
              </a:solidFill>
            </a:endParaRPr>
          </a:p>
          <a:p>
            <a:endParaRPr lang="uk-UA" sz="2000" dirty="0" smtClean="0">
              <a:solidFill>
                <a:srgbClr val="000000"/>
              </a:solidFill>
            </a:endParaRPr>
          </a:p>
          <a:p>
            <a:endParaRPr lang="uk-UA" sz="2000" dirty="0" smtClean="0">
              <a:solidFill>
                <a:srgbClr val="000000"/>
              </a:solidFill>
            </a:endParaRPr>
          </a:p>
          <a:p>
            <a:endParaRPr lang="uk-UA" sz="2000" dirty="0" smtClean="0">
              <a:solidFill>
                <a:srgbClr val="000000"/>
              </a:solidFill>
            </a:endParaRPr>
          </a:p>
          <a:p>
            <a:endParaRPr lang="uk-UA" sz="2000" dirty="0" smtClean="0">
              <a:solidFill>
                <a:srgbClr val="000000"/>
              </a:solidFill>
            </a:endParaRPr>
          </a:p>
          <a:p>
            <a:endParaRPr lang="uk-UA" sz="1800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 descr="odessa_opera_teat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142984"/>
            <a:ext cx="4500594" cy="386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urope-04-84c6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5992"/>
            <a:ext cx="407196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ЗАНЕПАД</a:t>
            </a:r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34946" y="1304913"/>
            <a:ext cx="7143800" cy="4858077"/>
            <a:chOff x="334946" y="1304913"/>
            <a:chExt cx="7143800" cy="4858077"/>
          </a:xfrm>
        </p:grpSpPr>
        <p:sp>
          <p:nvSpPr>
            <p:cNvPr id="293904" name="AutoShape 16"/>
            <p:cNvSpPr>
              <a:spLocks noChangeArrowheads="1"/>
            </p:cNvSpPr>
            <p:nvPr/>
          </p:nvSpPr>
          <p:spPr bwMode="gray">
            <a:xfrm>
              <a:off x="334946" y="1304913"/>
              <a:ext cx="7143800" cy="4714908"/>
            </a:xfrm>
            <a:prstGeom prst="roundRect">
              <a:avLst>
                <a:gd name="adj" fmla="val 12699"/>
              </a:avLst>
            </a:prstGeom>
            <a:ln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906" name="Text Box 18"/>
            <p:cNvSpPr txBox="1">
              <a:spLocks noChangeArrowheads="1"/>
            </p:cNvSpPr>
            <p:nvPr/>
          </p:nvSpPr>
          <p:spPr bwMode="white">
            <a:xfrm>
              <a:off x="785786" y="1500175"/>
              <a:ext cx="6215105" cy="46628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uk-UA" sz="2200" b="1" dirty="0" smtClean="0">
                  <a:solidFill>
                    <a:srgbClr val="000000"/>
                  </a:solidFill>
                </a:rPr>
                <a:t>У другій половині XIX століття стильова єдність класицизму руйнується. Складна епоха утвердження капіталізму відбилася і в архітектурі: з'являються нові матеріали, нові замовники. Складається напрям, який отримав назву «еклектика» (змішування). У київських фасадах того часу можна побачити і готику, і ренесанс, і романський стиль, багато будівель в «</a:t>
              </a:r>
              <a:r>
                <a:rPr lang="uk-UA" sz="2200" b="1" dirty="0" smtClean="0">
                  <a:solidFill>
                    <a:srgbClr val="000000"/>
                  </a:solidFill>
                </a:rPr>
                <a:t>цегельному» </a:t>
              </a:r>
              <a:r>
                <a:rPr lang="uk-UA" sz="2200" b="1" dirty="0" smtClean="0">
                  <a:solidFill>
                    <a:srgbClr val="000000"/>
                  </a:solidFill>
                </a:rPr>
                <a:t>стилі. Пошук все більшої різноманітності викликав інтерес і до візантійсько-російських традицій.</a:t>
              </a:r>
              <a:endParaRPr lang="ru-RU" sz="2200" b="1" dirty="0" smtClean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sz="22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 smtClean="0">
                <a:solidFill>
                  <a:srgbClr val="000000"/>
                </a:solidFill>
              </a:rPr>
              <a:t>Володимирський собор (Патріарший кафедральний собор св. Володимира) — </a:t>
            </a:r>
            <a:r>
              <a:rPr lang="uk-UA" sz="1800" b="0" dirty="0" smtClean="0">
                <a:solidFill>
                  <a:srgbClr val="000000"/>
                </a:solidFill>
              </a:rPr>
              <a:t>православний собор у Києві, головний храм Української Православної церкви — Київського Патріархату. Збудований у 1862—1882 </a:t>
            </a:r>
            <a:r>
              <a:rPr lang="uk-UA" sz="1800" b="0" dirty="0" err="1" smtClean="0">
                <a:solidFill>
                  <a:srgbClr val="000000"/>
                </a:solidFill>
              </a:rPr>
              <a:t>р.р</a:t>
            </a:r>
            <a:r>
              <a:rPr lang="uk-UA" sz="1800" b="0" dirty="0" smtClean="0">
                <a:solidFill>
                  <a:srgbClr val="000000"/>
                </a:solidFill>
              </a:rPr>
              <a:t>.</a:t>
            </a:r>
            <a:endParaRPr lang="ru-RU" sz="1800" b="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Володимирський_кафедральний_собор_Київ_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571480"/>
            <a:ext cx="371477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олодимирський_кафедральний_собор_Київ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71810"/>
            <a:ext cx="3857652" cy="340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1500175"/>
            <a:ext cx="7215238" cy="4502425"/>
            <a:chOff x="214282" y="2428866"/>
            <a:chExt cx="3127686" cy="7205831"/>
          </a:xfrm>
        </p:grpSpPr>
        <p:sp>
          <p:nvSpPr>
            <p:cNvPr id="3" name="AutoShape 13"/>
            <p:cNvSpPr>
              <a:spLocks noChangeArrowheads="1"/>
            </p:cNvSpPr>
            <p:nvPr/>
          </p:nvSpPr>
          <p:spPr bwMode="gray">
            <a:xfrm>
              <a:off x="214282" y="2428866"/>
              <a:ext cx="3127686" cy="7205831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720" y="2571745"/>
              <a:ext cx="3000396" cy="7043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uk-UA" sz="2000" b="1" dirty="0" smtClean="0">
                  <a:solidFill>
                    <a:srgbClr val="000000"/>
                  </a:solidFill>
                </a:rPr>
                <a:t>Майстерність і талант українського народу виявилися у створенні палацово-паркових ансамблів. Їх автори, як правило, нам невідомі. Народні майстри створили видатні шедеври архітектурного зодчества: палац Розумовського у Батурині в живописній місцевості над Сеймом, палац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Галаґана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в </a:t>
              </a:r>
              <a:r>
                <a:rPr lang="uk-UA" sz="2000" b="1" dirty="0" err="1" smtClean="0">
                  <a:solidFill>
                    <a:srgbClr val="000000"/>
                  </a:solidFill>
                </a:rPr>
                <a:t>Сокирницях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на Чернігівщині, до якого прилягає лісопарк площею 600 десятин, парк «Олександрія» на березі Росі в Білій Церкві, знаменита «Софіївка» в Умані, де руками кріпаків, без використання якої-небудь техніки були насипані гори, викопані ставки.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pPr algn="l"/>
              <a:r>
                <a:rPr lang="uk-UA" sz="2000" b="1" dirty="0" smtClean="0">
                  <a:solidFill>
                    <a:srgbClr val="000000"/>
                  </a:solidFill>
                </a:rPr>
                <a:t> 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pPr lvl="0" algn="l"/>
              <a:endParaRPr lang="ru-RU" sz="20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TotalTime>339</TotalTime>
  <Words>577</Words>
  <Application>Microsoft PowerPoint</Application>
  <PresentationFormat>Экран (4:3)</PresentationFormat>
  <Paragraphs>48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578TGp_CleanCity_light_ani</vt:lpstr>
      <vt:lpstr>Архітектура 19ст.</vt:lpstr>
      <vt:lpstr>ЗМІСТ</vt:lpstr>
      <vt:lpstr>Вступ</vt:lpstr>
      <vt:lpstr>СТАНОВЛЕННЯ СТИЛЮ</vt:lpstr>
      <vt:lpstr>ЗРІЛІСТЬ</vt:lpstr>
      <vt:lpstr>         У цей час активно забудовуються нові міста на півдні України і в Криму — Маріуполь, Олександрівськ (Запоріжжя), Катеринослав (Дніпропетровськ), Миколаїв, Одеса. В Одесі за проектом петербурзького архітектора Тома де Томона в 1809 було споруджено оперний театр. Одеський оперний театр. Знаменитий, перш за все, своєю архітектурою, а за своїм плануванням і технічними даними не поступається найкращим у Європі      </vt:lpstr>
      <vt:lpstr>ЗАНЕПАД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38</cp:revision>
  <dcterms:created xsi:type="dcterms:W3CDTF">2012-04-09T16:09:34Z</dcterms:created>
  <dcterms:modified xsi:type="dcterms:W3CDTF">2012-04-10T17:30:40Z</dcterms:modified>
</cp:coreProperties>
</file>