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omic Sans MS" pitchFamily="66" charset="0"/>
      <p:regular r:id="rId15"/>
      <p:bold r:id="rId16"/>
    </p:embeddedFont>
    <p:embeddedFont>
      <p:font typeface="Rurintania" pitchFamily="2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Wooden Ship Decorated" pitchFamily="2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4C002-58B0-410C-9366-4DD37BFA36F8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7683-5414-439F-9629-058BC69BA9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75;&#1086;&#1090;&#1099;\Mrachnaya-melodiya-The-sonny(muzofon.co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Молодіжні субкультури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7336" y="5368280"/>
            <a:ext cx="5576664" cy="148972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mic Sans MS" pitchFamily="66" charset="0"/>
              </a:rPr>
              <a:t>Підготувала</a:t>
            </a:r>
          </a:p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mic Sans MS" pitchFamily="66" charset="0"/>
              </a:rPr>
              <a:t>у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mic Sans MS" pitchFamily="66" charset="0"/>
              </a:rPr>
              <a:t>чениця 11 – А класу</a:t>
            </a:r>
          </a:p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mic Sans MS" pitchFamily="66" charset="0"/>
              </a:rPr>
              <a:t>Джура Аліна</a:t>
            </a:r>
            <a:endParaRPr lang="ru-RU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4976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Wooden Ship Decorated" pitchFamily="2" charset="0"/>
              </a:rPr>
              <a:t>Група</a:t>
            </a:r>
            <a:r>
              <a:rPr lang="ru-RU" sz="2400" dirty="0" smtClean="0">
                <a:latin typeface="Wooden Ship Decorated" pitchFamily="2" charset="0"/>
              </a:rPr>
              <a:t> </a:t>
            </a:r>
            <a:r>
              <a:rPr lang="ru-RU" sz="2400" dirty="0" err="1" smtClean="0">
                <a:latin typeface="Wooden Ship Decorated" pitchFamily="2" charset="0"/>
              </a:rPr>
              <a:t>сучасних</a:t>
            </a:r>
            <a:r>
              <a:rPr lang="ru-RU" sz="2400" dirty="0" smtClean="0">
                <a:latin typeface="Wooden Ship Decorated" pitchFamily="2" charset="0"/>
              </a:rPr>
              <a:t> </a:t>
            </a:r>
            <a:r>
              <a:rPr lang="ru-RU" sz="2400" dirty="0" smtClean="0">
                <a:latin typeface="Wooden Ship Decorated" pitchFamily="2" charset="0"/>
              </a:rPr>
              <a:t>гот</a:t>
            </a:r>
            <a:r>
              <a:rPr lang="en-US" sz="2400" dirty="0" err="1" smtClean="0">
                <a:latin typeface="Wooden Ship Decorated" pitchFamily="2" charset="0"/>
              </a:rPr>
              <a:t>i</a:t>
            </a:r>
            <a:r>
              <a:rPr lang="ru-RU" sz="2400" dirty="0" smtClean="0">
                <a:latin typeface="Wooden Ship Decorated" pitchFamily="2" charset="0"/>
              </a:rPr>
              <a:t>в </a:t>
            </a:r>
            <a:r>
              <a:rPr lang="ru-RU" sz="2400" dirty="0" err="1" smtClean="0">
                <a:latin typeface="Wooden Ship Decorated" pitchFamily="2" charset="0"/>
              </a:rPr>
              <a:t>р</a:t>
            </a:r>
            <a:r>
              <a:rPr lang="en-US" sz="2400" dirty="0" err="1" smtClean="0">
                <a:latin typeface="Wooden Ship Decorated" pitchFamily="2" charset="0"/>
              </a:rPr>
              <a:t>i</a:t>
            </a:r>
            <a:r>
              <a:rPr lang="ru-RU" sz="2400" dirty="0" err="1" smtClean="0">
                <a:latin typeface="Wooden Ship Decorated" pitchFamily="2" charset="0"/>
              </a:rPr>
              <a:t>зних</a:t>
            </a:r>
            <a:r>
              <a:rPr lang="ru-RU" sz="2400" dirty="0" smtClean="0">
                <a:latin typeface="Wooden Ship Decorated" pitchFamily="2" charset="0"/>
              </a:rPr>
              <a:t> </a:t>
            </a:r>
            <a:r>
              <a:rPr lang="ru-RU" sz="2400" dirty="0" err="1" smtClean="0">
                <a:latin typeface="Wooden Ship Decorated" pitchFamily="2" charset="0"/>
              </a:rPr>
              <a:t>стильових</a:t>
            </a:r>
            <a:r>
              <a:rPr lang="ru-RU" sz="2400" dirty="0" smtClean="0">
                <a:latin typeface="Wooden Ship Decorated" pitchFamily="2" charset="0"/>
              </a:rPr>
              <a:t> </a:t>
            </a:r>
            <a:r>
              <a:rPr lang="ru-RU" sz="2400" dirty="0" err="1" smtClean="0">
                <a:latin typeface="Wooden Ship Decorated" pitchFamily="2" charset="0"/>
              </a:rPr>
              <a:t>напрямк</a:t>
            </a:r>
            <a:r>
              <a:rPr lang="en-US" sz="2400" dirty="0" err="1" smtClean="0">
                <a:latin typeface="Wooden Ship Decorated" pitchFamily="2" charset="0"/>
              </a:rPr>
              <a:t>i</a:t>
            </a:r>
            <a:r>
              <a:rPr lang="ru-RU" sz="2400" dirty="0" smtClean="0">
                <a:latin typeface="Wooden Ship Decorated" pitchFamily="2" charset="0"/>
              </a:rPr>
              <a:t>в</a:t>
            </a:r>
            <a:r>
              <a:rPr lang="ru-RU" sz="2400" dirty="0" smtClean="0">
                <a:latin typeface="Wooden Ship Decorated" pitchFamily="2" charset="0"/>
              </a:rPr>
              <a:t>. Торонто, 2008 </a:t>
            </a:r>
            <a:r>
              <a:rPr lang="ru-RU" sz="2400" dirty="0" err="1" smtClean="0">
                <a:latin typeface="Wooden Ship Decorated" pitchFamily="2" charset="0"/>
              </a:rPr>
              <a:t>р</a:t>
            </a:r>
            <a:r>
              <a:rPr lang="en-US" sz="2400" dirty="0" err="1" smtClean="0">
                <a:latin typeface="Wooden Ship Decorated" pitchFamily="2" charset="0"/>
              </a:rPr>
              <a:t>i</a:t>
            </a:r>
            <a:r>
              <a:rPr lang="ru-RU" sz="2400" dirty="0" smtClean="0">
                <a:latin typeface="Wooden Ship Decorated" pitchFamily="2" charset="0"/>
              </a:rPr>
              <a:t>к</a:t>
            </a:r>
            <a:endParaRPr lang="ru-RU" sz="2400" dirty="0">
              <a:latin typeface="Wooden Ship Decorated" pitchFamily="2" charset="0"/>
            </a:endParaRPr>
          </a:p>
        </p:txBody>
      </p:sp>
      <p:pic>
        <p:nvPicPr>
          <p:cNvPr id="11266" name="Picture 2" descr="Файл:Torontogot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620000" cy="5572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1099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>
                <a:latin typeface="Wooden Ship Decorated" pitchFamily="2" charset="0"/>
              </a:rPr>
              <a:t>За </a:t>
            </a:r>
            <a:r>
              <a:rPr lang="ru-RU" dirty="0" err="1" smtClean="0">
                <a:latin typeface="Wooden Ship Decorated" pitchFamily="2" charset="0"/>
              </a:rPr>
              <a:t>приблизними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оц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нками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середини</a:t>
            </a:r>
            <a:r>
              <a:rPr lang="ru-RU" dirty="0" smtClean="0">
                <a:latin typeface="Wooden Ship Decorated" pitchFamily="2" charset="0"/>
              </a:rPr>
              <a:t> 2000-х </a:t>
            </a:r>
            <a:r>
              <a:rPr lang="ru-RU" dirty="0" smtClean="0">
                <a:latin typeface="Wooden Ship Decorated" pitchFamily="2" charset="0"/>
              </a:rPr>
              <a:t>рок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в</a:t>
            </a:r>
            <a:r>
              <a:rPr lang="ru-RU" dirty="0" smtClean="0">
                <a:latin typeface="Wooden Ship Decorated" pitchFamily="2" charset="0"/>
              </a:rPr>
              <a:t>, у </a:t>
            </a:r>
            <a:r>
              <a:rPr lang="ru-RU" dirty="0" err="1" smtClean="0">
                <a:latin typeface="Wooden Ship Decorated" pitchFamily="2" charset="0"/>
              </a:rPr>
              <a:t>Великобритан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ї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проживають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близько</a:t>
            </a:r>
            <a:r>
              <a:rPr lang="ru-RU" dirty="0" smtClean="0">
                <a:latin typeface="Wooden Ship Decorated" pitchFamily="2" charset="0"/>
              </a:rPr>
              <a:t> десяти </a:t>
            </a:r>
            <a:r>
              <a:rPr lang="ru-RU" dirty="0" err="1" smtClean="0">
                <a:latin typeface="Wooden Ship Decorated" pitchFamily="2" charset="0"/>
              </a:rPr>
              <a:t>тисяч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представник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в </a:t>
            </a:r>
            <a:r>
              <a:rPr lang="ru-RU" dirty="0" err="1" smtClean="0">
                <a:latin typeface="Wooden Ship Decorated" pitchFamily="2" charset="0"/>
              </a:rPr>
              <a:t>субкультури</a:t>
            </a:r>
            <a:r>
              <a:rPr lang="ru-RU" dirty="0" smtClean="0">
                <a:latin typeface="Wooden Ship Decorated" pitchFamily="2" charset="0"/>
              </a:rPr>
              <a:t>; </a:t>
            </a:r>
            <a:r>
              <a:rPr lang="ru-RU" dirty="0" smtClean="0">
                <a:latin typeface="Wooden Ship Decorated" pitchFamily="2" charset="0"/>
              </a:rPr>
              <a:t>в одному </a:t>
            </a:r>
            <a:r>
              <a:rPr lang="ru-RU" dirty="0" smtClean="0">
                <a:latin typeface="Wooden Ship Decorated" pitchFamily="2" charset="0"/>
              </a:rPr>
              <a:t>т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льки</a:t>
            </a:r>
            <a:r>
              <a:rPr lang="ru-RU" dirty="0" smtClean="0">
                <a:latin typeface="Wooden Ship Decorated" pitchFamily="2" charset="0"/>
              </a:rPr>
              <a:t> Лондон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д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ють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smtClean="0">
                <a:latin typeface="Wooden Ship Decorated" pitchFamily="2" charset="0"/>
              </a:rPr>
              <a:t>два </a:t>
            </a:r>
            <a:r>
              <a:rPr lang="ru-RU" dirty="0" err="1" smtClean="0">
                <a:latin typeface="Wooden Ship Decorated" pitchFamily="2" charset="0"/>
              </a:rPr>
              <a:t>паби</a:t>
            </a:r>
            <a:r>
              <a:rPr lang="ru-RU" dirty="0" smtClean="0">
                <a:latin typeface="Wooden Ship Decorated" pitchFamily="2" charset="0"/>
              </a:rPr>
              <a:t>, </a:t>
            </a:r>
            <a:r>
              <a:rPr lang="ru-RU" dirty="0" err="1" smtClean="0">
                <a:latin typeface="Wooden Ship Decorated" pitchFamily="2" charset="0"/>
              </a:rPr>
              <a:t>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чний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smtClean="0">
                <a:latin typeface="Wooden Ship Decorated" pitchFamily="2" charset="0"/>
              </a:rPr>
              <a:t>клуб 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музичний</a:t>
            </a:r>
            <a:r>
              <a:rPr lang="ru-RU" dirty="0" smtClean="0">
                <a:latin typeface="Wooden Ship Decorated" pitchFamily="2" charset="0"/>
              </a:rPr>
              <a:t> магазин, </a:t>
            </a:r>
            <a:r>
              <a:rPr lang="ru-RU" dirty="0" smtClean="0">
                <a:latin typeface="Wooden Ship Decorated" pitchFamily="2" charset="0"/>
              </a:rPr>
              <a:t>як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повн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стю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виключно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smtClean="0">
                <a:latin typeface="Wooden Ship Decorated" pitchFamily="2" charset="0"/>
              </a:rPr>
              <a:t>ор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єнтован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smtClean="0">
                <a:latin typeface="Wooden Ship Decorated" pitchFamily="2" charset="0"/>
              </a:rPr>
              <a:t>на </a:t>
            </a:r>
            <a:r>
              <a:rPr lang="ru-RU" dirty="0" smtClean="0">
                <a:latin typeface="Wooden Ship Decorated" pitchFamily="2" charset="0"/>
              </a:rPr>
              <a:t>гот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в, </a:t>
            </a:r>
            <a:r>
              <a:rPr lang="ru-RU" dirty="0" smtClean="0">
                <a:latin typeface="Wooden Ship Decorated" pitchFamily="2" charset="0"/>
              </a:rPr>
              <a:t>а так </a:t>
            </a:r>
            <a:r>
              <a:rPr lang="ru-RU" dirty="0" err="1" smtClean="0">
                <a:latin typeface="Wooden Ship Decorated" pitchFamily="2" charset="0"/>
              </a:rPr>
              <a:t>званих</a:t>
            </a:r>
            <a:r>
              <a:rPr lang="ru-RU" dirty="0" smtClean="0">
                <a:latin typeface="Wooden Ship Decorated" pitchFamily="2" charset="0"/>
              </a:rPr>
              <a:t> «</a:t>
            </a:r>
            <a:r>
              <a:rPr lang="ru-RU" dirty="0" err="1" smtClean="0">
                <a:latin typeface="Wooden Ship Decorated" pitchFamily="2" charset="0"/>
              </a:rPr>
              <a:t>дружн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х</a:t>
            </a:r>
            <a:r>
              <a:rPr lang="ru-RU" dirty="0" smtClean="0">
                <a:latin typeface="Wooden Ship Decorated" pitchFamily="2" charset="0"/>
              </a:rPr>
              <a:t>» </a:t>
            </a:r>
            <a:r>
              <a:rPr lang="ru-RU" dirty="0" smtClean="0">
                <a:latin typeface="Wooden Ship Decorated" pitchFamily="2" charset="0"/>
              </a:rPr>
              <a:t>(</a:t>
            </a:r>
            <a:r>
              <a:rPr lang="ru-RU" dirty="0" err="1" smtClean="0">
                <a:latin typeface="Wooden Ship Decorated" pitchFamily="2" charset="0"/>
              </a:rPr>
              <a:t>англ</a:t>
            </a:r>
            <a:r>
              <a:rPr lang="en-US" dirty="0" smtClean="0">
                <a:latin typeface="Wooden Ship Decorated" pitchFamily="2" charset="0"/>
              </a:rPr>
              <a:t>.</a:t>
            </a:r>
            <a:r>
              <a:rPr lang="ru-RU" dirty="0" smtClean="0">
                <a:latin typeface="Wooden Ship Decorated" pitchFamily="2" charset="0"/>
              </a:rPr>
              <a:t> </a:t>
            </a:r>
            <a:r>
              <a:rPr lang="en-US" i="1" dirty="0" smtClean="0">
                <a:latin typeface="Wooden Ship Decorated" pitchFamily="2" charset="0"/>
              </a:rPr>
              <a:t>Goth-friendly</a:t>
            </a:r>
            <a:r>
              <a:rPr lang="en-US" dirty="0" smtClean="0">
                <a:latin typeface="Wooden Ship Decorated" pitchFamily="2" charset="0"/>
              </a:rPr>
              <a:t>) </a:t>
            </a:r>
            <a:r>
              <a:rPr lang="ru-RU" dirty="0" smtClean="0">
                <a:latin typeface="Wooden Ship Decorated" pitchFamily="2" charset="0"/>
              </a:rPr>
              <a:t>субкультур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 заклад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в </a:t>
            </a:r>
            <a:r>
              <a:rPr lang="ru-RU" dirty="0" err="1" smtClean="0">
                <a:latin typeface="Wooden Ship Decorated" pitchFamily="2" charset="0"/>
              </a:rPr>
              <a:t>набагато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smtClean="0">
                <a:latin typeface="Wooden Ship Decorated" pitchFamily="2" charset="0"/>
              </a:rPr>
              <a:t>б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льше</a:t>
            </a:r>
            <a:r>
              <a:rPr lang="ru-RU" dirty="0" smtClean="0">
                <a:latin typeface="Wooden Ship Decorated" pitchFamily="2" charset="0"/>
              </a:rPr>
              <a:t>. </a:t>
            </a:r>
            <a:endParaRPr lang="ru-RU" dirty="0">
              <a:latin typeface="Wooden Ship Decorated" pitchFamily="2" charset="0"/>
            </a:endParaRPr>
          </a:p>
        </p:txBody>
      </p:sp>
    </p:spTree>
  </p:cSld>
  <p:clrMapOvr>
    <a:masterClrMapping/>
  </p:clrMapOvr>
  <p:transition spd="slow" advTm="16427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Rurintania" pitchFamily="2" charset="0"/>
              </a:rPr>
              <a:t>Готичн</a:t>
            </a:r>
            <a:r>
              <a:rPr lang="en-US" sz="60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Rurintania" pitchFamily="2" charset="0"/>
              </a:rPr>
              <a:t>i</a:t>
            </a:r>
            <a:r>
              <a:rPr lang="ru-RU" sz="6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Rurintania" pitchFamily="2" charset="0"/>
              </a:rPr>
              <a:t> под</a:t>
            </a:r>
            <a:r>
              <a:rPr lang="en-US" sz="6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Rurintania" pitchFamily="2" charset="0"/>
              </a:rPr>
              <a:t>ii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536504" cy="56612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Wooden Ship Decorated" pitchFamily="2" charset="0"/>
              </a:rPr>
              <a:t>        </a:t>
            </a:r>
            <a:r>
              <a:rPr lang="ru-RU" dirty="0" smtClean="0">
                <a:latin typeface="Wooden Ship Decorated" pitchFamily="2" charset="0"/>
              </a:rPr>
              <a:t>В </a:t>
            </a:r>
            <a:r>
              <a:rPr lang="ru-RU" dirty="0" err="1" smtClean="0">
                <a:latin typeface="Wooden Ship Decorated" pitchFamily="2" charset="0"/>
              </a:rPr>
              <a:t>даний</a:t>
            </a:r>
            <a:r>
              <a:rPr lang="ru-RU" dirty="0" smtClean="0">
                <a:latin typeface="Wooden Ship Decorated" pitchFamily="2" charset="0"/>
              </a:rPr>
              <a:t> час 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снує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чимало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фестивал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в</a:t>
            </a:r>
            <a:r>
              <a:rPr lang="ru-RU" dirty="0" smtClean="0">
                <a:latin typeface="Wooden Ship Decorated" pitchFamily="2" charset="0"/>
              </a:rPr>
              <a:t>, </a:t>
            </a:r>
            <a:r>
              <a:rPr lang="ru-RU" dirty="0" err="1" smtClean="0">
                <a:latin typeface="Wooden Ship Decorated" pitchFamily="2" charset="0"/>
              </a:rPr>
              <a:t>присвячених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головним</a:t>
            </a:r>
            <a:r>
              <a:rPr lang="ru-RU" dirty="0" smtClean="0">
                <a:latin typeface="Wooden Ship Decorated" pitchFamily="2" charset="0"/>
              </a:rPr>
              <a:t> чином </a:t>
            </a:r>
            <a:r>
              <a:rPr lang="ru-RU" dirty="0" err="1" smtClean="0">
                <a:latin typeface="Wooden Ship Decorated" pitchFamily="2" charset="0"/>
              </a:rPr>
              <a:t>музиц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, </a:t>
            </a:r>
            <a:r>
              <a:rPr lang="ru-RU" dirty="0" err="1" smtClean="0">
                <a:latin typeface="Wooden Ship Decorated" pitchFamily="2" charset="0"/>
              </a:rPr>
              <a:t>популярній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серед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smtClean="0">
                <a:latin typeface="Wooden Ship Decorated" pitchFamily="2" charset="0"/>
              </a:rPr>
              <a:t>гот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в</a:t>
            </a:r>
            <a:r>
              <a:rPr lang="ru-RU" dirty="0" smtClean="0">
                <a:latin typeface="Wooden Ship Decorated" pitchFamily="2" charset="0"/>
              </a:rPr>
              <a:t>. До </a:t>
            </a:r>
            <a:r>
              <a:rPr lang="ru-RU" dirty="0" err="1" smtClean="0">
                <a:latin typeface="Wooden Ship Decorated" pitchFamily="2" charset="0"/>
              </a:rPr>
              <a:t>найб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льш</a:t>
            </a:r>
            <a:r>
              <a:rPr lang="ru-RU" dirty="0" smtClean="0">
                <a:latin typeface="Wooden Ship Decorated" pitchFamily="2" charset="0"/>
              </a:rPr>
              <a:t> в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домих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з</a:t>
            </a:r>
            <a:r>
              <a:rPr lang="ru-RU" dirty="0" smtClean="0">
                <a:latin typeface="Wooden Ship Decorated" pitchFamily="2" charset="0"/>
              </a:rPr>
              <a:t> них </a:t>
            </a:r>
            <a:r>
              <a:rPr lang="ru-RU" dirty="0" smtClean="0">
                <a:latin typeface="Wooden Ship Decorated" pitchFamily="2" charset="0"/>
              </a:rPr>
              <a:t>в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дноситься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британський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en-US" dirty="0" err="1" smtClean="0">
                <a:latin typeface="Wooden Ship Decorated" pitchFamily="2" charset="0"/>
              </a:rPr>
              <a:t>Whitby</a:t>
            </a:r>
            <a:r>
              <a:rPr lang="en-US" dirty="0" smtClean="0">
                <a:latin typeface="Wooden Ship Decorated" pitchFamily="2" charset="0"/>
              </a:rPr>
              <a:t> Gothic Weekend, </a:t>
            </a:r>
            <a:r>
              <a:rPr lang="ru-RU" dirty="0" err="1" smtClean="0">
                <a:latin typeface="Wooden Ship Decorated" pitchFamily="2" charset="0"/>
              </a:rPr>
              <a:t>який</a:t>
            </a:r>
            <a:r>
              <a:rPr lang="ru-RU" dirty="0" smtClean="0">
                <a:latin typeface="Wooden Ship Decorated" pitchFamily="2" charset="0"/>
              </a:rPr>
              <a:t> проводиться </a:t>
            </a:r>
            <a:r>
              <a:rPr lang="ru-RU" dirty="0" err="1" smtClean="0">
                <a:latin typeface="Wooden Ship Decorated" pitchFamily="2" charset="0"/>
              </a:rPr>
              <a:t>з</a:t>
            </a:r>
            <a:r>
              <a:rPr lang="ru-RU" dirty="0" smtClean="0">
                <a:latin typeface="Wooden Ship Decorated" pitchFamily="2" charset="0"/>
              </a:rPr>
              <a:t> 1995 року 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кожен</a:t>
            </a:r>
            <a:r>
              <a:rPr lang="ru-RU" dirty="0" smtClean="0">
                <a:latin typeface="Wooden Ship Decorated" pitchFamily="2" charset="0"/>
              </a:rPr>
              <a:t> раз </a:t>
            </a:r>
            <a:r>
              <a:rPr lang="ru-RU" dirty="0" err="1" smtClean="0">
                <a:latin typeface="Wooden Ship Decorated" pitchFamily="2" charset="0"/>
              </a:rPr>
              <a:t>привертає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близько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двох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тисяч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глядач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в[56</a:t>
            </a:r>
            <a:r>
              <a:rPr lang="ru-RU" dirty="0" smtClean="0">
                <a:latin typeface="Wooden Ship Decorated" pitchFamily="2" charset="0"/>
              </a:rPr>
              <a:t>]. Цей </a:t>
            </a:r>
            <a:r>
              <a:rPr lang="ru-RU" dirty="0" err="1" smtClean="0">
                <a:latin typeface="Wooden Ship Decorated" pitchFamily="2" charset="0"/>
              </a:rPr>
              <a:t>зах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д</a:t>
            </a:r>
            <a:r>
              <a:rPr lang="ru-RU" dirty="0" smtClean="0">
                <a:latin typeface="Wooden Ship Decorated" pitchFamily="2" charset="0"/>
              </a:rPr>
              <a:t>, </a:t>
            </a:r>
            <a:r>
              <a:rPr lang="ru-RU" dirty="0" err="1" smtClean="0">
                <a:latin typeface="Wooden Ship Decorated" pitchFamily="2" charset="0"/>
              </a:rPr>
              <a:t>що</a:t>
            </a:r>
            <a:r>
              <a:rPr lang="ru-RU" dirty="0" smtClean="0">
                <a:latin typeface="Wooden Ship Decorated" pitchFamily="2" charset="0"/>
              </a:rPr>
              <a:t> проходить в </a:t>
            </a:r>
            <a:r>
              <a:rPr lang="ru-RU" dirty="0" err="1" smtClean="0">
                <a:latin typeface="Wooden Ship Decorated" pitchFamily="2" charset="0"/>
              </a:rPr>
              <a:t>англ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йському</a:t>
            </a:r>
            <a:r>
              <a:rPr lang="ru-RU" dirty="0" smtClean="0">
                <a:latin typeface="Wooden Ship Decorated" pitchFamily="2" charset="0"/>
              </a:rPr>
              <a:t> м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стечку</a:t>
            </a:r>
            <a:r>
              <a:rPr lang="ru-RU" dirty="0" smtClean="0">
                <a:latin typeface="Wooden Ship Decorated" pitchFamily="2" charset="0"/>
              </a:rPr>
              <a:t> В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тб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дв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ч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 </a:t>
            </a:r>
            <a:r>
              <a:rPr lang="ru-RU" dirty="0" smtClean="0">
                <a:latin typeface="Wooden Ship Decorated" pitchFamily="2" charset="0"/>
              </a:rPr>
              <a:t>на </a:t>
            </a:r>
            <a:r>
              <a:rPr lang="ru-RU" dirty="0" err="1" smtClean="0">
                <a:latin typeface="Wooden Ship Decorated" pitchFamily="2" charset="0"/>
              </a:rPr>
              <a:t>р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smtClean="0">
                <a:latin typeface="Wooden Ship Decorated" pitchFamily="2" charset="0"/>
              </a:rPr>
              <a:t>к</a:t>
            </a:r>
            <a:r>
              <a:rPr lang="ru-RU" dirty="0" smtClean="0">
                <a:latin typeface="Wooden Ship Decorated" pitchFamily="2" charset="0"/>
              </a:rPr>
              <a:t>, славиться </a:t>
            </a:r>
            <a:r>
              <a:rPr lang="ru-RU" dirty="0" smtClean="0">
                <a:latin typeface="Wooden Ship Decorated" pitchFamily="2" charset="0"/>
              </a:rPr>
              <a:t>я</a:t>
            </a:r>
            <a:r>
              <a:rPr lang="en-US" dirty="0" err="1" smtClean="0">
                <a:latin typeface="Wooden Ship Decorated" pitchFamily="2" charset="0"/>
              </a:rPr>
              <a:t>ki</a:t>
            </a:r>
            <a:r>
              <a:rPr lang="ru-RU" dirty="0" err="1" smtClean="0">
                <a:latin typeface="Wooden Ship Decorated" pitchFamily="2" charset="0"/>
              </a:rPr>
              <a:t>сною</a:t>
            </a:r>
            <a:r>
              <a:rPr lang="ru-RU" dirty="0" smtClean="0">
                <a:latin typeface="Wooden Ship Decorated" pitchFamily="2" charset="0"/>
              </a:rPr>
              <a:t> орган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ru-RU" dirty="0" err="1" smtClean="0">
                <a:latin typeface="Wooden Ship Decorated" pitchFamily="2" charset="0"/>
              </a:rPr>
              <a:t>зац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є</a:t>
            </a:r>
            <a:r>
              <a:rPr lang="ru-RU" dirty="0" err="1" smtClean="0">
                <a:latin typeface="Wooden Ship Decorated" pitchFamily="2" charset="0"/>
              </a:rPr>
              <a:t>ю</a:t>
            </a:r>
            <a:r>
              <a:rPr lang="en-US" dirty="0" smtClean="0">
                <a:latin typeface="Wooden Ship Decorated" pitchFamily="2" charset="0"/>
              </a:rPr>
              <a:t>.</a:t>
            </a:r>
            <a:endParaRPr lang="ru-RU" dirty="0">
              <a:latin typeface="Wooden Ship Decorated" pitchFamily="2" charset="0"/>
            </a:endParaRPr>
          </a:p>
        </p:txBody>
      </p:sp>
      <p:pic>
        <p:nvPicPr>
          <p:cNvPr id="9218" name="Picture 2" descr="http://upload.wikimedia.org/wikipedia/commons/thumb/b/bc/Whitby_goth_couple.jpg/215px-Whitby_goth_co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312368" cy="3065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465313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Wooden Ship Decorated" pitchFamily="2" charset="0"/>
              </a:rPr>
              <a:t>Пара «</a:t>
            </a:r>
            <a:r>
              <a:rPr lang="ru-RU" sz="2400" dirty="0" smtClean="0">
                <a:latin typeface="Wooden Ship Decorated" pitchFamily="2" charset="0"/>
              </a:rPr>
              <a:t>в</a:t>
            </a:r>
            <a:r>
              <a:rPr lang="en-US" sz="2400" dirty="0" err="1" smtClean="0">
                <a:latin typeface="Wooden Ship Decorated" pitchFamily="2" charset="0"/>
              </a:rPr>
              <a:t>i</a:t>
            </a:r>
            <a:r>
              <a:rPr lang="ru-RU" sz="2400" dirty="0" err="1" smtClean="0">
                <a:latin typeface="Wooden Ship Decorated" pitchFamily="2" charset="0"/>
              </a:rPr>
              <a:t>кторианських</a:t>
            </a:r>
            <a:r>
              <a:rPr lang="ru-RU" sz="2400" dirty="0" smtClean="0">
                <a:latin typeface="Wooden Ship Decorated" pitchFamily="2" charset="0"/>
              </a:rPr>
              <a:t>» </a:t>
            </a:r>
            <a:r>
              <a:rPr lang="ru-RU" sz="2400" dirty="0" smtClean="0">
                <a:latin typeface="Wooden Ship Decorated" pitchFamily="2" charset="0"/>
              </a:rPr>
              <a:t>гот</a:t>
            </a:r>
            <a:r>
              <a:rPr lang="en-US" sz="2400" dirty="0" err="1" smtClean="0">
                <a:latin typeface="Wooden Ship Decorated" pitchFamily="2" charset="0"/>
              </a:rPr>
              <a:t>i</a:t>
            </a:r>
            <a:r>
              <a:rPr lang="ru-RU" sz="2400" dirty="0" smtClean="0">
                <a:latin typeface="Wooden Ship Decorated" pitchFamily="2" charset="0"/>
              </a:rPr>
              <a:t>в </a:t>
            </a:r>
            <a:r>
              <a:rPr lang="ru-RU" sz="2400" dirty="0" smtClean="0">
                <a:latin typeface="Wooden Ship Decorated" pitchFamily="2" charset="0"/>
              </a:rPr>
              <a:t>на </a:t>
            </a:r>
            <a:r>
              <a:rPr lang="ru-RU" sz="2400" dirty="0" err="1" smtClean="0">
                <a:latin typeface="Wooden Ship Decorated" pitchFamily="2" charset="0"/>
              </a:rPr>
              <a:t>фестивал</a:t>
            </a:r>
            <a:r>
              <a:rPr lang="en-US" sz="2400" dirty="0" err="1" smtClean="0">
                <a:latin typeface="Wooden Ship Decorated" pitchFamily="2" charset="0"/>
              </a:rPr>
              <a:t>i</a:t>
            </a:r>
            <a:r>
              <a:rPr lang="ru-RU" sz="2400" dirty="0" smtClean="0">
                <a:latin typeface="Wooden Ship Decorated" pitchFamily="2" charset="0"/>
              </a:rPr>
              <a:t> </a:t>
            </a:r>
            <a:r>
              <a:rPr lang="en-US" sz="2400" dirty="0" err="1" smtClean="0">
                <a:latin typeface="Wooden Ship Decorated" pitchFamily="2" charset="0"/>
              </a:rPr>
              <a:t>Whitby</a:t>
            </a:r>
            <a:r>
              <a:rPr lang="en-US" sz="2400" dirty="0" smtClean="0">
                <a:latin typeface="Wooden Ship Decorated" pitchFamily="2" charset="0"/>
              </a:rPr>
              <a:t> Gothic Weekend, 2007 </a:t>
            </a:r>
            <a:r>
              <a:rPr lang="ru-RU" sz="2400" dirty="0" err="1" smtClean="0">
                <a:latin typeface="Wooden Ship Decorated" pitchFamily="2" charset="0"/>
              </a:rPr>
              <a:t>р</a:t>
            </a:r>
            <a:r>
              <a:rPr lang="en-US" sz="2400" dirty="0" err="1" smtClean="0">
                <a:latin typeface="Wooden Ship Decorated" pitchFamily="2" charset="0"/>
              </a:rPr>
              <a:t>i</a:t>
            </a:r>
            <a:r>
              <a:rPr lang="ru-RU" sz="2400" dirty="0" smtClean="0">
                <a:latin typeface="Wooden Ship Decorated" pitchFamily="2" charset="0"/>
              </a:rPr>
              <a:t>к</a:t>
            </a:r>
            <a:endParaRPr lang="ru-RU" sz="2400" dirty="0">
              <a:latin typeface="Wooden Ship Decorated" pitchFamily="2" charset="0"/>
            </a:endParaRPr>
          </a:p>
        </p:txBody>
      </p:sp>
    </p:spTree>
  </p:cSld>
  <p:clrMapOvr>
    <a:masterClrMapping/>
  </p:clrMapOvr>
  <p:transition spd="slow" advTm="211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ArchUpPour">
              <a:avLst/>
            </a:prstTxWarp>
          </a:bodyPr>
          <a:lstStyle/>
          <a:p>
            <a:pPr>
              <a:buNone/>
            </a:pPr>
            <a:r>
              <a:rPr lang="ru-RU" dirty="0" smtClean="0">
                <a:latin typeface="Wooden Ship Decorated" pitchFamily="2" charset="0"/>
              </a:rPr>
              <a:t>К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err="1" smtClean="0">
                <a:latin typeface="Wooden Ship Decorated" pitchFamily="2" charset="0"/>
              </a:rPr>
              <a:t>нець</a:t>
            </a:r>
            <a:r>
              <a:rPr lang="uk-UA" dirty="0" smtClean="0">
                <a:latin typeface="Wooden Ship Decorated" pitchFamily="2" charset="0"/>
              </a:rPr>
              <a:t>!</a:t>
            </a:r>
            <a:endParaRPr lang="ru-RU" dirty="0">
              <a:latin typeface="Wooden Ship Decorated" pitchFamily="2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323528" y="6453336"/>
            <a:ext cx="467544" cy="288032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 advTm="705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2943200"/>
          </a:xfrm>
        </p:spPr>
        <p:txBody>
          <a:bodyPr>
            <a:normAutofit/>
          </a:bodyPr>
          <a:lstStyle/>
          <a:p>
            <a:r>
              <a:rPr lang="uk-UA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Rurintania" pitchFamily="2" charset="0"/>
              </a:rPr>
              <a:t> </a:t>
            </a:r>
            <a:r>
              <a:rPr lang="uk-UA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Rurintania" pitchFamily="2" charset="0"/>
              </a:rPr>
              <a:t>Готи</a:t>
            </a:r>
            <a:endParaRPr lang="ru-RU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Rurintania" pitchFamily="2" charset="0"/>
            </a:endParaRPr>
          </a:p>
        </p:txBody>
      </p:sp>
      <p:pic>
        <p:nvPicPr>
          <p:cNvPr id="3" name="Mrachnaya-melodiya-The-sonn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56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uk-UA" sz="6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Rurintania" pitchFamily="2" charset="0"/>
              </a:rPr>
              <a:t>Готи</a:t>
            </a:r>
            <a:r>
              <a:rPr lang="uk-UA" dirty="0" smtClean="0">
                <a:latin typeface="Rurintania" pitchFamily="2" charset="0"/>
              </a:rPr>
              <a:t> </a:t>
            </a:r>
            <a:endParaRPr lang="uk-UA" dirty="0">
              <a:latin typeface="Rurintania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478539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   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Субкультура, що зародилася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наприк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нц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70-х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рок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в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XX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стол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ття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у 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Великобритан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ї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 на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основ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 панк-руху. Готична субкультура досить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різноман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тна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неоднор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дна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, однак для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вс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х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її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представник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в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в тому чи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ншому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ступен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характерн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специф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чний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м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дж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нтерес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до готичної музики.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В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д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початку будучи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молод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жною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нин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у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св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т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субкультура представлена людьми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в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ком в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д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14 до 45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ро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ki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в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oden Ship Decorated" pitchFamily="2" charset="0"/>
                <a:cs typeface="Times New Roman" pitchFamily="18" charset="0"/>
              </a:rPr>
              <a:t>старшими.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Wooden Ship Decorated" pitchFamily="2" charset="0"/>
              <a:cs typeface="Times New Roman" pitchFamily="18" charset="0"/>
            </a:endParaRPr>
          </a:p>
        </p:txBody>
      </p:sp>
      <p:pic>
        <p:nvPicPr>
          <p:cNvPr id="9224" name="Picture 8" descr="http://3.bp.blogspot.com/_z9tiQfp7zhA/TF86Z3V-FRI/AAAAAAAAABY/tYo31AuuMtQ/s1600/Gothi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3098158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240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85689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effectLst/>
                <a:latin typeface="Wooden Ship Decorated" pitchFamily="2" charset="0"/>
              </a:rPr>
              <a:t>     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Розвиток готичної субкультури був тісно пов'язаний з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еволюц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єю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музичного жанру готичний рок. Свого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розкв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ту в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н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набув у першій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половин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1980-х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рок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в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, коли широко популярними стали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так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виконавц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,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як  </a:t>
            </a:r>
            <a:r>
              <a:rPr lang="en-US" dirty="0" smtClean="0">
                <a:effectLst/>
                <a:latin typeface="Wooden Ship Decorated" pitchFamily="2" charset="0"/>
                <a:cs typeface="Times New Roman" pitchFamily="18" charset="0"/>
              </a:rPr>
              <a:t>Bauhaus, Southern Death 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Cult,Siouxsie</a:t>
            </a:r>
            <a:r>
              <a:rPr lang="en-US" dirty="0" smtClean="0">
                <a:effectLst/>
                <a:latin typeface="Wooden Ship Decorated" pitchFamily="2" charset="0"/>
                <a:cs typeface="Times New Roman" pitchFamily="18" charset="0"/>
              </a:rPr>
              <a:t> and the Banshees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 та 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нш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. </a:t>
            </a:r>
            <a:r>
              <a:rPr lang="en-US" dirty="0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стотний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вплив на формування готики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зд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йснив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лондонський клуб  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Batcave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. До 1983 року вже можна було говорити про те, що нова субкультура остаточно утвердилася.</a:t>
            </a:r>
            <a:endParaRPr lang="uk-UA" dirty="0">
              <a:effectLst/>
              <a:latin typeface="Wooden Ship Decorated" pitchFamily="2" charset="0"/>
              <a:cs typeface="Times New Roman" pitchFamily="18" charset="0"/>
            </a:endParaRPr>
          </a:p>
        </p:txBody>
      </p:sp>
      <p:pic>
        <p:nvPicPr>
          <p:cNvPr id="8194" name="Picture 2" descr="Siouxsie and the Banshee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60"/>
            <a:ext cx="2841104" cy="116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8816" y="5733256"/>
            <a:ext cx="4485184" cy="90872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Siouxsie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and the Banshees</a:t>
            </a:r>
            <a:endParaRPr lang="ru-RU" sz="2400" dirty="0"/>
          </a:p>
        </p:txBody>
      </p:sp>
    </p:spTree>
  </p:cSld>
  <p:clrMapOvr>
    <a:masterClrMapping/>
  </p:clrMapOvr>
  <p:transition spd="slow" advTm="2205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20072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        Готична мода дуже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р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зноман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тна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включає низку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специф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чних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напрямк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в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, проте загальними рисами для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б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льшост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з них є переважання чорного кольору в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одяз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,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специф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чна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атрибутика 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особливий макіяж. До готичної музики зазвичай відносять готичний рок, 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дет-рок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 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 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дарквейв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, хоча це поняття може також включати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деяк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пох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дн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жанри, наприклад,  готичний метал. На розвиток готики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зд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йснили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вплив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певн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л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тературн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твори 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к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ностр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чки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, а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п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зн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ше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вже елементи 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субкультурної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естетики почали проникати в масове мистецтво. Особливо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т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сно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готична культура пов'язана з 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вамп</a:t>
            </a:r>
            <a:r>
              <a:rPr lang="en-US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dirty="0" err="1" smtClean="0">
                <a:effectLst/>
                <a:latin typeface="Wooden Ship Decorated" pitchFamily="2" charset="0"/>
                <a:cs typeface="Times New Roman" pitchFamily="18" charset="0"/>
              </a:rPr>
              <a:t>рською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Wooden Ship Decorated" pitchFamily="2" charset="0"/>
                <a:cs typeface="Times New Roman" pitchFamily="18" charset="0"/>
              </a:rPr>
              <a:t>тематикою.</a:t>
            </a:r>
            <a:endParaRPr lang="uk-UA" dirty="0">
              <a:effectLst/>
              <a:latin typeface="Wooden Ship Decorated" pitchFamily="2" charset="0"/>
              <a:cs typeface="Times New Roman" pitchFamily="18" charset="0"/>
            </a:endParaRPr>
          </a:p>
        </p:txBody>
      </p:sp>
      <p:pic>
        <p:nvPicPr>
          <p:cNvPr id="7170" name="Picture 2" descr="http://stat17.privet.ru/lr/09162505dcdbfdc93462869182374e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4074135" cy="3096344"/>
          </a:xfrm>
          <a:prstGeom prst="rect">
            <a:avLst/>
          </a:prstGeom>
          <a:noFill/>
        </p:spPr>
      </p:pic>
      <p:pic>
        <p:nvPicPr>
          <p:cNvPr id="7172" name="Picture 4" descr="http://amg03.ru/wp-content/uploads/2012/04/gots-go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0205" y="476672"/>
            <a:ext cx="3831013" cy="2416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312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3.imgbb.ru/img9/2/e/5/2e5105d11624cf7370aecf46d7c6ecd4.jpg"/>
          <p:cNvPicPr>
            <a:picLocks noChangeAspect="1" noChangeArrowheads="1"/>
          </p:cNvPicPr>
          <p:nvPr/>
        </p:nvPicPr>
        <p:blipFill>
          <a:blip r:embed="rId3" cstate="print"/>
          <a:srcRect r="641" b="17106"/>
          <a:stretch>
            <a:fillRect/>
          </a:stretch>
        </p:blipFill>
        <p:spPr bwMode="auto">
          <a:xfrm>
            <a:off x="107504" y="116631"/>
            <a:ext cx="3816424" cy="41482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http://stat17.privet.ru/lr/092996ccc1affa75d1957f796f580947"/>
          <p:cNvPicPr>
            <a:picLocks noChangeAspect="1" noChangeArrowheads="1"/>
          </p:cNvPicPr>
          <p:nvPr/>
        </p:nvPicPr>
        <p:blipFill>
          <a:blip r:embed="rId4" cstate="print"/>
          <a:srcRect r="14822"/>
          <a:stretch>
            <a:fillRect/>
          </a:stretch>
        </p:blipFill>
        <p:spPr bwMode="auto">
          <a:xfrm>
            <a:off x="4067944" y="116632"/>
            <a:ext cx="4932040" cy="4149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0" name="Picture 6" descr="http://img0.liveinternet.ru/images/attach/b/2/25/30/25030897_2731442_b_post189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140968"/>
            <a:ext cx="5076056" cy="3601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2" name="Picture 8" descr="http://cdn.trinixy.ru/pics2/20070614/podb/10/gotika_15.jpg"/>
          <p:cNvPicPr>
            <a:picLocks noChangeAspect="1" noChangeArrowheads="1"/>
          </p:cNvPicPr>
          <p:nvPr/>
        </p:nvPicPr>
        <p:blipFill>
          <a:blip r:embed="rId6" cstate="print"/>
          <a:srcRect l="8811" t="3780" r="11889" b="10541"/>
          <a:stretch>
            <a:fillRect/>
          </a:stretch>
        </p:blipFill>
        <p:spPr bwMode="auto">
          <a:xfrm>
            <a:off x="5724128" y="1844824"/>
            <a:ext cx="3240360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4" name="Picture 10" descr="http://stat17.privet.ru/lr/0929ca38114227b37aee2270d5fbb2d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04664"/>
            <a:ext cx="3836492" cy="5760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1427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Rurintania" pitchFamily="2" charset="0"/>
              </a:rPr>
              <a:t>Готичний мак</a:t>
            </a:r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Rurintania" pitchFamily="2" charset="0"/>
              </a:rPr>
              <a:t>i</a:t>
            </a:r>
            <a:r>
              <a:rPr lang="uk-UA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Rurintania" pitchFamily="2" charset="0"/>
              </a:rPr>
              <a:t>яж</a:t>
            </a:r>
            <a:endParaRPr lang="ru-RU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Rurintania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Wooden Ship Decorated" pitchFamily="2" charset="0"/>
              </a:rPr>
              <a:t>         </a:t>
            </a:r>
            <a:r>
              <a:rPr lang="uk-UA" sz="3400" u="sng" dirty="0" err="1" smtClean="0">
                <a:effectLst/>
                <a:latin typeface="Wooden Ship Decorated" pitchFamily="2" charset="0"/>
                <a:cs typeface="Times New Roman" pitchFamily="18" charset="0"/>
              </a:rPr>
              <a:t>Головн</a:t>
            </a:r>
            <a:r>
              <a:rPr lang="en-US" sz="3400" u="sng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u="sng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u="sng" dirty="0" smtClean="0">
                <a:effectLst/>
                <a:latin typeface="Wooden Ship Decorated" pitchFamily="2" charset="0"/>
                <a:cs typeface="Times New Roman" pitchFamily="18" charset="0"/>
              </a:rPr>
              <a:t>кольори готичного </a:t>
            </a:r>
            <a:r>
              <a:rPr lang="uk-UA" sz="3400" u="sng" dirty="0" smtClean="0">
                <a:effectLst/>
                <a:latin typeface="Wooden Ship Decorated" pitchFamily="2" charset="0"/>
                <a:cs typeface="Times New Roman" pitchFamily="18" charset="0"/>
              </a:rPr>
              <a:t>мак</a:t>
            </a:r>
            <a:r>
              <a:rPr lang="en-US" sz="3400" u="sng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u="sng" dirty="0" err="1" smtClean="0">
                <a:effectLst/>
                <a:latin typeface="Wooden Ship Decorated" pitchFamily="2" charset="0"/>
                <a:cs typeface="Times New Roman" pitchFamily="18" charset="0"/>
              </a:rPr>
              <a:t>яжу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    Основними кольорами такого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мак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яжу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є чорний,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в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дт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нки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с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рого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, червоного 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синього. 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Шк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ру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обличчя обов'язково 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виб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люють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спеціальними засобами, губи й 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оч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яскраво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вид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ляються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     </a:t>
            </a:r>
            <a:r>
              <a:rPr lang="uk-UA" sz="3400" u="sng" dirty="0" err="1" smtClean="0">
                <a:effectLst/>
                <a:latin typeface="Wooden Ship Decorated" pitchFamily="2" charset="0"/>
                <a:cs typeface="Times New Roman" pitchFamily="18" charset="0"/>
              </a:rPr>
              <a:t>Необх</a:t>
            </a:r>
            <a:r>
              <a:rPr lang="en-US" sz="3400" u="sng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u="sng" dirty="0" smtClean="0">
                <a:effectLst/>
                <a:latin typeface="Wooden Ship Decorated" pitchFamily="2" charset="0"/>
                <a:cs typeface="Times New Roman" pitchFamily="18" charset="0"/>
              </a:rPr>
              <a:t>дна </a:t>
            </a:r>
            <a:r>
              <a:rPr lang="uk-UA" sz="3400" u="sng" dirty="0" smtClean="0">
                <a:effectLst/>
                <a:latin typeface="Wooden Ship Decorated" pitchFamily="2" charset="0"/>
                <a:cs typeface="Times New Roman" pitchFamily="18" charset="0"/>
              </a:rPr>
              <a:t>косметика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:</a:t>
            </a:r>
          </a:p>
          <a:p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тонуючий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зас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б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на один-два тони 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св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тл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ше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,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н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ж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тон вашої 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шк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ри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, 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св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тла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(або прозора) пудра;</a:t>
            </a:r>
          </a:p>
          <a:p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чорна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п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дводка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(або олівець) для очей;</a:t>
            </a:r>
          </a:p>
          <a:p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туш;</a:t>
            </a:r>
          </a:p>
          <a:p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т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н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для 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пов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к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глибокого, насиченого темного кольору;</a:t>
            </a:r>
          </a:p>
          <a:p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помада для губ насиченого кольору (червоного, синього, чорного,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ф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олетового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т.д.);</a:t>
            </a:r>
          </a:p>
          <a:p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в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дпов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дний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до помади за кольором контурний 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ол</a:t>
            </a:r>
            <a:r>
              <a:rPr lang="en-US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i</a:t>
            </a:r>
            <a:r>
              <a:rPr lang="uk-UA" sz="3400" dirty="0" err="1" smtClean="0">
                <a:effectLst/>
                <a:latin typeface="Wooden Ship Decorated" pitchFamily="2" charset="0"/>
                <a:cs typeface="Times New Roman" pitchFamily="18" charset="0"/>
              </a:rPr>
              <a:t>вець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 </a:t>
            </a:r>
            <a:r>
              <a:rPr lang="uk-UA" sz="3400" dirty="0" smtClean="0">
                <a:effectLst/>
                <a:latin typeface="Wooden Ship Decorated" pitchFamily="2" charset="0"/>
                <a:cs typeface="Times New Roman" pitchFamily="18" charset="0"/>
              </a:rPr>
              <a:t>для губ.</a:t>
            </a:r>
            <a:endParaRPr lang="uk-UA" sz="3400" dirty="0">
              <a:effectLst/>
              <a:latin typeface="Wooden Ship Decorated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458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manadvice.ru/sites/default/files/imagecache/width_200/goticheskiy_makiyaz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544283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http://womanadvice.ru/sites/default/files/imagecache/width_200/goticheskiy_makiyazh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6632"/>
            <a:ext cx="2544283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6" descr="http://womanadvice.ru/sites/default/files/imagecache/width_200/goticheskiy_makiyazh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6632"/>
            <a:ext cx="2552791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4" name="Picture 8" descr="http://womanadvice.ru/sites/default/files/imagecache/width_200/goticheskiy_makiyazh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068960"/>
            <a:ext cx="2376264" cy="3564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6" name="Picture 10" descr="http://womanadvice.ru/sites/default/files/imagecache/width_200/goticheskiy_makiyazh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212976"/>
            <a:ext cx="2304256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8" name="Picture 12" descr="http://womanadvice.ru/sites/default/files/imagecache/width_200/goticheskiy_makiyazh_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204864"/>
            <a:ext cx="2592288" cy="3888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10" name="Picture 14" descr="http://womanadvice.ru/sites/default/files/imagecache/width_200/goticheskiy_makiyazh_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052736"/>
            <a:ext cx="2592288" cy="3888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12" name="Picture 16" descr="http://womanadvice.ru/sites/default/files/imagecache/width_200/goticheskiy_makiyazh_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700808"/>
            <a:ext cx="19050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1449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3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Wooden Ship Decorated" pitchFamily="2" charset="0"/>
              </a:rPr>
              <a:t>           На </a:t>
            </a:r>
            <a:r>
              <a:rPr lang="uk-UA" dirty="0" err="1" smtClean="0">
                <a:latin typeface="Wooden Ship Decorated" pitchFamily="2" charset="0"/>
              </a:rPr>
              <a:t>сьогодн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 готична субкультура представлена ​​переважно на </a:t>
            </a:r>
            <a:r>
              <a:rPr lang="uk-UA" dirty="0" err="1" smtClean="0">
                <a:latin typeface="Wooden Ship Decorated" pitchFamily="2" charset="0"/>
              </a:rPr>
              <a:t>Заход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 — у </a:t>
            </a:r>
            <a:r>
              <a:rPr lang="uk-UA" dirty="0" err="1" smtClean="0">
                <a:latin typeface="Wooden Ship Decorated" pitchFamily="2" charset="0"/>
              </a:rPr>
              <a:t>Великобритан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ї, Сполучених Штатах, </a:t>
            </a:r>
            <a:r>
              <a:rPr lang="uk-UA" dirty="0" err="1" smtClean="0">
                <a:latin typeface="Wooden Ship Decorated" pitchFamily="2" charset="0"/>
              </a:rPr>
              <a:t>Франц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ї, 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err="1" smtClean="0">
                <a:latin typeface="Wooden Ship Decorated" pitchFamily="2" charset="0"/>
              </a:rPr>
              <a:t>меччин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 й Скандинав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ї. </a:t>
            </a:r>
            <a:r>
              <a:rPr lang="uk-UA" dirty="0" err="1" smtClean="0">
                <a:latin typeface="Wooden Ship Decorated" pitchFamily="2" charset="0"/>
              </a:rPr>
              <a:t>Розвинен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 </a:t>
            </a:r>
            <a:r>
              <a:rPr lang="uk-UA" dirty="0" err="1" smtClean="0">
                <a:latin typeface="Wooden Ship Decorated" pitchFamily="2" charset="0"/>
              </a:rPr>
              <a:t>готичн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 </a:t>
            </a:r>
            <a:r>
              <a:rPr lang="uk-UA" dirty="0" err="1" smtClean="0">
                <a:latin typeface="Wooden Ship Decorated" pitchFamily="2" charset="0"/>
              </a:rPr>
              <a:t>сп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err="1" smtClean="0">
                <a:latin typeface="Wooden Ship Decorated" pitchFamily="2" charset="0"/>
              </a:rPr>
              <a:t>льноти</a:t>
            </a:r>
            <a:r>
              <a:rPr lang="uk-UA" dirty="0" smtClean="0">
                <a:latin typeface="Wooden Ship Decorated" pitchFamily="2" charset="0"/>
              </a:rPr>
              <a:t> 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снують в  Торонто</a:t>
            </a:r>
            <a:endParaRPr lang="en-US" dirty="0" smtClean="0">
              <a:latin typeface="Wooden Ship Decorated" pitchFamily="2" charset="0"/>
            </a:endParaRPr>
          </a:p>
          <a:p>
            <a:pPr>
              <a:buNone/>
            </a:pPr>
            <a:r>
              <a:rPr lang="uk-UA" dirty="0" smtClean="0">
                <a:latin typeface="Wooden Ship Decorated" pitchFamily="2" charset="0"/>
              </a:rPr>
              <a:t> (Канада), </a:t>
            </a:r>
            <a:r>
              <a:rPr lang="uk-UA" dirty="0" err="1" smtClean="0">
                <a:latin typeface="Wooden Ship Decorated" pitchFamily="2" charset="0"/>
              </a:rPr>
              <a:t>Бр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err="1" smtClean="0">
                <a:latin typeface="Wooden Ship Decorated" pitchFamily="2" charset="0"/>
              </a:rPr>
              <a:t>сбен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 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 Мельбурн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(</a:t>
            </a:r>
            <a:r>
              <a:rPr lang="uk-UA" dirty="0" err="1" smtClean="0">
                <a:latin typeface="Wooden Ship Decorated" pitchFamily="2" charset="0"/>
              </a:rPr>
              <a:t>Австрал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я).</a:t>
            </a:r>
            <a:endParaRPr lang="en-US" dirty="0" smtClean="0">
              <a:latin typeface="Wooden Ship Decorated" pitchFamily="2" charset="0"/>
            </a:endParaRPr>
          </a:p>
          <a:p>
            <a:pPr>
              <a:buNone/>
            </a:pPr>
            <a:r>
              <a:rPr lang="uk-UA" dirty="0" smtClean="0">
                <a:latin typeface="Wooden Ship Decorated" pitchFamily="2" charset="0"/>
              </a:rPr>
              <a:t> Поширення субкультури довгий час не торкалось Аз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ї, але приблизно на початку 2000-х рок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в готика проникла в </a:t>
            </a:r>
            <a:r>
              <a:rPr lang="uk-UA" dirty="0" err="1" smtClean="0">
                <a:latin typeface="Wooden Ship Decorated" pitchFamily="2" charset="0"/>
              </a:rPr>
              <a:t>Япон</a:t>
            </a:r>
            <a:r>
              <a:rPr lang="en-US" dirty="0" err="1" smtClean="0">
                <a:latin typeface="Wooden Ship Decorated" pitchFamily="2" charset="0"/>
              </a:rPr>
              <a:t>i</a:t>
            </a:r>
            <a:r>
              <a:rPr lang="uk-UA" dirty="0" smtClean="0">
                <a:latin typeface="Wooden Ship Decorated" pitchFamily="2" charset="0"/>
              </a:rPr>
              <a:t>ю, де стала популярною.</a:t>
            </a:r>
            <a:endParaRPr lang="uk-UA" dirty="0">
              <a:latin typeface="Wooden Ship Decorated" pitchFamily="2" charset="0"/>
            </a:endParaRPr>
          </a:p>
        </p:txBody>
      </p:sp>
    </p:spTree>
  </p:cSld>
  <p:clrMapOvr>
    <a:masterClrMapping/>
  </p:clrMapOvr>
  <p:transition spd="slow" advTm="13744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450</Words>
  <Application>Microsoft Office PowerPoint</Application>
  <PresentationFormat>Экран (4:3)</PresentationFormat>
  <Paragraphs>29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Comic Sans MS</vt:lpstr>
      <vt:lpstr>Rurintania</vt:lpstr>
      <vt:lpstr>Calibri</vt:lpstr>
      <vt:lpstr>Wooden Ship Decorated</vt:lpstr>
      <vt:lpstr>Times New Roman</vt:lpstr>
      <vt:lpstr>Тема Office</vt:lpstr>
      <vt:lpstr>Молодіжні субкультури</vt:lpstr>
      <vt:lpstr> Готи</vt:lpstr>
      <vt:lpstr>Готи </vt:lpstr>
      <vt:lpstr>Siouxsie and the Banshees</vt:lpstr>
      <vt:lpstr>Слайд 5</vt:lpstr>
      <vt:lpstr>Слайд 6</vt:lpstr>
      <vt:lpstr>Готичний макiяж</vt:lpstr>
      <vt:lpstr>Слайд 8</vt:lpstr>
      <vt:lpstr>Слайд 9</vt:lpstr>
      <vt:lpstr>Група сучасних готiв рiзних стильових напрямкiв. Торонто, 2008 рiк</vt:lpstr>
      <vt:lpstr>Слайд 11</vt:lpstr>
      <vt:lpstr>Готичнi подii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my</cp:lastModifiedBy>
  <cp:revision>26</cp:revision>
  <dcterms:created xsi:type="dcterms:W3CDTF">2013-09-22T07:23:16Z</dcterms:created>
  <dcterms:modified xsi:type="dcterms:W3CDTF">2013-09-24T15:28:43Z</dcterms:modified>
</cp:coreProperties>
</file>