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12E"/>
    <a:srgbClr val="CD6D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5" autoAdjust="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9E4E-A0F4-4DFB-AEBE-403D30B82DD6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59C12-6747-46CB-9ACE-3C6B711D01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4437112"/>
            <a:ext cx="6856749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Леонардо </a:t>
            </a:r>
            <a:r>
              <a:rPr lang="uk-UA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</a:t>
            </a:r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Вінчі</a:t>
            </a:r>
            <a:endParaRPr lang="uk-UA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37229" y="527142"/>
            <a:ext cx="7758341" cy="3639291"/>
            <a:chOff x="837229" y="527142"/>
            <a:chExt cx="7758341" cy="3639291"/>
          </a:xfrm>
        </p:grpSpPr>
        <p:pic>
          <p:nvPicPr>
            <p:cNvPr id="14340" name="Picture 4" descr="http://img0.liveinternet.ru/images/attach/c/3/83/260/83260032_4631441_leonardodavinci_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84237">
              <a:off x="5821757" y="716847"/>
              <a:ext cx="2773813" cy="344958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grpSp>
          <p:nvGrpSpPr>
            <p:cNvPr id="10" name="Группа 9"/>
            <p:cNvGrpSpPr/>
            <p:nvPr/>
          </p:nvGrpSpPr>
          <p:grpSpPr>
            <a:xfrm>
              <a:off x="837229" y="527142"/>
              <a:ext cx="4958907" cy="3606712"/>
              <a:chOff x="837229" y="527142"/>
              <a:chExt cx="4958907" cy="3606712"/>
            </a:xfrm>
          </p:grpSpPr>
          <p:pic>
            <p:nvPicPr>
              <p:cNvPr id="14338" name="Picture 2" descr="http://upload.wikimedia.org/wikipedia/commons/9/9e/Possible_Self-Portrait_of_Leonardo_da_Vinc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0417385">
                <a:off x="837229" y="527142"/>
                <a:ext cx="2385835" cy="3606712"/>
              </a:xfrm>
              <a:prstGeom prst="rect">
                <a:avLst/>
              </a:prstGeom>
              <a:ln w="190500" cap="sq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4342" name="Picture 6" descr="http://lib.rus.ec/i/93/168993/i_00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03848" y="980728"/>
                <a:ext cx="2592288" cy="3032976"/>
              </a:xfrm>
              <a:prstGeom prst="rect">
                <a:avLst/>
              </a:prstGeom>
              <a:ln w="190500" cap="sq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</p:grp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8024" y="188640"/>
            <a:ext cx="4186531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Наука </a:t>
            </a:r>
            <a:r>
              <a:rPr lang="ru-RU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техніка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96753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Леонардо да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Вічні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приділяв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механіці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називаючи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раєм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математичних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наук»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бачачи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ключ до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таємниць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світознання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зробив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спроби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встановити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коефіцієнти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тертя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ковзання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вивчав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опір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гідравлікою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Численні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гідротехнічні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Леонардо правильно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рівновагу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посуді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5536" y="3280641"/>
            <a:ext cx="7560840" cy="3577359"/>
            <a:chOff x="395536" y="3280641"/>
            <a:chExt cx="7560840" cy="3577359"/>
          </a:xfrm>
        </p:grpSpPr>
        <p:pic>
          <p:nvPicPr>
            <p:cNvPr id="22530" name="Picture 2" descr="http://upload.wikimedia.org/wikipedia/uk/thumb/0/09/LeonardoDiaryGravitationPage.jpg/300px-LeonardoDiaryGravitationPag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7824" y="3280641"/>
              <a:ext cx="4968552" cy="35773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532" name="Picture 4" descr="http://img.lenta.ru/articles/2008/10/29/codex/pictur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4077072"/>
              <a:ext cx="3238500" cy="2428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61206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Леонардо да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Вінчі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цікавили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Мілані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робив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малюнків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вивчав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літальний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механізм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кажанів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24578" name="Picture 2" descr="http://files.adme.ru/files/news/part_48/489205/4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9688">
            <a:off x="2524216" y="1881361"/>
            <a:ext cx="5472608" cy="4115401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4716016" cy="5256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Леонардо да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Вінчі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вперше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описав низку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кісток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нервів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висловив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пропозиції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антагонізм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м'язів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особливу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увагу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приділяв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проблемам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ембріології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порівняльної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анатомії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вперше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почав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розглядати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ботаніку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як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самостійну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біологічну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дисципліну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виділяючи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тут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структурно-функціональні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моменти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 descr="http://anrita.net/photo/0000/555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360733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0" y="188640"/>
            <a:ext cx="8205064" cy="6048672"/>
            <a:chOff x="251520" y="188640"/>
            <a:chExt cx="8205064" cy="6048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3528" y="188640"/>
              <a:ext cx="4584908" cy="144655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Креслення</a:t>
              </a:r>
              <a:r>
                <a:rPr lang="ru-RU" sz="4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uk-UA" sz="4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Леонардо </a:t>
              </a:r>
              <a:r>
                <a:rPr lang="uk-UA" sz="44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да</a:t>
              </a:r>
              <a:r>
                <a:rPr lang="uk-UA" sz="4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Вінчі</a:t>
              </a:r>
              <a:endParaRPr lang="ru-RU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pic>
          <p:nvPicPr>
            <p:cNvPr id="26626" name="Picture 2" descr="http://life-glamour.com/images/570-1milita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916832"/>
              <a:ext cx="5948487" cy="4320480"/>
            </a:xfrm>
            <a:prstGeom prst="rect">
              <a:avLst/>
            </a:prstGeom>
            <a:ln w="1905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628" name="Picture 4" descr="http://lifecity.com.ua/knowledge/1212275984_i-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92747">
              <a:off x="5599084" y="913607"/>
              <a:ext cx="2857500" cy="4286250"/>
            </a:xfrm>
            <a:prstGeom prst="rect">
              <a:avLst/>
            </a:prstGeom>
            <a:ln w="190500" cap="sq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23528" y="188640"/>
            <a:ext cx="8118378" cy="6425513"/>
            <a:chOff x="323528" y="188640"/>
            <a:chExt cx="8118378" cy="6425513"/>
          </a:xfrm>
        </p:grpSpPr>
        <p:pic>
          <p:nvPicPr>
            <p:cNvPr id="27650" name="Picture 2" descr="http://litcey.ru/pars_docs/refs/11/10050/10050_html_59270c3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88640"/>
              <a:ext cx="4762500" cy="33337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654" name="Picture 6" descr="http://img11.nnm.me/e/a/3/f/0/292254f64d58e8ed8d0117420a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872" y="2996952"/>
              <a:ext cx="4680520" cy="33056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652" name="Picture 4" descr="http://s00.yaplakal.com/pics/pics_original/0/4/2/23924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125906">
              <a:off x="4621058" y="802730"/>
              <a:ext cx="3820848" cy="27270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656" name="Picture 8" descr="http://soulhunterweb.narod.ru/lib/leonardo/paracadute_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99502">
              <a:off x="1590398" y="3192768"/>
              <a:ext cx="2335505" cy="34213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052736"/>
            <a:ext cx="4392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Леонардо </a:t>
            </a:r>
            <a:r>
              <a:rPr lang="vi-V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 </a:t>
            </a:r>
            <a:r>
              <a:rPr lang="vi-V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Вінчі</a:t>
            </a:r>
            <a:r>
              <a:rPr lang="vi-V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 — видатний італійський вчений, </a:t>
            </a:r>
            <a:r>
              <a:rPr lang="vi-V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дослідник,винахідник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vi-V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</a:t>
            </a:r>
            <a:r>
              <a:rPr lang="vi-V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художник, архітектор, анатоміст і інженер, одна з найвизначніших постатей італійського Відродження.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3314" name="Picture 2" descr="http://www.vokrugsveta.ru/encyclopedia/images/thumb/8/87/Francesco_Melzi_Ritrato.jpg/350px-Francesco_Melzi_Ritrato.jpg"/>
          <p:cNvPicPr>
            <a:picLocks noChangeAspect="1" noChangeArrowheads="1"/>
          </p:cNvPicPr>
          <p:nvPr/>
        </p:nvPicPr>
        <p:blipFill>
          <a:blip r:embed="rId2" cstate="print"/>
          <a:srcRect l="6480" t="9108" r="13601" b="5881"/>
          <a:stretch>
            <a:fillRect/>
          </a:stretch>
        </p:blipFill>
        <p:spPr bwMode="auto">
          <a:xfrm>
            <a:off x="5508104" y="836712"/>
            <a:ext cx="3275856" cy="4958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208912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Леонардо да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Вінчі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народився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15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квітня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1452 року в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селищі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Анкіано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поблизу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Вінчі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укріпленої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фортеці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за 30 км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Флоренції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Його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батьками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25-річний 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нотаріус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П'єро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його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кохана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селянк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Катерина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76872"/>
            <a:ext cx="8208912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Приблизно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15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років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навчався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майстерні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Верроккіо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 1473 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році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у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віці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20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років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Леонардо да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Вінчі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отримує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кваліфікацію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майстра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Гільдії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Святого Луки.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77072"/>
            <a:ext cx="8208912" cy="1944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Леонардо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довгі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роки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провів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мандрах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по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Італії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займався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математикою,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інженерними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справами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нього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багато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друзів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учнів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ж до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любовних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відносин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достовірних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відомостей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із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цього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приводу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немає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оскільки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Леонардо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ретельно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приховував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цю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сторону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свого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життя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 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40"/>
            <a:ext cx="5873723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Леонардо да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Вінчі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276872"/>
            <a:ext cx="7344816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Нашим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сучасникам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Леонардо в першу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чергу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відомий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художник.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Завдяки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роботам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живопису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перейшло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якісно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етап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розвитку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найвідоміші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живописні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твори: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Ліза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(Джоконда),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Таємна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Вечеря»,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Хрещення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Христа»,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Мадона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гроті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горностаєм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«Портрет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музиканта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«Мадонна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Літта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та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0" y="260648"/>
            <a:ext cx="4487295" cy="6396518"/>
            <a:chOff x="251520" y="260648"/>
            <a:chExt cx="4487295" cy="6396518"/>
          </a:xfrm>
        </p:grpSpPr>
        <p:pic>
          <p:nvPicPr>
            <p:cNvPr id="15362" name="Picture 2" descr="http://robin-gud.nnover.ru/data/uf/3379331/2/59/25901_monalis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60648"/>
              <a:ext cx="4248472" cy="6389932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1619672" y="5949280"/>
              <a:ext cx="311914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000" b="1" cap="none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Мона</a:t>
              </a:r>
              <a:r>
                <a:rPr lang="ru-RU" sz="20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ru-RU" sz="2000" b="1" cap="none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Ліза</a:t>
              </a:r>
              <a:endPara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uk-UA" sz="20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(Джоконда)</a:t>
              </a:r>
              <a:endParaRPr lang="ru-RU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595730" y="188640"/>
            <a:ext cx="4296750" cy="6408712"/>
            <a:chOff x="4595730" y="188640"/>
            <a:chExt cx="4296750" cy="6408712"/>
          </a:xfrm>
        </p:grpSpPr>
        <p:pic>
          <p:nvPicPr>
            <p:cNvPr id="15364" name="Picture 4" descr="http://vadimprikota.com/assets/images/db_images/db_da_vinci_Lady_with_an_Ermine1.jpg"/>
            <p:cNvPicPr>
              <a:picLocks noChangeAspect="1" noChangeArrowheads="1"/>
            </p:cNvPicPr>
            <p:nvPr/>
          </p:nvPicPr>
          <p:blipFill>
            <a:blip r:embed="rId3" cstate="print"/>
            <a:srcRect r="9100"/>
            <a:stretch>
              <a:fillRect/>
            </a:stretch>
          </p:blipFill>
          <p:spPr bwMode="auto">
            <a:xfrm>
              <a:off x="4595730" y="188640"/>
              <a:ext cx="4296750" cy="6408712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841050" y="6021288"/>
              <a:ext cx="292214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cap="none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Пані</a:t>
              </a:r>
              <a:r>
                <a:rPr lang="ru-RU" sz="2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ru-RU" sz="2400" b="1" cap="none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з</a:t>
              </a:r>
              <a:r>
                <a:rPr lang="ru-RU" sz="2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ru-RU" sz="2400" b="1" cap="none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Горностаєм</a:t>
              </a:r>
              <a:endParaRPr lang="ru-RU" sz="2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orld-geographic.com/wp-content/uploads/2010/08/p7200293_JPG_450x600_q9511-570x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39915" cy="4509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D2612E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51720" y="260648"/>
            <a:ext cx="520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Таємна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вечеря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0" y="188640"/>
            <a:ext cx="4032448" cy="6345801"/>
            <a:chOff x="251520" y="188640"/>
            <a:chExt cx="4032448" cy="6345801"/>
          </a:xfrm>
        </p:grpSpPr>
        <p:pic>
          <p:nvPicPr>
            <p:cNvPr id="19458" name="Picture 2" descr="http://www.abc-people.com/data/leonardov/02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88640"/>
              <a:ext cx="4032448" cy="6345801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softEdge rad="11250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467544" y="5733256"/>
              <a:ext cx="371314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Мадонна в </a:t>
              </a:r>
              <a:r>
                <a:rPr lang="ru-RU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гроті</a:t>
              </a:r>
              <a:endPara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427984" y="188640"/>
            <a:ext cx="4468498" cy="6336704"/>
            <a:chOff x="4427984" y="188640"/>
            <a:chExt cx="4468498" cy="6336704"/>
          </a:xfrm>
        </p:grpSpPr>
        <p:pic>
          <p:nvPicPr>
            <p:cNvPr id="19460" name="Picture 4" descr="http://realgallery.ru/copy_pictures/orig/1042014.jpg?14.07.10.10.48.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188640"/>
              <a:ext cx="4468498" cy="6336704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644008" y="5661248"/>
              <a:ext cx="395909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3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Портрет музиканта</a:t>
              </a:r>
              <a:endParaRPr lang="ru-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644008" y="260648"/>
            <a:ext cx="4032449" cy="6095931"/>
            <a:chOff x="4644008" y="260648"/>
            <a:chExt cx="4032449" cy="6095931"/>
          </a:xfrm>
        </p:grpSpPr>
        <p:pic>
          <p:nvPicPr>
            <p:cNvPr id="21508" name="Picture 4" descr="http://upload.wikimedia.org/wikipedia/commons/9/9e/Possible_Self-Portrait_of_Leonardo_da_Vinc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260648"/>
              <a:ext cx="4032449" cy="60959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5220072" y="5517232"/>
              <a:ext cx="287399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Автопортрет</a:t>
              </a:r>
              <a:endParaRPr lang="ru-RU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1520" y="260648"/>
            <a:ext cx="4176464" cy="6192688"/>
            <a:chOff x="251520" y="260648"/>
            <a:chExt cx="4176464" cy="6192688"/>
          </a:xfrm>
        </p:grpSpPr>
        <p:pic>
          <p:nvPicPr>
            <p:cNvPr id="21506" name="Picture 2" descr="http://upload.wikimedia.org/wikipedia/commons/thumb/2/24/Madonna_Litta.jpg/803px-Madonna_Litta.jpg"/>
            <p:cNvPicPr>
              <a:picLocks noChangeAspect="1" noChangeArrowheads="1"/>
            </p:cNvPicPr>
            <p:nvPr/>
          </p:nvPicPr>
          <p:blipFill>
            <a:blip r:embed="rId3" cstate="print"/>
            <a:srcRect l="5931" r="8066"/>
            <a:stretch>
              <a:fillRect/>
            </a:stretch>
          </p:blipFill>
          <p:spPr bwMode="auto">
            <a:xfrm>
              <a:off x="251520" y="260648"/>
              <a:ext cx="4176464" cy="6192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Прямоугольник 7"/>
            <p:cNvSpPr/>
            <p:nvPr/>
          </p:nvSpPr>
          <p:spPr>
            <a:xfrm>
              <a:off x="755576" y="5733256"/>
              <a:ext cx="30647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Мадонна </a:t>
              </a:r>
              <a:r>
                <a:rPr lang="ru-RU" sz="3600" b="0" cap="none" spc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Літта</a:t>
              </a:r>
              <a:endParaRPr lang="ru-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547664" y="260648"/>
            <a:ext cx="5472608" cy="6402952"/>
            <a:chOff x="1547664" y="260648"/>
            <a:chExt cx="5472608" cy="6402952"/>
          </a:xfrm>
        </p:grpSpPr>
        <p:pic>
          <p:nvPicPr>
            <p:cNvPr id="23554" name="Picture 2" descr="http://waking-up.org/wp-content/uploads/2011/06/Andrea_del_Verrocchio_0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260648"/>
              <a:ext cx="5472608" cy="6402952"/>
            </a:xfrm>
            <a:prstGeom prst="rect">
              <a:avLst/>
            </a:prstGeom>
            <a:ln w="1905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Прямоугольник 4"/>
            <p:cNvSpPr/>
            <p:nvPr/>
          </p:nvSpPr>
          <p:spPr>
            <a:xfrm>
              <a:off x="2699792" y="5805264"/>
              <a:ext cx="409439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Хрещення</a:t>
              </a:r>
              <a:r>
                <a:rPr lang="ru-RU" sz="4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 Христа</a:t>
              </a:r>
              <a:endPara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276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43</cp:revision>
  <dcterms:modified xsi:type="dcterms:W3CDTF">2013-10-15T10:40:59Z</dcterms:modified>
</cp:coreProperties>
</file>