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6" r:id="rId6"/>
    <p:sldId id="260" r:id="rId7"/>
    <p:sldId id="258" r:id="rId8"/>
    <p:sldId id="261" r:id="rId9"/>
    <p:sldId id="264" r:id="rId10"/>
    <p:sldId id="263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1752600"/>
            <a:ext cx="9142413" cy="1981200"/>
            <a:chOff x="0" y="1104"/>
            <a:chExt cx="5759" cy="1248"/>
          </a:xfrm>
        </p:grpSpPr>
        <p:pic>
          <p:nvPicPr>
            <p:cNvPr id="2050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1104"/>
              <a:ext cx="5759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1" name="Arc 3"/>
            <p:cNvSpPr>
              <a:spLocks/>
            </p:cNvSpPr>
            <p:nvPr/>
          </p:nvSpPr>
          <p:spPr bwMode="auto">
            <a:xfrm>
              <a:off x="576" y="1444"/>
              <a:ext cx="4656" cy="8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80 h 21680"/>
                <a:gd name="T2" fmla="*/ 43200 w 43200"/>
                <a:gd name="T3" fmla="*/ 21573 h 21680"/>
                <a:gd name="T4" fmla="*/ 21600 w 43200"/>
                <a:gd name="T5" fmla="*/ 21600 h 2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80" fill="none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</a:path>
                <a:path w="43200" h="21680" stroke="0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0" y="2208"/>
              <a:ext cx="5759" cy="144"/>
              <a:chOff x="0" y="2208"/>
              <a:chExt cx="5759" cy="144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5759" cy="1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ltGray">
              <a:xfrm>
                <a:off x="4319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3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8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7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4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6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5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7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6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5759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7" name="Arc 3"/>
            <p:cNvSpPr>
              <a:spLocks/>
            </p:cNvSpPr>
            <p:nvPr/>
          </p:nvSpPr>
          <p:spPr bwMode="auto">
            <a:xfrm>
              <a:off x="576" y="340"/>
              <a:ext cx="4656" cy="8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80 h 21680"/>
                <a:gd name="T2" fmla="*/ 43200 w 43200"/>
                <a:gd name="T3" fmla="*/ 21573 h 21680"/>
                <a:gd name="T4" fmla="*/ 21600 w 43200"/>
                <a:gd name="T5" fmla="*/ 21600 h 2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80" fill="none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</a:path>
                <a:path w="43200" h="21680" stroke="0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hidden">
            <a:xfrm>
              <a:off x="0" y="1104"/>
              <a:ext cx="5759" cy="32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ltGray">
            <a:xfrm>
              <a:off x="0" y="1104"/>
              <a:ext cx="5759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ltGray">
            <a:xfrm>
              <a:off x="4319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ltGray">
            <a:xfrm>
              <a:off x="0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6CBA3B68-CF56-440E-9A0B-800375592A61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C722D86-2040-42D0-8153-EDDDD5E65E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628800"/>
            <a:ext cx="9144000" cy="1143000"/>
          </a:xfrm>
        </p:spPr>
        <p:txBody>
          <a:bodyPr/>
          <a:lstStyle/>
          <a:p>
            <a:r>
              <a:rPr lang="en-US" sz="6000" b="1" i="1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en-US" sz="6000" b="1" i="1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6000" b="1" i="1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Основні елементи художньо-образної мови театрального мистецтва </a:t>
            </a:r>
            <a:endParaRPr lang="ru-RU" sz="6000" b="1" i="1" dirty="0">
              <a:solidFill>
                <a:schemeClr val="bg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399384" y="5086819"/>
            <a:ext cx="4744616" cy="1752600"/>
          </a:xfrm>
        </p:spPr>
        <p:txBody>
          <a:bodyPr/>
          <a:lstStyle/>
          <a:p>
            <a:r>
              <a:rPr lang="uk-UA" b="1" i="1" u="sng" dirty="0" smtClean="0"/>
              <a:t>Автор проекту:</a:t>
            </a:r>
          </a:p>
          <a:p>
            <a:r>
              <a:rPr lang="uk-UA" b="1" dirty="0" smtClean="0"/>
              <a:t>Загородня Катерина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67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Художній образ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688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Одним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із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найважливіших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понять у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мистецтві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є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художній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образ,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який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поєднує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реальний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світ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і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творчий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задум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митця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.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Художній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Jikharev" panose="020B7200000000000000" pitchFamily="34" charset="0"/>
              </a:rPr>
              <a:t>образ -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особливий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спосіб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відображення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життя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характерний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лише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для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мистецтва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. У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художньому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образі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автор не просто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відтворює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побачене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або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почуте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, а й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створює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за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допомогою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слів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кольору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звуків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або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пластичної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форми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ще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одну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дійсність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. Образ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може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бути простим,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зрозумілим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-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реалістичним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, а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може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бути й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дуже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складним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ґрунтуватися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на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символічному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рішенні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Jikharev" panose="020B7200000000000000" pitchFamily="34" charset="0"/>
              </a:rPr>
              <a:t>митця</a:t>
            </a:r>
            <a:r>
              <a:rPr lang="ru-RU" sz="3000" dirty="0">
                <a:solidFill>
                  <a:srgbClr val="002060"/>
                </a:solidFill>
                <a:latin typeface="Jikharev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189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324528" cy="737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2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Висновок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1200"/>
            <a:ext cx="896448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Взаємовплив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різних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видів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мистецтва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часто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зумовлює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виникнення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дуже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цікавих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творів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.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Наприклад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,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відомий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літературний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твір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 М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. Гоголя "Тарас Бульба" став основою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створення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шедеврів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художнього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,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музичного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, театрального й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кінематографічного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мистецтв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7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Дякую за увагу!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9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16416" cy="1215008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25000"/>
                  </a:schemeClr>
                </a:solidFill>
                <a:latin typeface="Consuela" panose="02000400000000000000" pitchFamily="2" charset="0"/>
              </a:rPr>
              <a:t>Значення художньої культури та мистецтва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Consuela" panose="020004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4400128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err="1"/>
              <a:t>Художня</a:t>
            </a:r>
            <a:r>
              <a:rPr lang="ru-RU" sz="2800" i="1" dirty="0"/>
              <a:t> культура є </a:t>
            </a:r>
            <a:r>
              <a:rPr lang="ru-RU" sz="2800" i="1" dirty="0" err="1"/>
              <a:t>невід'ємною</a:t>
            </a:r>
            <a:r>
              <a:rPr lang="ru-RU" sz="2800" i="1" dirty="0"/>
              <a:t> </a:t>
            </a:r>
            <a:r>
              <a:rPr lang="ru-RU" sz="2800" i="1" dirty="0" err="1"/>
              <a:t>частиною</a:t>
            </a:r>
            <a:r>
              <a:rPr lang="ru-RU" sz="2800" i="1" dirty="0"/>
              <a:t> </a:t>
            </a:r>
            <a:r>
              <a:rPr lang="ru-RU" sz="2800" i="1" dirty="0" err="1"/>
              <a:t>духовної</a:t>
            </a:r>
            <a:r>
              <a:rPr lang="ru-RU" sz="2800" i="1" dirty="0"/>
              <a:t> </a:t>
            </a:r>
            <a:r>
              <a:rPr lang="ru-RU" sz="2800" i="1" dirty="0" err="1"/>
              <a:t>культури</a:t>
            </a:r>
            <a:r>
              <a:rPr lang="ru-RU" sz="2800" i="1" dirty="0"/>
              <a:t> </a:t>
            </a:r>
            <a:r>
              <a:rPr lang="ru-RU" sz="2800" i="1" dirty="0" err="1"/>
              <a:t>людства</a:t>
            </a:r>
            <a:r>
              <a:rPr lang="ru-RU" sz="2800" i="1" dirty="0"/>
              <a:t>. Вона </a:t>
            </a:r>
            <a:r>
              <a:rPr lang="ru-RU" sz="2800" i="1" dirty="0" err="1"/>
              <a:t>відкриває</a:t>
            </a:r>
            <a:r>
              <a:rPr lang="ru-RU" sz="2800" i="1" dirty="0"/>
              <a:t> </a:t>
            </a:r>
            <a:r>
              <a:rPr lang="ru-RU" sz="2800" i="1" dirty="0" err="1"/>
              <a:t>людині</a:t>
            </a:r>
            <a:r>
              <a:rPr lang="ru-RU" sz="2800" i="1" dirty="0"/>
              <a:t> шлях до прекрасного. Основа </a:t>
            </a:r>
            <a:r>
              <a:rPr lang="ru-RU" sz="2800" i="1" dirty="0" err="1"/>
              <a:t>художньої</a:t>
            </a:r>
            <a:r>
              <a:rPr lang="ru-RU" sz="2800" i="1" dirty="0"/>
              <a:t> </a:t>
            </a:r>
            <a:r>
              <a:rPr lang="ru-RU" sz="2800" i="1" dirty="0" err="1"/>
              <a:t>культури</a:t>
            </a:r>
            <a:r>
              <a:rPr lang="ru-RU" sz="2800" i="1" dirty="0"/>
              <a:t> - </a:t>
            </a:r>
            <a:r>
              <a:rPr lang="ru-RU" sz="2800" b="1" i="1" dirty="0" err="1">
                <a:solidFill>
                  <a:schemeClr val="bg1">
                    <a:lumMod val="50000"/>
                  </a:schemeClr>
                </a:solidFill>
              </a:rPr>
              <a:t>мистецтво</a:t>
            </a:r>
            <a:r>
              <a:rPr lang="ru-RU" sz="2800" i="1" dirty="0"/>
              <a:t>, яке в </a:t>
            </a:r>
            <a:r>
              <a:rPr lang="ru-RU" sz="2800" i="1" dirty="0" err="1"/>
              <a:t>художніх</a:t>
            </a:r>
            <a:r>
              <a:rPr lang="ru-RU" sz="2800" i="1" dirty="0"/>
              <a:t> образах </a:t>
            </a:r>
            <a:r>
              <a:rPr lang="ru-RU" sz="2800" i="1" dirty="0" err="1"/>
              <a:t>відображає</a:t>
            </a:r>
            <a:r>
              <a:rPr lang="ru-RU" sz="2800" i="1" dirty="0"/>
              <a:t> </a:t>
            </a:r>
            <a:r>
              <a:rPr lang="ru-RU" sz="2800" i="1" dirty="0" err="1"/>
              <a:t>дійсність</a:t>
            </a:r>
            <a:r>
              <a:rPr lang="ru-RU" sz="2800" i="1" dirty="0"/>
              <a:t>, </a:t>
            </a:r>
            <a:r>
              <a:rPr lang="ru-RU" sz="2800" i="1" dirty="0" err="1"/>
              <a:t>концентрує</a:t>
            </a:r>
            <a:r>
              <a:rPr lang="ru-RU" sz="2800" i="1" dirty="0"/>
              <a:t> в </a:t>
            </a:r>
            <a:r>
              <a:rPr lang="ru-RU" sz="2800" i="1" dirty="0" err="1"/>
              <a:t>собі</a:t>
            </a:r>
            <a:r>
              <a:rPr lang="ru-RU" sz="2800" i="1" dirty="0"/>
              <a:t> </a:t>
            </a:r>
            <a:r>
              <a:rPr lang="ru-RU" sz="2800" i="1" dirty="0" err="1"/>
              <a:t>головні</a:t>
            </a:r>
            <a:r>
              <a:rPr lang="ru-RU" sz="2800" i="1" dirty="0"/>
              <a:t> </a:t>
            </a:r>
            <a:r>
              <a:rPr lang="ru-RU" sz="2800" i="1" dirty="0" err="1"/>
              <a:t>особливості</a:t>
            </a:r>
            <a:r>
              <a:rPr lang="ru-RU" sz="2800" i="1" dirty="0"/>
              <a:t> </a:t>
            </a:r>
            <a:r>
              <a:rPr lang="ru-RU" sz="2800" i="1" dirty="0" err="1"/>
              <a:t>естетичного</a:t>
            </a:r>
            <a:r>
              <a:rPr lang="ru-RU" sz="2800" i="1" dirty="0"/>
              <a:t> </a:t>
            </a:r>
            <a:r>
              <a:rPr lang="ru-RU" sz="2800" i="1" dirty="0" err="1"/>
              <a:t>ставлення</a:t>
            </a:r>
            <a:r>
              <a:rPr lang="ru-RU" sz="2800" i="1" dirty="0"/>
              <a:t> до </a:t>
            </a:r>
            <a:r>
              <a:rPr lang="ru-RU" sz="2800" i="1" dirty="0" err="1"/>
              <a:t>світу</a:t>
            </a:r>
            <a:r>
              <a:rPr lang="ru-RU" sz="2800" i="1" dirty="0"/>
              <a:t>. </a:t>
            </a:r>
            <a:r>
              <a:rPr lang="ru-RU" sz="2800" i="1" dirty="0" err="1"/>
              <a:t>Мистецтво</a:t>
            </a:r>
            <a:r>
              <a:rPr lang="ru-RU" sz="2800" i="1" dirty="0"/>
              <a:t> </a:t>
            </a:r>
            <a:r>
              <a:rPr lang="ru-RU" sz="2800" i="1" dirty="0" err="1"/>
              <a:t>покликане</a:t>
            </a:r>
            <a:r>
              <a:rPr lang="ru-RU" sz="2800" i="1" dirty="0"/>
              <a:t> </a:t>
            </a:r>
            <a:r>
              <a:rPr lang="ru-RU" sz="2800" i="1" dirty="0" err="1"/>
              <a:t>виховувати</a:t>
            </a:r>
            <a:r>
              <a:rPr lang="ru-RU" sz="2800" i="1" dirty="0"/>
              <a:t> </a:t>
            </a:r>
            <a:r>
              <a:rPr lang="ru-RU" sz="2800" i="1" dirty="0" err="1"/>
              <a:t>художній</a:t>
            </a:r>
            <a:r>
              <a:rPr lang="ru-RU" sz="2800" i="1" dirty="0"/>
              <a:t> смак </a:t>
            </a:r>
            <a:r>
              <a:rPr lang="ru-RU" sz="2800" i="1" dirty="0" err="1"/>
              <a:t>людини</a:t>
            </a:r>
            <a:r>
              <a:rPr lang="ru-RU" sz="2800" i="1" dirty="0"/>
              <a:t>, </a:t>
            </a:r>
            <a:r>
              <a:rPr lang="ru-RU" sz="2800" i="1" dirty="0" err="1"/>
              <a:t>розвивати</a:t>
            </a:r>
            <a:r>
              <a:rPr lang="ru-RU" sz="2800" i="1" dirty="0"/>
              <a:t> </a:t>
            </a:r>
            <a:r>
              <a:rPr lang="ru-RU" sz="2800" i="1" dirty="0" err="1"/>
              <a:t>її</a:t>
            </a:r>
            <a:r>
              <a:rPr lang="ru-RU" sz="2800" i="1" dirty="0"/>
              <a:t> </a:t>
            </a:r>
            <a:r>
              <a:rPr lang="ru-RU" sz="2800" i="1" dirty="0" err="1"/>
              <a:t>здатність</a:t>
            </a:r>
            <a:r>
              <a:rPr lang="ru-RU" sz="2800" i="1" dirty="0"/>
              <a:t> до </a:t>
            </a:r>
            <a:r>
              <a:rPr lang="ru-RU" sz="2800" i="1" dirty="0" err="1"/>
              <a:t>творчості</a:t>
            </a:r>
            <a:r>
              <a:rPr lang="ru-RU" sz="2800" i="1" dirty="0"/>
              <a:t> за законами </a:t>
            </a:r>
            <a:r>
              <a:rPr lang="ru-RU" sz="2800" i="1" dirty="0" err="1"/>
              <a:t>краси</a:t>
            </a:r>
            <a:r>
              <a:rPr lang="ru-RU" sz="2800" i="1" dirty="0"/>
              <a:t>. </a:t>
            </a:r>
            <a:r>
              <a:rPr lang="ru-RU" sz="2800" i="1" dirty="0" err="1"/>
              <a:t>Тож</a:t>
            </a:r>
            <a:r>
              <a:rPr lang="ru-RU" sz="2800" i="1" dirty="0"/>
              <a:t> </a:t>
            </a:r>
            <a:r>
              <a:rPr lang="ru-RU" sz="2800" i="1" dirty="0" err="1"/>
              <a:t>який</a:t>
            </a:r>
            <a:r>
              <a:rPr lang="ru-RU" sz="2800" i="1" dirty="0"/>
              <a:t> </a:t>
            </a:r>
            <a:r>
              <a:rPr lang="ru-RU" sz="2800" i="1" dirty="0" err="1"/>
              <a:t>зміст</a:t>
            </a:r>
            <a:r>
              <a:rPr lang="ru-RU" sz="2800" i="1" dirty="0"/>
              <a:t> ми </a:t>
            </a:r>
            <a:r>
              <a:rPr lang="ru-RU" sz="2800" i="1" dirty="0" err="1"/>
              <a:t>вкладаємо</a:t>
            </a:r>
            <a:r>
              <a:rPr lang="ru-RU" sz="2800" i="1" dirty="0"/>
              <a:t> в </a:t>
            </a:r>
            <a:r>
              <a:rPr lang="ru-RU" sz="2800" i="1" dirty="0" err="1"/>
              <a:t>поняття</a:t>
            </a:r>
            <a:r>
              <a:rPr lang="ru-RU" sz="2800" i="1" dirty="0"/>
              <a:t> "</a:t>
            </a:r>
            <a:r>
              <a:rPr lang="ru-RU" sz="2800" b="1" i="1" dirty="0" err="1">
                <a:solidFill>
                  <a:schemeClr val="bg1">
                    <a:lumMod val="50000"/>
                  </a:schemeClr>
                </a:solidFill>
              </a:rPr>
              <a:t>мистецтво</a:t>
            </a:r>
            <a:r>
              <a:rPr lang="ru-RU" sz="2800" i="1" dirty="0"/>
              <a:t>"?</a:t>
            </a:r>
          </a:p>
        </p:txBody>
      </p:sp>
    </p:spTree>
    <p:extLst>
      <p:ext uri="{BB962C8B-B14F-4D97-AF65-F5344CB8AC3E}">
        <p14:creationId xmlns:p14="http://schemas.microsoft.com/office/powerpoint/2010/main" val="27792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35" y="0"/>
            <a:ext cx="54720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91952"/>
          </a:xfrm>
        </p:spPr>
        <p:txBody>
          <a:bodyPr/>
          <a:lstStyle/>
          <a:p>
            <a:r>
              <a:rPr lang="uk-UA" sz="5400" dirty="0" smtClean="0">
                <a:solidFill>
                  <a:schemeClr val="accent2">
                    <a:lumMod val="50000"/>
                  </a:schemeClr>
                </a:solidFill>
                <a:latin typeface="Derby" pitchFamily="2" charset="0"/>
              </a:rPr>
              <a:t>Мистецтво 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Derby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61414"/>
            <a:ext cx="820668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err="1">
                <a:latin typeface="Jikharev" panose="020B7200000000000000" pitchFamily="34" charset="0"/>
              </a:rPr>
              <a:t>Мистецтво</a:t>
            </a:r>
            <a:r>
              <a:rPr lang="ru-RU" sz="3600" b="1" dirty="0">
                <a:latin typeface="Jikharev" panose="020B7200000000000000" pitchFamily="34" charset="0"/>
              </a:rPr>
              <a:t> - </a:t>
            </a:r>
            <a:r>
              <a:rPr lang="ru-RU" sz="3600" b="1" dirty="0" err="1">
                <a:latin typeface="Jikharev" panose="020B7200000000000000" pitchFamily="34" charset="0"/>
              </a:rPr>
              <a:t>водночас</a:t>
            </a:r>
            <a:r>
              <a:rPr lang="ru-RU" sz="3600" b="1" dirty="0">
                <a:latin typeface="Jikharev" panose="020B7200000000000000" pitchFamily="34" charset="0"/>
              </a:rPr>
              <a:t> і </a:t>
            </a:r>
            <a:r>
              <a:rPr lang="ru-RU" sz="3600" b="1" dirty="0" err="1">
                <a:latin typeface="Jikharev" panose="020B7200000000000000" pitchFamily="34" charset="0"/>
              </a:rPr>
              <a:t>творення</a:t>
            </a:r>
            <a:r>
              <a:rPr lang="ru-RU" sz="3600" b="1" dirty="0">
                <a:latin typeface="Jikharev" panose="020B7200000000000000" pitchFamily="34" charset="0"/>
              </a:rPr>
              <a:t>, і </a:t>
            </a:r>
            <a:r>
              <a:rPr lang="ru-RU" sz="3600" b="1" dirty="0" err="1">
                <a:latin typeface="Jikharev" panose="020B7200000000000000" pitchFamily="34" charset="0"/>
              </a:rPr>
              <a:t>пізнання</a:t>
            </a:r>
            <a:r>
              <a:rPr lang="ru-RU" sz="3600" b="1" dirty="0">
                <a:latin typeface="Jikharev" panose="020B7200000000000000" pitchFamily="34" charset="0"/>
              </a:rPr>
              <a:t> </a:t>
            </a:r>
            <a:r>
              <a:rPr lang="ru-RU" sz="3600" b="1" dirty="0" err="1">
                <a:latin typeface="Jikharev" panose="020B7200000000000000" pitchFamily="34" charset="0"/>
              </a:rPr>
              <a:t>світу</a:t>
            </a:r>
            <a:r>
              <a:rPr lang="ru-RU" sz="3600" b="1" dirty="0">
                <a:latin typeface="Jikharev" panose="020B7200000000000000" pitchFamily="34" charset="0"/>
              </a:rPr>
              <a:t>, і </a:t>
            </a:r>
            <a:r>
              <a:rPr lang="ru-RU" sz="3600" b="1" dirty="0" err="1">
                <a:latin typeface="Jikharev" panose="020B7200000000000000" pitchFamily="34" charset="0"/>
              </a:rPr>
              <a:t>спілкування.Воно</a:t>
            </a:r>
            <a:r>
              <a:rPr lang="ru-RU" sz="3600" b="1" dirty="0">
                <a:latin typeface="Jikharev" panose="020B7200000000000000" pitchFamily="34" charset="0"/>
              </a:rPr>
              <a:t> </a:t>
            </a:r>
            <a:r>
              <a:rPr lang="ru-RU" sz="3600" b="1" dirty="0" err="1">
                <a:latin typeface="Jikharev" panose="020B7200000000000000" pitchFamily="34" charset="0"/>
              </a:rPr>
              <a:t>звернене</a:t>
            </a:r>
            <a:r>
              <a:rPr lang="ru-RU" sz="3600" b="1" dirty="0">
                <a:latin typeface="Jikharev" panose="020B7200000000000000" pitchFamily="34" charset="0"/>
              </a:rPr>
              <a:t> до </a:t>
            </a:r>
            <a:r>
              <a:rPr lang="ru-RU" sz="3600" b="1" dirty="0" err="1">
                <a:latin typeface="Jikharev" panose="020B7200000000000000" pitchFamily="34" charset="0"/>
              </a:rPr>
              <a:t>почуттів</a:t>
            </a:r>
            <a:r>
              <a:rPr lang="ru-RU" sz="3600" b="1" dirty="0">
                <a:latin typeface="Jikharev" panose="020B7200000000000000" pitchFamily="34" charset="0"/>
              </a:rPr>
              <a:t> </a:t>
            </a:r>
            <a:r>
              <a:rPr lang="ru-RU" sz="3600" b="1" dirty="0" err="1">
                <a:latin typeface="Jikharev" panose="020B7200000000000000" pitchFamily="34" charset="0"/>
              </a:rPr>
              <a:t>людини</a:t>
            </a:r>
            <a:r>
              <a:rPr lang="ru-RU" sz="3600" b="1" dirty="0">
                <a:latin typeface="Jikharev" panose="020B7200000000000000" pitchFamily="34" charset="0"/>
              </a:rPr>
              <a:t> і </a:t>
            </a:r>
            <a:r>
              <a:rPr lang="ru-RU" sz="3600" b="1" dirty="0" err="1">
                <a:latin typeface="Jikharev" panose="020B7200000000000000" pitchFamily="34" charset="0"/>
              </a:rPr>
              <a:t>впливає</a:t>
            </a:r>
            <a:r>
              <a:rPr lang="ru-RU" sz="3600" b="1" dirty="0">
                <a:latin typeface="Jikharev" panose="020B7200000000000000" pitchFamily="34" charset="0"/>
              </a:rPr>
              <a:t> на </a:t>
            </a:r>
            <a:r>
              <a:rPr lang="ru-RU" sz="3600" b="1" dirty="0" err="1">
                <a:latin typeface="Jikharev" panose="020B7200000000000000" pitchFamily="34" charset="0"/>
              </a:rPr>
              <a:t>неї</a:t>
            </a:r>
            <a:r>
              <a:rPr lang="ru-RU" sz="3600" b="1" dirty="0">
                <a:latin typeface="Jikharev" panose="020B7200000000000000" pitchFamily="34" charset="0"/>
              </a:rPr>
              <a:t> з великою силою, </a:t>
            </a:r>
            <a:r>
              <a:rPr lang="ru-RU" sz="3600" b="1" dirty="0" err="1">
                <a:latin typeface="Jikharev" panose="020B7200000000000000" pitchFamily="34" charset="0"/>
              </a:rPr>
              <a:t>виховуючи</a:t>
            </a:r>
            <a:r>
              <a:rPr lang="ru-RU" sz="3600" b="1" dirty="0">
                <a:latin typeface="Jikharev" panose="020B7200000000000000" pitchFamily="34" charset="0"/>
              </a:rPr>
              <a:t> через </a:t>
            </a:r>
            <a:r>
              <a:rPr lang="ru-RU" sz="3600" b="1" dirty="0" err="1">
                <a:latin typeface="Jikharev" panose="020B7200000000000000" pitchFamily="34" charset="0"/>
              </a:rPr>
              <a:t>любов</a:t>
            </a:r>
            <a:r>
              <a:rPr lang="ru-RU" sz="3600" b="1" dirty="0">
                <a:latin typeface="Jikharev" panose="020B7200000000000000" pitchFamily="34" charset="0"/>
              </a:rPr>
              <a:t> до прекрасного </a:t>
            </a:r>
            <a:r>
              <a:rPr lang="ru-RU" sz="3600" b="1" dirty="0" err="1">
                <a:latin typeface="Jikharev" panose="020B7200000000000000" pitchFamily="34" charset="0"/>
              </a:rPr>
              <a:t>моральні</a:t>
            </a:r>
            <a:r>
              <a:rPr lang="ru-RU" sz="3600" b="1" dirty="0">
                <a:latin typeface="Jikharev" panose="020B7200000000000000" pitchFamily="34" charset="0"/>
              </a:rPr>
              <a:t> </a:t>
            </a:r>
            <a:r>
              <a:rPr lang="ru-RU" sz="3600" b="1" dirty="0" err="1">
                <a:latin typeface="Jikharev" panose="020B7200000000000000" pitchFamily="34" charset="0"/>
              </a:rPr>
              <a:t>якості</a:t>
            </a:r>
            <a:r>
              <a:rPr lang="ru-RU" sz="3600" b="1" dirty="0">
                <a:latin typeface="Jikharev" panose="020B7200000000000000" pitchFamily="34" charset="0"/>
              </a:rPr>
              <a:t>. Ми </a:t>
            </a:r>
            <a:r>
              <a:rPr lang="ru-RU" sz="3600" b="1" dirty="0" err="1">
                <a:latin typeface="Jikharev" panose="020B7200000000000000" pitchFamily="34" charset="0"/>
              </a:rPr>
              <a:t>слухаємо</a:t>
            </a:r>
            <a:r>
              <a:rPr lang="ru-RU" sz="3600" b="1" dirty="0">
                <a:latin typeface="Jikharev" panose="020B7200000000000000" pitchFamily="34" charset="0"/>
              </a:rPr>
              <a:t> </a:t>
            </a:r>
            <a:r>
              <a:rPr lang="ru-RU" sz="3600" b="1" dirty="0" err="1">
                <a:latin typeface="Jikharev" panose="020B7200000000000000" pitchFamily="34" charset="0"/>
              </a:rPr>
              <a:t>музику</a:t>
            </a:r>
            <a:r>
              <a:rPr lang="ru-RU" sz="3600" b="1" dirty="0">
                <a:latin typeface="Jikharev" panose="020B7200000000000000" pitchFamily="34" charset="0"/>
              </a:rPr>
              <a:t>, </a:t>
            </a:r>
            <a:r>
              <a:rPr lang="ru-RU" sz="3600" b="1" dirty="0" err="1">
                <a:latin typeface="Jikharev" panose="020B7200000000000000" pitchFamily="34" charset="0"/>
              </a:rPr>
              <a:t>читаємо</a:t>
            </a:r>
            <a:r>
              <a:rPr lang="ru-RU" sz="3600" b="1" dirty="0">
                <a:latin typeface="Jikharev" panose="020B7200000000000000" pitchFamily="34" charset="0"/>
              </a:rPr>
              <a:t> книги, </a:t>
            </a:r>
            <a:r>
              <a:rPr lang="ru-RU" sz="3600" b="1" dirty="0" err="1">
                <a:latin typeface="Jikharev" panose="020B7200000000000000" pitchFamily="34" charset="0"/>
              </a:rPr>
              <a:t>відвідуємо</a:t>
            </a:r>
            <a:r>
              <a:rPr lang="ru-RU" sz="3600" b="1" dirty="0">
                <a:latin typeface="Jikharev" panose="020B7200000000000000" pitchFamily="34" charset="0"/>
              </a:rPr>
              <a:t> </a:t>
            </a:r>
            <a:r>
              <a:rPr lang="ru-RU" sz="3600" b="1" dirty="0" err="1">
                <a:latin typeface="Jikharev" panose="020B7200000000000000" pitchFamily="34" charset="0"/>
              </a:rPr>
              <a:t>музеї</a:t>
            </a:r>
            <a:r>
              <a:rPr lang="ru-RU" sz="3600" b="1" dirty="0">
                <a:latin typeface="Jikharev" panose="020B7200000000000000" pitchFamily="34" charset="0"/>
              </a:rPr>
              <a:t>, </a:t>
            </a:r>
            <a:r>
              <a:rPr lang="ru-RU" sz="3600" b="1" dirty="0" err="1">
                <a:latin typeface="Jikharev" panose="020B7200000000000000" pitchFamily="34" charset="0"/>
              </a:rPr>
              <a:t>дивимось</a:t>
            </a:r>
            <a:r>
              <a:rPr lang="ru-RU" sz="3600" b="1" dirty="0">
                <a:latin typeface="Jikharev" panose="020B7200000000000000" pitchFamily="34" charset="0"/>
              </a:rPr>
              <a:t> </a:t>
            </a:r>
            <a:r>
              <a:rPr lang="ru-RU" sz="3600" b="1" dirty="0" err="1">
                <a:latin typeface="Jikharev" panose="020B7200000000000000" pitchFamily="34" charset="0"/>
              </a:rPr>
              <a:t>кінофільми</a:t>
            </a:r>
            <a:r>
              <a:rPr lang="ru-RU" sz="3600" b="1" dirty="0">
                <a:latin typeface="Jikharev" panose="020B7200000000000000" pitchFamily="34" charset="0"/>
              </a:rPr>
              <a:t> й </a:t>
            </a:r>
            <a:r>
              <a:rPr lang="ru-RU" sz="3600" b="1" dirty="0" err="1">
                <a:latin typeface="Jikharev" panose="020B7200000000000000" pitchFamily="34" charset="0"/>
              </a:rPr>
              <a:t>театральні</a:t>
            </a:r>
            <a:r>
              <a:rPr lang="ru-RU" sz="3600" b="1" dirty="0">
                <a:latin typeface="Jikharev" panose="020B7200000000000000" pitchFamily="34" charset="0"/>
              </a:rPr>
              <a:t> </a:t>
            </a:r>
            <a:r>
              <a:rPr lang="ru-RU" sz="3600" b="1" dirty="0" err="1">
                <a:latin typeface="Jikharev" panose="020B7200000000000000" pitchFamily="34" charset="0"/>
              </a:rPr>
              <a:t>вистави</a:t>
            </a:r>
            <a:r>
              <a:rPr lang="ru-RU" sz="3600" b="1" dirty="0">
                <a:latin typeface="Jikharev" panose="020B7200000000000000" pitchFamily="34" charset="0"/>
              </a:rPr>
              <a:t> - і наше </a:t>
            </a:r>
            <a:r>
              <a:rPr lang="ru-RU" sz="3600" b="1" dirty="0" err="1">
                <a:latin typeface="Jikharev" panose="020B7200000000000000" pitchFamily="34" charset="0"/>
              </a:rPr>
              <a:t>життя</a:t>
            </a:r>
            <a:r>
              <a:rPr lang="ru-RU" sz="3600" b="1" dirty="0">
                <a:latin typeface="Jikharev" panose="020B7200000000000000" pitchFamily="34" charset="0"/>
              </a:rPr>
              <a:t> </a:t>
            </a:r>
            <a:r>
              <a:rPr lang="ru-RU" sz="3600" b="1" dirty="0" err="1">
                <a:latin typeface="Jikharev" panose="020B7200000000000000" pitchFamily="34" charset="0"/>
              </a:rPr>
              <a:t>наповнюється</a:t>
            </a:r>
            <a:r>
              <a:rPr lang="ru-RU" sz="3600" b="1" dirty="0">
                <a:latin typeface="Jikharev" panose="020B7200000000000000" pitchFamily="34" charset="0"/>
              </a:rPr>
              <a:t> красою, </a:t>
            </a:r>
            <a:r>
              <a:rPr lang="ru-RU" sz="3600" b="1" dirty="0" err="1">
                <a:latin typeface="Jikharev" panose="020B7200000000000000" pitchFamily="34" charset="0"/>
              </a:rPr>
              <a:t>набуває</a:t>
            </a:r>
            <a:r>
              <a:rPr lang="ru-RU" sz="3600" b="1" dirty="0">
                <a:latin typeface="Jikharev" panose="020B7200000000000000" pitchFamily="34" charset="0"/>
              </a:rPr>
              <a:t> нового </a:t>
            </a:r>
            <a:r>
              <a:rPr lang="ru-RU" sz="3600" b="1" dirty="0" err="1">
                <a:latin typeface="Jikharev" panose="020B7200000000000000" pitchFamily="34" charset="0"/>
              </a:rPr>
              <a:t>змісту</a:t>
            </a:r>
            <a:r>
              <a:rPr lang="ru-RU" sz="3600" b="1" dirty="0">
                <a:latin typeface="Jikharev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1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41525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2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Fontan Deco" panose="02080706050505020404" pitchFamily="18" charset="0"/>
              </a:rPr>
              <a:t>Українське мистецтво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Fontan Deco" panose="020807060505050204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41148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Українське</a:t>
            </a:r>
            <a:r>
              <a:rPr lang="ru-RU" i="1" dirty="0"/>
              <a:t> слово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мистецтво</a:t>
            </a:r>
            <a:r>
              <a:rPr lang="ru-RU" i="1" dirty="0"/>
              <a:t>" походить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німецького</a:t>
            </a:r>
            <a:r>
              <a:rPr lang="ru-RU" i="1" dirty="0"/>
              <a:t> </a:t>
            </a:r>
            <a:r>
              <a:rPr lang="en-US" i="1" dirty="0"/>
              <a:t>Meister (</a:t>
            </a:r>
            <a:r>
              <a:rPr lang="ru-RU" i="1" dirty="0" err="1"/>
              <a:t>майстер</a:t>
            </a:r>
            <a:r>
              <a:rPr lang="ru-RU" i="1" dirty="0"/>
              <a:t>), яке в свою </a:t>
            </a:r>
            <a:r>
              <a:rPr lang="ru-RU" i="1" dirty="0" err="1"/>
              <a:t>чергу</a:t>
            </a:r>
            <a:r>
              <a:rPr lang="ru-RU" i="1" dirty="0"/>
              <a:t> походить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латинського</a:t>
            </a:r>
            <a:r>
              <a:rPr lang="ru-RU" i="1" dirty="0"/>
              <a:t> </a:t>
            </a:r>
            <a:r>
              <a:rPr lang="en-US" i="1" dirty="0"/>
              <a:t>Magister (</a:t>
            </a:r>
            <a:r>
              <a:rPr lang="ru-RU" i="1" dirty="0" err="1"/>
              <a:t>навчитель</a:t>
            </a:r>
            <a:r>
              <a:rPr lang="ru-RU" i="1" dirty="0"/>
              <a:t>, начальник), </a:t>
            </a:r>
            <a:r>
              <a:rPr lang="ru-RU" i="1" dirty="0" err="1"/>
              <a:t>що</a:t>
            </a:r>
            <a:r>
              <a:rPr lang="ru-RU" i="1" dirty="0"/>
              <a:t> в свою </a:t>
            </a:r>
            <a:r>
              <a:rPr lang="ru-RU" i="1" dirty="0" err="1"/>
              <a:t>чергу</a:t>
            </a:r>
            <a:r>
              <a:rPr lang="ru-RU" i="1" dirty="0"/>
              <a:t>, </a:t>
            </a:r>
            <a:r>
              <a:rPr lang="ru-RU" i="1" dirty="0" err="1"/>
              <a:t>вірогідно</a:t>
            </a:r>
            <a:r>
              <a:rPr lang="ru-RU" i="1" dirty="0"/>
              <a:t>, </a:t>
            </a:r>
            <a:r>
              <a:rPr lang="ru-RU" i="1" dirty="0" err="1"/>
              <a:t>утворене</a:t>
            </a:r>
            <a:r>
              <a:rPr lang="ru-RU" i="1" dirty="0"/>
              <a:t> шляхом </a:t>
            </a:r>
            <a:r>
              <a:rPr lang="ru-RU" i="1" dirty="0" err="1"/>
              <a:t>поєднання</a:t>
            </a:r>
            <a:r>
              <a:rPr lang="ru-RU" i="1" dirty="0"/>
              <a:t> </a:t>
            </a:r>
            <a:r>
              <a:rPr lang="ru-RU" i="1" dirty="0" err="1"/>
              <a:t>слів</a:t>
            </a:r>
            <a:r>
              <a:rPr lang="ru-RU" i="1" dirty="0"/>
              <a:t> </a:t>
            </a:r>
            <a:r>
              <a:rPr lang="en-US" i="1" dirty="0" err="1"/>
              <a:t>magis</a:t>
            </a:r>
            <a:r>
              <a:rPr lang="en-US" i="1" dirty="0"/>
              <a:t> ("</a:t>
            </a:r>
            <a:r>
              <a:rPr lang="ru-RU" i="1" dirty="0"/>
              <a:t>великий") та </a:t>
            </a:r>
            <a:r>
              <a:rPr lang="en-US" i="1" dirty="0" err="1"/>
              <a:t>histor</a:t>
            </a:r>
            <a:r>
              <a:rPr lang="en-US" i="1" dirty="0"/>
              <a:t> </a:t>
            </a:r>
            <a:r>
              <a:rPr lang="ru-RU" i="1" dirty="0" err="1"/>
              <a:t>знавець</a:t>
            </a:r>
            <a:r>
              <a:rPr lang="ru-RU" i="1" dirty="0"/>
              <a:t>, </a:t>
            </a:r>
            <a:r>
              <a:rPr lang="ru-RU" i="1" dirty="0" err="1"/>
              <a:t>умілець</a:t>
            </a:r>
            <a:r>
              <a:rPr lang="ru-RU" i="1" dirty="0"/>
              <a:t>, </a:t>
            </a:r>
            <a:r>
              <a:rPr lang="ru-RU" i="1" dirty="0" err="1"/>
              <a:t>згодом</a:t>
            </a:r>
            <a:r>
              <a:rPr lang="ru-RU" i="1" dirty="0"/>
              <a:t> - </a:t>
            </a:r>
            <a:r>
              <a:rPr lang="ru-RU" i="1" dirty="0" err="1"/>
              <a:t>актор</a:t>
            </a:r>
            <a:r>
              <a:rPr lang="ru-RU" i="1" dirty="0"/>
              <a:t> (</a:t>
            </a:r>
            <a:r>
              <a:rPr lang="en-US" i="1" dirty="0" err="1"/>
              <a:t>histrion</a:t>
            </a:r>
            <a:r>
              <a:rPr lang="en-US" i="1" dirty="0"/>
              <a:t>).</a:t>
            </a:r>
            <a:endParaRPr lang="ru-RU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77" y="5085184"/>
            <a:ext cx="1285064" cy="1940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2320677" cy="140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02" y="5117194"/>
            <a:ext cx="2428875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860" r="7465" b="4215"/>
          <a:stretch/>
        </p:blipFill>
        <p:spPr bwMode="auto">
          <a:xfrm>
            <a:off x="2792081" y="5031119"/>
            <a:ext cx="2650021" cy="1851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9" y="0"/>
            <a:ext cx="9145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Сучасне значення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82047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err="1">
                <a:latin typeface="Monotype Corsiva" panose="03010101010201010101" pitchFamily="66" charset="0"/>
              </a:rPr>
              <a:t>Термін</a:t>
            </a:r>
            <a:r>
              <a:rPr lang="ru-RU" sz="3600" i="1" dirty="0">
                <a:latin typeface="Monotype Corsiva" panose="03010101010201010101" pitchFamily="66" charset="0"/>
              </a:rPr>
              <a:t> "</a:t>
            </a:r>
            <a:r>
              <a:rPr lang="ru-RU" sz="3600" i="1" dirty="0" err="1">
                <a:latin typeface="Monotype Corsiva" panose="03010101010201010101" pitchFamily="66" charset="0"/>
              </a:rPr>
              <a:t>мистецтво</a:t>
            </a:r>
            <a:r>
              <a:rPr lang="ru-RU" sz="3600" i="1" dirty="0">
                <a:latin typeface="Monotype Corsiva" panose="03010101010201010101" pitchFamily="66" charset="0"/>
              </a:rPr>
              <a:t>" не </a:t>
            </a:r>
            <a:r>
              <a:rPr lang="ru-RU" sz="3600" i="1" dirty="0" err="1">
                <a:latin typeface="Monotype Corsiva" panose="03010101010201010101" pitchFamily="66" charset="0"/>
              </a:rPr>
              <a:t>відразу</a:t>
            </a:r>
            <a:r>
              <a:rPr lang="ru-RU" sz="3600" i="1" dirty="0"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latin typeface="Monotype Corsiva" panose="03010101010201010101" pitchFamily="66" charset="0"/>
              </a:rPr>
              <a:t>набув</a:t>
            </a:r>
            <a:r>
              <a:rPr lang="ru-RU" sz="3600" i="1" dirty="0"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latin typeface="Monotype Corsiva" panose="03010101010201010101" pitchFamily="66" charset="0"/>
              </a:rPr>
              <a:t>сучасного</a:t>
            </a:r>
            <a:r>
              <a:rPr lang="ru-RU" sz="3600" i="1" dirty="0"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latin typeface="Monotype Corsiva" panose="03010101010201010101" pitchFamily="66" charset="0"/>
              </a:rPr>
              <a:t>значення</a:t>
            </a:r>
            <a:r>
              <a:rPr lang="ru-RU" sz="3600" i="1" dirty="0">
                <a:latin typeface="Monotype Corsiva" panose="03010101010201010101" pitchFamily="66" charset="0"/>
              </a:rPr>
              <a:t>. У </a:t>
            </a:r>
            <a:r>
              <a:rPr lang="ru-RU" sz="3600" i="1" dirty="0" err="1">
                <a:latin typeface="Monotype Corsiva" panose="03010101010201010101" pitchFamily="66" charset="0"/>
              </a:rPr>
              <a:t>Стародавній</a:t>
            </a:r>
            <a:r>
              <a:rPr lang="ru-RU" sz="3600" i="1" dirty="0"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latin typeface="Monotype Corsiva" panose="03010101010201010101" pitchFamily="66" charset="0"/>
              </a:rPr>
              <a:t>Греції</a:t>
            </a:r>
            <a:r>
              <a:rPr lang="ru-RU" sz="3600" i="1" dirty="0">
                <a:latin typeface="Monotype Corsiva" panose="03010101010201010101" pitchFamily="66" charset="0"/>
              </a:rPr>
              <a:t>, </a:t>
            </a:r>
            <a:r>
              <a:rPr lang="ru-RU" sz="3600" i="1" dirty="0" err="1">
                <a:latin typeface="Monotype Corsiva" panose="03010101010201010101" pitchFamily="66" charset="0"/>
              </a:rPr>
              <a:t>наприклад</a:t>
            </a:r>
            <a:r>
              <a:rPr lang="ru-RU" sz="3600" i="1" dirty="0">
                <a:latin typeface="Monotype Corsiva" panose="03010101010201010101" pitchFamily="66" charset="0"/>
              </a:rPr>
              <a:t>, і </a:t>
            </a:r>
            <a:r>
              <a:rPr lang="ru-RU" sz="3600" i="1" dirty="0" err="1">
                <a:latin typeface="Monotype Corsiva" panose="03010101010201010101" pitchFamily="66" charset="0"/>
              </a:rPr>
              <a:t>мистецтво</a:t>
            </a:r>
            <a:r>
              <a:rPr lang="ru-RU" sz="3600" i="1" dirty="0">
                <a:latin typeface="Monotype Corsiva" panose="03010101010201010101" pitchFamily="66" charset="0"/>
              </a:rPr>
              <a:t>, і </a:t>
            </a:r>
            <a:r>
              <a:rPr lang="ru-RU" sz="3600" i="1" dirty="0" err="1">
                <a:latin typeface="Monotype Corsiva" panose="03010101010201010101" pitchFamily="66" charset="0"/>
              </a:rPr>
              <a:t>техніку</a:t>
            </a:r>
            <a:r>
              <a:rPr lang="ru-RU" sz="3600" i="1" dirty="0"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latin typeface="Monotype Corsiva" panose="03010101010201010101" pitchFamily="66" charset="0"/>
              </a:rPr>
              <a:t>виконання</a:t>
            </a:r>
            <a:r>
              <a:rPr lang="ru-RU" sz="3600" i="1" dirty="0">
                <a:latin typeface="Monotype Corsiva" panose="03010101010201010101" pitchFamily="66" charset="0"/>
              </a:rPr>
              <a:t>, </a:t>
            </a:r>
            <a:r>
              <a:rPr lang="ru-RU" sz="3600" i="1" dirty="0" err="1">
                <a:latin typeface="Monotype Corsiva" panose="03010101010201010101" pitchFamily="66" charset="0"/>
              </a:rPr>
              <a:t>тобто</a:t>
            </a:r>
            <a:r>
              <a:rPr lang="ru-RU" sz="3600" i="1" dirty="0"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latin typeface="Monotype Corsiva" panose="03010101010201010101" pitchFamily="66" charset="0"/>
              </a:rPr>
              <a:t>майстерність</a:t>
            </a:r>
            <a:r>
              <a:rPr lang="ru-RU" sz="3600" i="1" dirty="0">
                <a:latin typeface="Monotype Corsiva" panose="03010101010201010101" pitchFamily="66" charset="0"/>
              </a:rPr>
              <a:t>, </a:t>
            </a:r>
            <a:r>
              <a:rPr lang="ru-RU" sz="3600" i="1" dirty="0" err="1">
                <a:latin typeface="Monotype Corsiva" panose="03010101010201010101" pitchFamily="66" charset="0"/>
              </a:rPr>
              <a:t>позначали</a:t>
            </a:r>
            <a:r>
              <a:rPr lang="ru-RU" sz="3600" i="1" dirty="0">
                <a:latin typeface="Monotype Corsiva" panose="03010101010201010101" pitchFamily="66" charset="0"/>
              </a:rPr>
              <a:t> одним словом - "</a:t>
            </a:r>
            <a:r>
              <a:rPr lang="ru-RU" sz="3600" i="1" dirty="0" err="1">
                <a:latin typeface="Monotype Corsiva" panose="03010101010201010101" pitchFamily="66" charset="0"/>
              </a:rPr>
              <a:t>техне</a:t>
            </a:r>
            <a:r>
              <a:rPr lang="ru-RU" sz="3600" i="1" dirty="0">
                <a:latin typeface="Monotype Corsiva" panose="03010101010201010101" pitchFamily="66" charset="0"/>
              </a:rPr>
              <a:t>".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78801"/>
            <a:ext cx="3721596" cy="28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75" y="4178801"/>
            <a:ext cx="2095500" cy="2400300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1" y="4377070"/>
            <a:ext cx="2376264" cy="24194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7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187834" cy="687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2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8">
  <a:themeElements>
    <a:clrScheme name="Тема Office 6">
      <a:dk1>
        <a:srgbClr val="330099"/>
      </a:dk1>
      <a:lt1>
        <a:srgbClr val="F5E4F0"/>
      </a:lt1>
      <a:dk2>
        <a:srgbClr val="4D4D4D"/>
      </a:dk2>
      <a:lt2>
        <a:srgbClr val="CE91A1"/>
      </a:lt2>
      <a:accent1>
        <a:srgbClr val="DBB5D9"/>
      </a:accent1>
      <a:accent2>
        <a:srgbClr val="FCCEA7"/>
      </a:accent2>
      <a:accent3>
        <a:srgbClr val="F9EFF6"/>
      </a:accent3>
      <a:accent4>
        <a:srgbClr val="2A0082"/>
      </a:accent4>
      <a:accent5>
        <a:srgbClr val="EAD7E9"/>
      </a:accent5>
      <a:accent6>
        <a:srgbClr val="E4BA97"/>
      </a:accent6>
      <a:hlink>
        <a:srgbClr val="9489BA"/>
      </a:hlink>
      <a:folHlink>
        <a:srgbClr val="CCECFF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66"/>
        </a:dk1>
        <a:lt1>
          <a:srgbClr val="EAEAEA"/>
        </a:lt1>
        <a:dk2>
          <a:srgbClr val="9999FF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CACAFF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0099"/>
        </a:dk1>
        <a:lt1>
          <a:srgbClr val="ECF2F7"/>
        </a:lt1>
        <a:dk2>
          <a:srgbClr val="4D4D4D"/>
        </a:dk2>
        <a:lt2>
          <a:srgbClr val="A8ACC9"/>
        </a:lt2>
        <a:accent1>
          <a:srgbClr val="DBB5D9"/>
        </a:accent1>
        <a:accent2>
          <a:srgbClr val="FCCEA7"/>
        </a:accent2>
        <a:accent3>
          <a:srgbClr val="F4F7FA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660066"/>
        </a:dk1>
        <a:lt1>
          <a:srgbClr val="EAEAEA"/>
        </a:lt1>
        <a:dk2>
          <a:srgbClr val="FF99CC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FFCAE2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66"/>
        </a:dk1>
        <a:lt1>
          <a:srgbClr val="F1CCCC"/>
        </a:lt1>
        <a:dk2>
          <a:srgbClr val="330099"/>
        </a:dk2>
        <a:lt2>
          <a:srgbClr val="C27592"/>
        </a:lt2>
        <a:accent1>
          <a:srgbClr val="CC99FF"/>
        </a:accent1>
        <a:accent2>
          <a:srgbClr val="FCCEA7"/>
        </a:accent2>
        <a:accent3>
          <a:srgbClr val="F7E2E2"/>
        </a:accent3>
        <a:accent4>
          <a:srgbClr val="000056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30099"/>
        </a:dk1>
        <a:lt1>
          <a:srgbClr val="F5E4F0"/>
        </a:lt1>
        <a:dk2>
          <a:srgbClr val="4D4D4D"/>
        </a:dk2>
        <a:lt2>
          <a:srgbClr val="CE91A1"/>
        </a:lt2>
        <a:accent1>
          <a:srgbClr val="DBB5D9"/>
        </a:accent1>
        <a:accent2>
          <a:srgbClr val="FCCEA7"/>
        </a:accent2>
        <a:accent3>
          <a:srgbClr val="F9EFF6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Тема48</Template>
  <TotalTime>187</TotalTime>
  <Words>348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Тема48</vt:lpstr>
      <vt:lpstr> Основні елементи художньо-образної мови театрального мистецтва </vt:lpstr>
      <vt:lpstr>Значення художньої культури та мистецтва</vt:lpstr>
      <vt:lpstr>Презентация PowerPoint</vt:lpstr>
      <vt:lpstr>Мистецтво </vt:lpstr>
      <vt:lpstr>Презентация PowerPoint</vt:lpstr>
      <vt:lpstr>Українське мистецтво</vt:lpstr>
      <vt:lpstr>Презентация PowerPoint</vt:lpstr>
      <vt:lpstr>Сучасне значення</vt:lpstr>
      <vt:lpstr>Презентация PowerPoint</vt:lpstr>
      <vt:lpstr>Художній образ</vt:lpstr>
      <vt:lpstr>Презентация PowerPoint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елементи художньо-образної мови театрального мистецтва</dc:title>
  <dc:creator>Администратор</dc:creator>
  <cp:lastModifiedBy>Администратор</cp:lastModifiedBy>
  <cp:revision>8</cp:revision>
  <dcterms:created xsi:type="dcterms:W3CDTF">2013-11-03T16:02:13Z</dcterms:created>
  <dcterms:modified xsi:type="dcterms:W3CDTF">2013-11-07T11:35:46Z</dcterms:modified>
</cp:coreProperties>
</file>