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8F"/>
    <a:srgbClr val="93FF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rgbClr val="93FF5D"/>
            </a:gs>
            <a:gs pos="100000">
              <a:srgbClr val="FFFF8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980728"/>
            <a:ext cx="8640960" cy="3960440"/>
          </a:xfrm>
        </p:spPr>
        <p:txBody>
          <a:bodyPr>
            <a:normAutofit/>
          </a:bodyPr>
          <a:lstStyle/>
          <a:p>
            <a:r>
              <a:rPr lang="uk-UA" sz="6600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Глобальні проблеми людства</a:t>
            </a:r>
            <a:endParaRPr lang="uk-UA" sz="6600" b="1" dirty="0">
              <a:solidFill>
                <a:srgbClr val="00206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59664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>
            <a:normAutofit fontScale="90000"/>
          </a:bodyPr>
          <a:lstStyle/>
          <a:p>
            <a:pPr algn="l"/>
            <a:r>
              <a:rPr lang="uk-UA" sz="4000" b="1" i="1" dirty="0" err="1" smtClean="0">
                <a:solidFill>
                  <a:srgbClr val="002060"/>
                </a:solidFill>
                <a:cs typeface="Aparajita" panose="020B0604020202020204" pitchFamily="34" charset="0"/>
              </a:rPr>
              <a:t>Найглобальнішими</a:t>
            </a:r>
            <a:r>
              <a:rPr lang="uk-UA" sz="4000" b="1" i="1" dirty="0" smtClean="0">
                <a:solidFill>
                  <a:srgbClr val="002060"/>
                </a:solidFill>
                <a:cs typeface="Aparajita" panose="020B0604020202020204" pitchFamily="34" charset="0"/>
              </a:rPr>
              <a:t> проблемами </a:t>
            </a:r>
            <a:r>
              <a:rPr lang="uk-UA" sz="4000" b="1" i="1" dirty="0">
                <a:solidFill>
                  <a:srgbClr val="002060"/>
                </a:solidFill>
                <a:cs typeface="Aparajita" panose="020B0604020202020204" pitchFamily="34" charset="0"/>
              </a:rPr>
              <a:t>людства </a:t>
            </a:r>
            <a:r>
              <a:rPr lang="uk-UA" sz="4000" b="1" i="1" dirty="0" smtClean="0">
                <a:solidFill>
                  <a:srgbClr val="002060"/>
                </a:solidFill>
                <a:cs typeface="Aparajita" panose="020B0604020202020204" pitchFamily="34" charset="0"/>
              </a:rPr>
              <a:t>є:  </a:t>
            </a:r>
            <a:r>
              <a:rPr lang="uk-UA" sz="4000" dirty="0" smtClean="0">
                <a:cs typeface="Aparajita" panose="020B0604020202020204" pitchFamily="34" charset="0"/>
              </a:rPr>
              <a:t/>
            </a:r>
            <a:br>
              <a:rPr lang="uk-UA" sz="4000" dirty="0" smtClean="0">
                <a:cs typeface="Aparajita" panose="020B0604020202020204" pitchFamily="34" charset="0"/>
              </a:rPr>
            </a:br>
            <a:r>
              <a:rPr lang="uk-UA" sz="1400" dirty="0"/>
              <a:t/>
            </a:r>
            <a:br>
              <a:rPr lang="uk-UA" sz="1400" dirty="0"/>
            </a:br>
            <a:r>
              <a:rPr lang="uk-UA" sz="3600" dirty="0" smtClean="0">
                <a:solidFill>
                  <a:schemeClr val="accent3">
                    <a:lumMod val="50000"/>
                  </a:schemeClr>
                </a:solidFill>
              </a:rPr>
              <a:t>- демографічна проблема</a:t>
            </a:r>
            <a:br>
              <a:rPr lang="uk-UA" sz="3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uk-UA" sz="3600" dirty="0" smtClean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ru-RU" sz="3600" dirty="0" err="1">
                <a:solidFill>
                  <a:schemeClr val="accent3">
                    <a:lumMod val="50000"/>
                  </a:schemeClr>
                </a:solidFill>
              </a:rPr>
              <a:t>п</a:t>
            </a:r>
            <a:r>
              <a:rPr lang="ru-RU" sz="3600" dirty="0" err="1" smtClean="0">
                <a:solidFill>
                  <a:schemeClr val="accent3">
                    <a:lumMod val="50000"/>
                  </a:schemeClr>
                </a:solidFill>
              </a:rPr>
              <a:t>родовольча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>проблема</a:t>
            </a:r>
            <a:br>
              <a:rPr lang="ru-RU" sz="36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ru-RU" sz="3600" dirty="0" err="1">
                <a:solidFill>
                  <a:schemeClr val="accent3">
                    <a:lumMod val="50000"/>
                  </a:schemeClr>
                </a:solidFill>
              </a:rPr>
              <a:t>е</a:t>
            </a:r>
            <a:r>
              <a:rPr lang="ru-RU" sz="3600" dirty="0" err="1" smtClean="0">
                <a:solidFill>
                  <a:schemeClr val="accent3">
                    <a:lumMod val="50000"/>
                  </a:schemeClr>
                </a:solidFill>
              </a:rPr>
              <a:t>нергетична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>і </a:t>
            </a:r>
            <a:r>
              <a:rPr lang="ru-RU" sz="3600" dirty="0" err="1">
                <a:solidFill>
                  <a:schemeClr val="accent3">
                    <a:lumMod val="50000"/>
                  </a:schemeClr>
                </a:solidFill>
              </a:rPr>
              <a:t>сировинна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> проблема</a:t>
            </a:r>
            <a:br>
              <a:rPr lang="ru-RU" sz="36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- проблема </a:t>
            </a:r>
            <a:r>
              <a:rPr lang="ru-RU" sz="3600" dirty="0" err="1">
                <a:solidFill>
                  <a:schemeClr val="accent3">
                    <a:lumMod val="50000"/>
                  </a:schemeClr>
                </a:solidFill>
              </a:rPr>
              <a:t>подолання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3">
                    <a:lumMod val="50000"/>
                  </a:schemeClr>
                </a:solidFill>
              </a:rPr>
              <a:t>відсталості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3">
                    <a:lumMod val="50000"/>
                  </a:schemeClr>
                </a:solidFill>
              </a:rPr>
              <a:t>країн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3600" dirty="0" err="1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3">
                    <a:lumMod val="50000"/>
                  </a:schemeClr>
                </a:solidFill>
              </a:rPr>
              <a:t>розвиваються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36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ru-RU" sz="3600" dirty="0" err="1">
                <a:solidFill>
                  <a:schemeClr val="accent3">
                    <a:lumMod val="50000"/>
                  </a:schemeClr>
                </a:solidFill>
              </a:rPr>
              <a:t>е</a:t>
            </a:r>
            <a:r>
              <a:rPr lang="ru-RU" sz="3600" dirty="0" err="1" smtClean="0">
                <a:solidFill>
                  <a:schemeClr val="accent3">
                    <a:lumMod val="50000"/>
                  </a:schemeClr>
                </a:solidFill>
              </a:rPr>
              <a:t>кологічні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sz="3600" dirty="0" smtClean="0">
                <a:solidFill>
                  <a:schemeClr val="accent3">
                    <a:lumMod val="50000"/>
                  </a:schemeClr>
                </a:solidFill>
              </a:rPr>
              <a:t>проблеми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4288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8958"/>
          </a:xfrm>
        </p:spPr>
        <p:txBody>
          <a:bodyPr>
            <a:normAutofit/>
          </a:bodyPr>
          <a:lstStyle/>
          <a:p>
            <a:r>
              <a:rPr lang="ru-RU" sz="4000" i="1" dirty="0" err="1" smtClean="0">
                <a:solidFill>
                  <a:srgbClr val="002060"/>
                </a:solidFill>
              </a:rPr>
              <a:t>Демографічна</a:t>
            </a:r>
            <a:r>
              <a:rPr lang="ru-RU" sz="4000" i="1" dirty="0" smtClean="0">
                <a:solidFill>
                  <a:srgbClr val="002060"/>
                </a:solidFill>
              </a:rPr>
              <a:t> </a:t>
            </a:r>
            <a:r>
              <a:rPr lang="ru-RU" sz="4000" i="1" dirty="0">
                <a:solidFill>
                  <a:srgbClr val="002060"/>
                </a:solidFill>
              </a:rPr>
              <a:t>проблема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905" y="1796666"/>
            <a:ext cx="3970784" cy="3629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цілому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демографічна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проблема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нині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стрімкому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країнах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розвиваються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Стрімке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одна з причин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великої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армії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безробітних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бездомних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попередити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демографічні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катастрофи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уряди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100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почали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реалізовувати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сім'ї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1007"/>
            <a:ext cx="4024150" cy="27062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1831">
            <a:off x="5724127" y="908720"/>
            <a:ext cx="3020187" cy="2265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8448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>
            <a:normAutofit/>
          </a:bodyPr>
          <a:lstStyle/>
          <a:p>
            <a:r>
              <a:rPr lang="ru-RU" sz="4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Продовольча</a:t>
            </a:r>
            <a:r>
              <a:rPr lang="ru-RU" sz="4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3501008"/>
            <a:ext cx="4690864" cy="29089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Цілий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чинників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зумовив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досягла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нині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найвищого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1970-их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надійний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напрямок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глобальної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продовольчої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голодуючих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державах -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країнах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Азії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Африка і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Латинської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Америки.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052736"/>
            <a:ext cx="28575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4376">
            <a:off x="83445" y="1100719"/>
            <a:ext cx="4320480" cy="27980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25" y="4031399"/>
            <a:ext cx="2396519" cy="2396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10623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Енергетична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сировинна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861048"/>
            <a:ext cx="4258816" cy="27649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Нині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людство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впритул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наблизилося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вичерпання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найдоступніших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тому і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найдешевших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органічних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мінеральних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виснажені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Світового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океану (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риба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кальмари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криль,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морські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водорості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515" y="1009013"/>
            <a:ext cx="705802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8494">
            <a:off x="4932039" y="3901642"/>
            <a:ext cx="3744416" cy="26551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104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подолання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відсталості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розвиваються</a:t>
            </a: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6056" y="1772816"/>
            <a:ext cx="3816424" cy="4248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Велика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нерівності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нерівномірності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причиною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загострення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міжнародної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напруженості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Врешті-решт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таке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напруження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призводить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бунтів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збройних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конфліктів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1080 р.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розвинуті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зобов'язалися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виділяти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0,7%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валового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національного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продукту на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офіційну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допомогу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відсталих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91" y="3573016"/>
            <a:ext cx="4629150" cy="3086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64275"/>
            <a:ext cx="2857500" cy="1895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4839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035"/>
          </a:xfrm>
        </p:spPr>
        <p:txBody>
          <a:bodyPr>
            <a:normAutofit/>
          </a:bodyPr>
          <a:lstStyle/>
          <a:p>
            <a:r>
              <a:rPr lang="ru-RU" sz="4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Екологічні</a:t>
            </a:r>
            <a:r>
              <a:rPr lang="ru-RU" sz="4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endParaRPr lang="ru-RU" sz="4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5040560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До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екологічних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 належать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стану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довкілля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погіршити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життєдіяльності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Практично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будь-яка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галузь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людської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небезпечна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ООН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розробили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концепцію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стійкого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людства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два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підходи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стратегію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"тотального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очищення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пов'язує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стійкий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людства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чистою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енергетикою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безвідходною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технологією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замкненими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циклами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стратегію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обмеженого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споживання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5071">
            <a:off x="5198194" y="4179481"/>
            <a:ext cx="3622278" cy="24178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36777"/>
            <a:ext cx="3129856" cy="24652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5272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2952328"/>
          </a:xfrm>
        </p:spPr>
        <p:txBody>
          <a:bodyPr>
            <a:normAutofit/>
          </a:bodyPr>
          <a:lstStyle/>
          <a:p>
            <a:r>
              <a:rPr lang="ru-RU" sz="3200" b="1" i="1" dirty="0" err="1" smtClean="0">
                <a:solidFill>
                  <a:srgbClr val="002060"/>
                </a:solidFill>
              </a:rPr>
              <a:t>Всі</a:t>
            </a:r>
            <a:r>
              <a:rPr lang="ru-RU" sz="3200" b="1" i="1" dirty="0" smtClean="0">
                <a:solidFill>
                  <a:srgbClr val="002060"/>
                </a:solidFill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</a:rPr>
              <a:t>глобальні</a:t>
            </a:r>
            <a:r>
              <a:rPr lang="ru-RU" sz="3200" b="1" i="1" dirty="0" smtClean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проблеми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взаємопов'язані</a:t>
            </a:r>
            <a:r>
              <a:rPr lang="ru-RU" sz="3200" b="1" i="1" dirty="0">
                <a:solidFill>
                  <a:srgbClr val="002060"/>
                </a:solidFill>
              </a:rPr>
              <a:t> й тому </a:t>
            </a:r>
            <a:r>
              <a:rPr lang="ru-RU" sz="3200" b="1" i="1" dirty="0" err="1">
                <a:solidFill>
                  <a:srgbClr val="002060"/>
                </a:solidFill>
              </a:rPr>
              <a:t>можуть</a:t>
            </a:r>
            <a:r>
              <a:rPr lang="ru-RU" sz="3200" b="1" i="1" dirty="0">
                <a:solidFill>
                  <a:srgbClr val="002060"/>
                </a:solidFill>
              </a:rPr>
              <a:t> бути </a:t>
            </a:r>
            <a:r>
              <a:rPr lang="ru-RU" sz="3200" b="1" i="1" dirty="0" err="1">
                <a:solidFill>
                  <a:srgbClr val="002060"/>
                </a:solidFill>
              </a:rPr>
              <a:t>вирішені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тільки</a:t>
            </a:r>
            <a:r>
              <a:rPr lang="ru-RU" sz="3200" b="1" i="1" dirty="0">
                <a:solidFill>
                  <a:srgbClr val="002060"/>
                </a:solidFill>
              </a:rPr>
              <a:t> в </a:t>
            </a:r>
            <a:r>
              <a:rPr lang="ru-RU" sz="3200" b="1" i="1" dirty="0" err="1">
                <a:solidFill>
                  <a:srgbClr val="002060"/>
                </a:solidFill>
              </a:rPr>
              <a:t>комплексі</a:t>
            </a:r>
            <a:r>
              <a:rPr lang="ru-RU" sz="3200" b="1" i="1" dirty="0">
                <a:solidFill>
                  <a:srgbClr val="002060"/>
                </a:solidFill>
              </a:rPr>
              <a:t> і </a:t>
            </a:r>
            <a:r>
              <a:rPr lang="ru-RU" sz="3200" b="1" i="1" dirty="0" err="1">
                <a:solidFill>
                  <a:srgbClr val="002060"/>
                </a:solidFill>
              </a:rPr>
              <a:t>тільки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спільними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зусиллями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Світового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співтовариства</a:t>
            </a:r>
            <a:r>
              <a:rPr lang="ru-RU" sz="3200" b="1" i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3182">
            <a:off x="365127" y="3140968"/>
            <a:ext cx="3640080" cy="3211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" t="7996" r="16325" b="9201"/>
          <a:stretch/>
        </p:blipFill>
        <p:spPr bwMode="auto">
          <a:xfrm rot="231283">
            <a:off x="4853090" y="3393925"/>
            <a:ext cx="3739766" cy="25890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35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293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Глобальні проблеми людства</vt:lpstr>
      <vt:lpstr>Найглобальнішими проблемами людства є:    - демографічна проблема - продовольча проблема - енергетична і сировинна проблема - проблема подолання відсталості країн, що розвиваються - екологічні проблеми </vt:lpstr>
      <vt:lpstr>Демографічна проблема</vt:lpstr>
      <vt:lpstr>Продовольча проблема</vt:lpstr>
      <vt:lpstr>Енергетична і сировинна проблеми</vt:lpstr>
      <vt:lpstr>Проблеми подолання відсталості країн, що розвиваються</vt:lpstr>
      <vt:lpstr>Екологічні проблеми</vt:lpstr>
      <vt:lpstr>Всі глобальні проблеми взаємопов'язані й тому можуть бути вирішені тільки в комплексі і тільки спільними зусиллями Світового співтовариства.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Глобальні проблеми людства</dc:title>
  <dc:creator>Администратор</dc:creator>
  <cp:lastModifiedBy>HP</cp:lastModifiedBy>
  <cp:revision>10</cp:revision>
  <dcterms:created xsi:type="dcterms:W3CDTF">2013-12-23T20:25:58Z</dcterms:created>
  <dcterms:modified xsi:type="dcterms:W3CDTF">2013-12-23T22:04:39Z</dcterms:modified>
</cp:coreProperties>
</file>