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18.11.2013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893" TargetMode="External"/><Relationship Id="rId2" Type="http://schemas.openxmlformats.org/officeDocument/2006/relationships/hyperlink" Target="http://uk.wikipedia.org/wiki/%D0%9B%D1%8C%D0%B2%D1%96%D0%B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://uk.wikipedia.org/wiki/1898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786182" y="2071678"/>
            <a:ext cx="5051756" cy="321471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53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Чикаленко </a:t>
            </a:r>
            <a:r>
              <a:rPr lang="uk-UA" sz="440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Євген Харламович</a:t>
            </a:r>
            <a:r>
              <a:rPr lang="uk-UA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uk-UA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 </a:t>
            </a:r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n-US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1861</a:t>
            </a:r>
            <a:r>
              <a:rPr lang="en-US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</a:t>
            </a:r>
            <a:r>
              <a:rPr lang="uk-UA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1929</a:t>
            </a:r>
            <a:endParaRPr lang="uk-UA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" name="Рисунок 3" descr="4238-7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642918"/>
            <a:ext cx="3810000" cy="5410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686800" cy="1439850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31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Євген</a:t>
            </a:r>
            <a:r>
              <a:rPr lang="ru-RU" sz="3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Чикаленко - </a:t>
            </a:r>
            <a:r>
              <a:rPr lang="ru-RU" sz="31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визначний</a:t>
            </a:r>
            <a:r>
              <a:rPr lang="ru-RU" sz="3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31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громадський</a:t>
            </a:r>
            <a:r>
              <a:rPr lang="ru-RU" sz="3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31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діяч</a:t>
            </a:r>
            <a:r>
              <a:rPr lang="ru-RU" sz="3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, </a:t>
            </a:r>
            <a:r>
              <a:rPr lang="ru-RU" sz="31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видавець</a:t>
            </a:r>
            <a:r>
              <a:rPr lang="ru-RU" sz="3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, </a:t>
            </a:r>
            <a:r>
              <a:rPr lang="ru-RU" sz="31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публіцист</a:t>
            </a:r>
            <a:r>
              <a:rPr lang="ru-RU" sz="3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, меценат </a:t>
            </a:r>
            <a:r>
              <a:rPr lang="ru-RU" sz="31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української</a:t>
            </a:r>
            <a:r>
              <a:rPr lang="ru-RU" sz="3100" b="1" i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ru-RU" sz="3100" b="1" i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культури</a:t>
            </a: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uk-UA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85926"/>
            <a:ext cx="8901114" cy="2428892"/>
          </a:xfrm>
        </p:spPr>
        <p:txBody>
          <a:bodyPr>
            <a:normAutofit fontScale="77500" lnSpcReduction="20000"/>
          </a:bodyPr>
          <a:lstStyle/>
          <a:p>
            <a:r>
              <a:rPr lang="vi-VN" b="1" dirty="0" smtClean="0"/>
              <a:t>Євге́н Харла́мпійович Чикале́нко</a:t>
            </a:r>
            <a:r>
              <a:rPr lang="vi-VN" dirty="0" smtClean="0"/>
              <a:t> </a:t>
            </a:r>
            <a:r>
              <a:rPr lang="uk-UA" dirty="0" smtClean="0"/>
              <a:t>народився </a:t>
            </a:r>
            <a:r>
              <a:rPr lang="uk-UA" dirty="0" smtClean="0">
                <a:solidFill>
                  <a:schemeClr val="tx2">
                    <a:lumMod val="75000"/>
                  </a:schemeClr>
                </a:solidFill>
              </a:rPr>
              <a:t>9 грудня 1861 року</a:t>
            </a:r>
            <a:r>
              <a:rPr lang="uk-UA" dirty="0" smtClean="0"/>
              <a:t>. </a:t>
            </a:r>
            <a:r>
              <a:rPr lang="ru-RU" dirty="0" smtClean="0"/>
              <a:t>Родом </a:t>
            </a:r>
            <a:r>
              <a:rPr lang="ru-RU" dirty="0" err="1" smtClean="0"/>
              <a:t>із</a:t>
            </a:r>
            <a:r>
              <a:rPr lang="ru-RU" dirty="0" smtClean="0"/>
              <a:t> села </a:t>
            </a:r>
            <a:r>
              <a:rPr lang="ru-RU" dirty="0" err="1" smtClean="0"/>
              <a:t>Перешори</a:t>
            </a:r>
            <a:r>
              <a:rPr lang="ru-RU" dirty="0" smtClean="0"/>
              <a:t> </a:t>
            </a:r>
            <a:r>
              <a:rPr lang="ru-RU" dirty="0" err="1" smtClean="0"/>
              <a:t>Ананьївського</a:t>
            </a:r>
            <a:r>
              <a:rPr lang="ru-RU" dirty="0" smtClean="0"/>
              <a:t> </a:t>
            </a:r>
            <a:r>
              <a:rPr lang="ru-RU" dirty="0" err="1" smtClean="0"/>
              <a:t>повіту</a:t>
            </a:r>
            <a:r>
              <a:rPr lang="ru-RU" dirty="0" smtClean="0"/>
              <a:t> </a:t>
            </a:r>
            <a:r>
              <a:rPr lang="ru-RU" dirty="0" err="1" smtClean="0"/>
              <a:t>Херсонської</a:t>
            </a:r>
            <a:r>
              <a:rPr lang="ru-RU" dirty="0" smtClean="0"/>
              <a:t> </a:t>
            </a:r>
            <a:r>
              <a:rPr lang="ru-RU" dirty="0" err="1" smtClean="0"/>
              <a:t>губернії</a:t>
            </a:r>
            <a:r>
              <a:rPr lang="ru-RU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Освіту здобув у Харківському університеті (природничий відділ), де був діяльним в українській студентській громаді й </a:t>
            </a:r>
            <a:r>
              <a:rPr lang="uk-UA" dirty="0" smtClean="0"/>
              <a:t>у </a:t>
            </a:r>
            <a:r>
              <a:rPr lang="uk-UA" dirty="0" err="1" smtClean="0"/>
              <a:t>драгоманівському</a:t>
            </a:r>
            <a:r>
              <a:rPr lang="uk-UA" dirty="0" smtClean="0"/>
              <a:t> радикальному гуртку (керівник В. Мальований), за участь в якому був заарештований (1884) і перебував 5 років під наглядом поліції в с. </a:t>
            </a:r>
            <a:r>
              <a:rPr lang="uk-UA" dirty="0" err="1" smtClean="0"/>
              <a:t>Перешорах</a:t>
            </a:r>
            <a:r>
              <a:rPr lang="uk-UA" dirty="0" smtClean="0"/>
              <a:t>.</a:t>
            </a:r>
            <a:endParaRPr lang="uk-UA" dirty="0"/>
          </a:p>
        </p:txBody>
      </p:sp>
      <p:pic>
        <p:nvPicPr>
          <p:cNvPr id="4" name="Рисунок 3" descr="Харківський_університет._Xarkivśkyj_universyte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4546" y="4143380"/>
            <a:ext cx="4408895" cy="271462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071546"/>
            <a:ext cx="7858180" cy="4900634"/>
          </a:xfrm>
          <a:ln>
            <a:solidFill>
              <a:schemeClr val="accent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ru-RU" sz="2400" dirty="0" smtClean="0"/>
              <a:t>На той час </a:t>
            </a:r>
            <a:r>
              <a:rPr lang="ru-RU" sz="2400" dirty="0" err="1" smtClean="0"/>
              <a:t>батько</a:t>
            </a:r>
            <a:r>
              <a:rPr lang="ru-RU" sz="2400" dirty="0" smtClean="0"/>
              <a:t> </a:t>
            </a:r>
            <a:r>
              <a:rPr lang="ru-RU" sz="2400" dirty="0" err="1" smtClean="0"/>
              <a:t>вже</a:t>
            </a:r>
            <a:r>
              <a:rPr lang="ru-RU" sz="2400" dirty="0" smtClean="0"/>
              <a:t> помер. </a:t>
            </a:r>
            <a:r>
              <a:rPr lang="ru-RU" sz="2400" dirty="0" err="1" smtClean="0"/>
              <a:t>Тож</a:t>
            </a:r>
            <a:r>
              <a:rPr lang="ru-RU" sz="2400" dirty="0" smtClean="0"/>
              <a:t> </a:t>
            </a:r>
            <a:r>
              <a:rPr lang="ru-RU" sz="2400" dirty="0" err="1" smtClean="0"/>
              <a:t>Євген</a:t>
            </a:r>
            <a:r>
              <a:rPr lang="ru-RU" sz="2400" dirty="0" smtClean="0"/>
              <a:t> Чикаленко </a:t>
            </a:r>
            <a:r>
              <a:rPr lang="ru-RU" sz="2400" dirty="0" err="1" smtClean="0"/>
              <a:t>починає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господарювати</a:t>
            </a:r>
            <a:r>
              <a:rPr lang="ru-RU" sz="2400" dirty="0" smtClean="0"/>
              <a:t> в </a:t>
            </a:r>
            <a:r>
              <a:rPr lang="ru-RU" sz="2400" dirty="0" err="1" smtClean="0"/>
              <a:t>родинному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маєтку</a:t>
            </a:r>
            <a:r>
              <a:rPr lang="ru-RU" sz="2400" dirty="0" smtClean="0"/>
              <a:t> </a:t>
            </a:r>
            <a:r>
              <a:rPr lang="ru-RU" sz="2400" dirty="0" err="1" smtClean="0"/>
              <a:t>самостійно</a:t>
            </a:r>
            <a:r>
              <a:rPr lang="ru-RU" sz="2400" dirty="0" smtClean="0"/>
              <a:t>. В </a:t>
            </a:r>
            <a:r>
              <a:rPr lang="ru-RU" sz="2400" dirty="0" err="1" smtClean="0"/>
              <a:t>цей</a:t>
            </a:r>
            <a:r>
              <a:rPr lang="ru-RU" sz="2400" dirty="0" smtClean="0"/>
              <a:t> час </a:t>
            </a:r>
            <a:r>
              <a:rPr lang="ru-RU" sz="2400" dirty="0" err="1" smtClean="0"/>
              <a:t>експериментує</a:t>
            </a:r>
            <a:r>
              <a:rPr lang="ru-RU" sz="2400" dirty="0" smtClean="0"/>
              <a:t> як агроном, </a:t>
            </a:r>
            <a:r>
              <a:rPr lang="ru-RU" sz="2400" dirty="0" err="1" smtClean="0"/>
              <a:t>навіть</a:t>
            </a:r>
            <a:r>
              <a:rPr lang="ru-RU" sz="2400" dirty="0" smtClean="0"/>
              <a:t> у </a:t>
            </a:r>
            <a:r>
              <a:rPr lang="ru-RU" sz="2400" dirty="0" err="1" smtClean="0"/>
              <a:t>посушливі</a:t>
            </a:r>
            <a:r>
              <a:rPr lang="ru-RU" sz="2400" dirty="0" smtClean="0"/>
              <a:t> роки </a:t>
            </a:r>
            <a:r>
              <a:rPr lang="ru-RU" sz="2400" dirty="0" err="1" smtClean="0"/>
              <a:t>домагається</a:t>
            </a:r>
            <a:r>
              <a:rPr lang="ru-RU" sz="2400" dirty="0" smtClean="0"/>
              <a:t> </a:t>
            </a:r>
            <a:r>
              <a:rPr lang="ru-RU" sz="2400" dirty="0" err="1" smtClean="0"/>
              <a:t>хорошого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врожаю</a:t>
            </a:r>
            <a:r>
              <a:rPr lang="ru-RU" sz="2400" dirty="0" smtClean="0"/>
              <a:t> на </a:t>
            </a:r>
            <a:r>
              <a:rPr lang="ru-RU" sz="2400" dirty="0" err="1" smtClean="0"/>
              <a:t>своїх</a:t>
            </a:r>
            <a:r>
              <a:rPr lang="ru-RU" sz="2400" dirty="0" smtClean="0"/>
              <a:t> полях</a:t>
            </a:r>
            <a:r>
              <a:rPr lang="ru-RU" sz="2400" dirty="0" smtClean="0"/>
              <a:t>.</a:t>
            </a:r>
          </a:p>
          <a:p>
            <a:r>
              <a:rPr lang="ru-RU" sz="2400" dirty="0" err="1" smtClean="0"/>
              <a:t>Пише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видає</a:t>
            </a:r>
            <a:r>
              <a:rPr lang="ru-RU" sz="2400" dirty="0" smtClean="0"/>
              <a:t> </a:t>
            </a:r>
            <a:r>
              <a:rPr lang="ru-RU" sz="2400" dirty="0" err="1" smtClean="0"/>
              <a:t>практичні</a:t>
            </a:r>
            <a:r>
              <a:rPr lang="ru-RU" sz="2400" dirty="0" smtClean="0"/>
              <a:t> </a:t>
            </a:r>
            <a:r>
              <a:rPr lang="ru-RU" sz="2400" dirty="0" err="1" smtClean="0"/>
              <a:t>поради</a:t>
            </a:r>
            <a:r>
              <a:rPr lang="ru-RU" sz="2400" dirty="0" smtClean="0"/>
              <a:t> для </a:t>
            </a:r>
            <a:r>
              <a:rPr lang="ru-RU" sz="2400" dirty="0" err="1" smtClean="0"/>
              <a:t>сільського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господарства</a:t>
            </a:r>
            <a:r>
              <a:rPr lang="ru-RU" sz="2400" dirty="0" smtClean="0"/>
              <a:t> «</a:t>
            </a:r>
            <a:r>
              <a:rPr lang="ru-RU" sz="2400" dirty="0" err="1" smtClean="0"/>
              <a:t>Розмови</a:t>
            </a:r>
            <a:r>
              <a:rPr lang="ru-RU" sz="2400" dirty="0" smtClean="0"/>
              <a:t> про </a:t>
            </a:r>
            <a:r>
              <a:rPr lang="ru-RU" sz="2400" dirty="0" err="1" smtClean="0"/>
              <a:t>сельське</a:t>
            </a:r>
            <a:r>
              <a:rPr lang="ru-RU" sz="2400" dirty="0" smtClean="0"/>
              <a:t> хозяйство» у 5 книгах (Одеса, 1897, </a:t>
            </a:r>
            <a:r>
              <a:rPr lang="ru-RU" sz="2400" dirty="0" err="1" smtClean="0"/>
              <a:t>пізніше</a:t>
            </a:r>
            <a:r>
              <a:rPr lang="ru-RU" sz="2400" dirty="0" smtClean="0"/>
              <a:t> Петербург</a:t>
            </a:r>
            <a:r>
              <a:rPr lang="ru-RU" sz="2400" dirty="0" smtClean="0"/>
              <a:t>), </a:t>
            </a:r>
            <a:r>
              <a:rPr lang="ru-RU" sz="2400" dirty="0" err="1" smtClean="0"/>
              <a:t>що</a:t>
            </a:r>
            <a:r>
              <a:rPr lang="ru-RU" sz="2400" dirty="0" smtClean="0"/>
              <a:t> </a:t>
            </a:r>
            <a:r>
              <a:rPr lang="ru-RU" sz="2400" dirty="0" err="1" smtClean="0"/>
              <a:t>з'явилися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півмільйонним</a:t>
            </a:r>
            <a:r>
              <a:rPr lang="ru-RU" sz="2400" dirty="0" smtClean="0"/>
              <a:t> накладом </a:t>
            </a:r>
            <a:r>
              <a:rPr lang="ru-RU" sz="2400" dirty="0" err="1" smtClean="0"/>
              <a:t>і</a:t>
            </a:r>
            <a:r>
              <a:rPr lang="ru-RU" sz="2400" dirty="0" smtClean="0"/>
              <a:t> становили </a:t>
            </a:r>
            <a:r>
              <a:rPr lang="ru-RU" sz="2400" dirty="0" err="1" smtClean="0"/>
              <a:t>своєрідну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популярну</a:t>
            </a:r>
            <a:r>
              <a:rPr lang="ru-RU" sz="2400" dirty="0" smtClean="0"/>
              <a:t> </a:t>
            </a:r>
            <a:r>
              <a:rPr lang="ru-RU" sz="2400" dirty="0" err="1" smtClean="0"/>
              <a:t>енциклопедію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У 1894 </a:t>
            </a:r>
            <a:r>
              <a:rPr lang="ru-RU" sz="2400" dirty="0" err="1" smtClean="0"/>
              <a:t>переїхав</a:t>
            </a:r>
            <a:r>
              <a:rPr lang="ru-RU" sz="2400" dirty="0" smtClean="0"/>
              <a:t> до </a:t>
            </a:r>
            <a:r>
              <a:rPr lang="ru-RU" sz="2400" dirty="0" err="1" smtClean="0"/>
              <a:t>Одеси</a:t>
            </a:r>
            <a:r>
              <a:rPr lang="ru-RU" sz="2400" dirty="0" smtClean="0"/>
              <a:t>, а в 1900 — до </a:t>
            </a:r>
            <a:r>
              <a:rPr lang="ru-RU" sz="2400" dirty="0" err="1" smtClean="0"/>
              <a:t>Києва</a:t>
            </a:r>
            <a:r>
              <a:rPr lang="ru-RU" sz="2400" dirty="0" smtClean="0"/>
              <a:t>, де </a:t>
            </a:r>
            <a:r>
              <a:rPr lang="ru-RU" sz="2400" dirty="0" err="1" smtClean="0"/>
              <a:t>включився</a:t>
            </a:r>
            <a:r>
              <a:rPr lang="ru-RU" sz="2400" dirty="0" smtClean="0"/>
              <a:t> в </a:t>
            </a:r>
            <a:r>
              <a:rPr lang="ru-RU" sz="2400" dirty="0" err="1" smtClean="0"/>
              <a:t>громадське</a:t>
            </a:r>
            <a:r>
              <a:rPr lang="ru-RU" sz="2400" dirty="0" smtClean="0"/>
              <a:t> </a:t>
            </a:r>
            <a:r>
              <a:rPr lang="ru-RU" sz="2400" dirty="0" err="1" smtClean="0"/>
              <a:t>життя</a:t>
            </a:r>
            <a:r>
              <a:rPr lang="ru-RU" sz="2400" dirty="0" smtClean="0"/>
              <a:t>.</a:t>
            </a:r>
            <a:endParaRPr lang="uk-UA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500042"/>
            <a:ext cx="5000660" cy="58579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r>
              <a:rPr lang="ru-RU" sz="3100" dirty="0" err="1" smtClean="0"/>
              <a:t>Був</a:t>
            </a:r>
            <a:r>
              <a:rPr lang="ru-RU" sz="3100" dirty="0" smtClean="0"/>
              <a:t> меценатом </a:t>
            </a:r>
            <a:r>
              <a:rPr lang="ru-RU" sz="3100" dirty="0" err="1" smtClean="0"/>
              <a:t>різних</a:t>
            </a:r>
            <a:r>
              <a:rPr lang="ru-RU" sz="3100" dirty="0" smtClean="0"/>
              <a:t> </a:t>
            </a:r>
            <a:r>
              <a:rPr lang="ru-RU" sz="3100" dirty="0" err="1" smtClean="0"/>
              <a:t>починів</a:t>
            </a:r>
            <a:r>
              <a:rPr lang="ru-RU" sz="3100" dirty="0" smtClean="0"/>
              <a:t>: на </a:t>
            </a:r>
            <a:r>
              <a:rPr lang="ru-RU" sz="3100" dirty="0" err="1" smtClean="0"/>
              <a:t>його</a:t>
            </a:r>
            <a:r>
              <a:rPr lang="ru-RU" sz="3100" dirty="0" smtClean="0"/>
              <a:t> </a:t>
            </a:r>
            <a:r>
              <a:rPr lang="ru-RU" sz="3100" dirty="0" err="1" smtClean="0"/>
              <a:t>гроші</a:t>
            </a:r>
            <a:r>
              <a:rPr lang="ru-RU" sz="3100" dirty="0" smtClean="0"/>
              <a:t> видано «</a:t>
            </a:r>
            <a:r>
              <a:rPr lang="ru-RU" sz="3100" dirty="0" err="1" smtClean="0"/>
              <a:t>Русско-український</a:t>
            </a:r>
            <a:r>
              <a:rPr lang="ru-RU" sz="3100" dirty="0" smtClean="0"/>
              <a:t> словарь» </a:t>
            </a:r>
            <a:r>
              <a:rPr lang="ru-RU" sz="3100" dirty="0" err="1" smtClean="0"/>
              <a:t>Уманця-Комарова</a:t>
            </a:r>
            <a:r>
              <a:rPr lang="ru-RU" sz="3100" dirty="0" smtClean="0"/>
              <a:t> (</a:t>
            </a:r>
            <a:r>
              <a:rPr lang="ru-RU" sz="3100" dirty="0" err="1" smtClean="0">
                <a:hlinkClick r:id="rId2" tooltip="Львів"/>
              </a:rPr>
              <a:t>Львів</a:t>
            </a:r>
            <a:r>
              <a:rPr lang="ru-RU" sz="3100" dirty="0" smtClean="0"/>
              <a:t>, </a:t>
            </a:r>
            <a:r>
              <a:rPr lang="ru-RU" sz="3100" dirty="0" smtClean="0">
                <a:hlinkClick r:id="rId3" tooltip="1893"/>
              </a:rPr>
              <a:t>1893</a:t>
            </a:r>
            <a:r>
              <a:rPr lang="ru-RU" sz="3100" dirty="0" smtClean="0"/>
              <a:t>–</a:t>
            </a:r>
            <a:r>
              <a:rPr lang="ru-RU" sz="3100" dirty="0" smtClean="0">
                <a:hlinkClick r:id="rId4" tooltip="1898"/>
              </a:rPr>
              <a:t>1898</a:t>
            </a:r>
            <a:r>
              <a:rPr lang="ru-RU" sz="3100" dirty="0" smtClean="0"/>
              <a:t>), </a:t>
            </a:r>
            <a:r>
              <a:rPr lang="ru-RU" sz="3100" dirty="0" err="1" smtClean="0"/>
              <a:t>він</a:t>
            </a:r>
            <a:r>
              <a:rPr lang="ru-RU" sz="3100" dirty="0" smtClean="0"/>
              <a:t> </a:t>
            </a:r>
            <a:r>
              <a:rPr lang="ru-RU" sz="3100" dirty="0" err="1" smtClean="0"/>
              <a:t>допомагав</a:t>
            </a:r>
            <a:r>
              <a:rPr lang="ru-RU" sz="3100" dirty="0" smtClean="0"/>
              <a:t> журналу «Киевская Старина», </a:t>
            </a:r>
            <a:r>
              <a:rPr lang="ru-RU" sz="3100" dirty="0" err="1" smtClean="0"/>
              <a:t>даючи</a:t>
            </a:r>
            <a:r>
              <a:rPr lang="ru-RU" sz="3100" dirty="0" smtClean="0"/>
              <a:t> </a:t>
            </a:r>
            <a:r>
              <a:rPr lang="ru-RU" sz="3100" dirty="0" err="1" smtClean="0"/>
              <a:t>нагороду</a:t>
            </a:r>
            <a:r>
              <a:rPr lang="ru-RU" sz="3100" dirty="0" smtClean="0"/>
              <a:t> (1000 </a:t>
            </a:r>
            <a:r>
              <a:rPr lang="ru-RU" sz="3100" dirty="0" err="1" smtClean="0"/>
              <a:t>крб</a:t>
            </a:r>
            <a:r>
              <a:rPr lang="ru-RU" sz="3100" dirty="0" smtClean="0"/>
              <a:t>) за </a:t>
            </a:r>
            <a:r>
              <a:rPr lang="ru-RU" sz="3100" dirty="0" err="1" smtClean="0"/>
              <a:t>найкраще</a:t>
            </a:r>
            <a:r>
              <a:rPr lang="ru-RU" sz="3100" dirty="0" smtClean="0"/>
              <a:t> </a:t>
            </a:r>
            <a:r>
              <a:rPr lang="ru-RU" sz="3100" dirty="0" err="1" smtClean="0"/>
              <a:t>написану</a:t>
            </a:r>
            <a:r>
              <a:rPr lang="ru-RU" sz="3100" dirty="0" smtClean="0"/>
              <a:t> </a:t>
            </a:r>
            <a:r>
              <a:rPr lang="ru-RU" sz="3100" dirty="0" err="1" smtClean="0"/>
              <a:t>історію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України</a:t>
            </a:r>
            <a:r>
              <a:rPr lang="ru-RU" sz="3100" dirty="0" smtClean="0"/>
              <a:t> та </a:t>
            </a:r>
            <a:r>
              <a:rPr lang="ru-RU" sz="3100" dirty="0" err="1" smtClean="0"/>
              <a:t>сплачуючи</a:t>
            </a:r>
            <a:r>
              <a:rPr lang="ru-RU" sz="3100" dirty="0" smtClean="0"/>
              <a:t> </a:t>
            </a:r>
            <a:r>
              <a:rPr lang="ru-RU" sz="3100" dirty="0" err="1" smtClean="0"/>
              <a:t>гонорари</a:t>
            </a:r>
            <a:r>
              <a:rPr lang="ru-RU" sz="3100" dirty="0" smtClean="0"/>
              <a:t> за </a:t>
            </a:r>
            <a:r>
              <a:rPr lang="ru-RU" sz="3100" dirty="0" err="1" smtClean="0"/>
              <a:t>українські</a:t>
            </a:r>
            <a:r>
              <a:rPr lang="ru-RU" sz="3100" dirty="0" smtClean="0"/>
              <a:t> твори </a:t>
            </a:r>
            <a:r>
              <a:rPr lang="ru-RU" sz="3100" dirty="0" err="1" smtClean="0"/>
              <a:t>письменства</a:t>
            </a:r>
            <a:r>
              <a:rPr lang="ru-RU" sz="3100" dirty="0" smtClean="0"/>
              <a:t>, </a:t>
            </a:r>
            <a:r>
              <a:rPr lang="ru-RU" sz="3100" dirty="0" err="1" smtClean="0"/>
              <a:t>друковані</a:t>
            </a:r>
            <a:r>
              <a:rPr lang="ru-RU" sz="3100" dirty="0" smtClean="0"/>
              <a:t> в </a:t>
            </a:r>
            <a:r>
              <a:rPr lang="ru-RU" sz="3100" dirty="0" smtClean="0">
                <a:solidFill>
                  <a:srgbClr val="C00000"/>
                </a:solidFill>
              </a:rPr>
              <a:t>«Киевской Старине»</a:t>
            </a:r>
            <a:r>
              <a:rPr lang="ru-RU" sz="3100" dirty="0" smtClean="0"/>
              <a:t>; </a:t>
            </a:r>
            <a:endParaRPr lang="ru-RU" sz="3100" dirty="0" smtClean="0"/>
          </a:p>
          <a:p>
            <a:r>
              <a:rPr lang="ru-RU" sz="3100" dirty="0" err="1" smtClean="0"/>
              <a:t>організував</a:t>
            </a:r>
            <a:r>
              <a:rPr lang="ru-RU" sz="3100" dirty="0" smtClean="0"/>
              <a:t> </a:t>
            </a:r>
            <a:r>
              <a:rPr lang="ru-RU" sz="3100" dirty="0" smtClean="0"/>
              <a:t>при НТШ у </a:t>
            </a:r>
            <a:r>
              <a:rPr lang="ru-RU" sz="3100" dirty="0" err="1" smtClean="0"/>
              <a:t>Львові</a:t>
            </a:r>
            <a:r>
              <a:rPr lang="ru-RU" sz="3100" dirty="0" smtClean="0"/>
              <a:t> фонд </a:t>
            </a:r>
            <a:r>
              <a:rPr lang="ru-RU" sz="3100" dirty="0" err="1" smtClean="0"/>
              <a:t>ім</a:t>
            </a:r>
            <a:r>
              <a:rPr lang="ru-RU" sz="3100" dirty="0" smtClean="0"/>
              <a:t>. </a:t>
            </a:r>
            <a:r>
              <a:rPr lang="ru-RU" sz="3100" dirty="0" err="1" smtClean="0"/>
              <a:t>Мордовця</a:t>
            </a:r>
            <a:r>
              <a:rPr lang="ru-RU" sz="3100" dirty="0" smtClean="0"/>
              <a:t> для </a:t>
            </a:r>
            <a:r>
              <a:rPr lang="ru-RU" sz="3100" dirty="0" err="1" smtClean="0"/>
              <a:t>допомоги</a:t>
            </a:r>
            <a:r>
              <a:rPr lang="ru-RU" sz="3100" dirty="0" smtClean="0"/>
              <a:t> </a:t>
            </a:r>
            <a:r>
              <a:rPr lang="ru-RU" sz="3100" dirty="0" err="1" smtClean="0"/>
              <a:t>українським</a:t>
            </a:r>
            <a:r>
              <a:rPr lang="ru-RU" sz="3100" dirty="0" smtClean="0"/>
              <a:t> </a:t>
            </a:r>
            <a:r>
              <a:rPr lang="ru-RU" sz="3100" dirty="0" err="1" smtClean="0"/>
              <a:t>письменникам</a:t>
            </a:r>
            <a:r>
              <a:rPr lang="ru-RU" sz="3100" dirty="0" smtClean="0"/>
              <a:t>, </a:t>
            </a:r>
            <a:r>
              <a:rPr lang="ru-RU" sz="3100" dirty="0" err="1" smtClean="0"/>
              <a:t>фінансував</a:t>
            </a:r>
            <a:r>
              <a:rPr lang="ru-RU" sz="3100" dirty="0" smtClean="0"/>
              <a:t> </a:t>
            </a:r>
            <a:r>
              <a:rPr lang="ru-RU" sz="3100" dirty="0" err="1" smtClean="0"/>
              <a:t>тижневик</a:t>
            </a:r>
            <a:r>
              <a:rPr lang="ru-RU" sz="3100" dirty="0" smtClean="0"/>
              <a:t> РУП «Селянин» у </a:t>
            </a:r>
            <a:r>
              <a:rPr lang="ru-RU" sz="3100" dirty="0" err="1" smtClean="0"/>
              <a:t>Львові</a:t>
            </a:r>
            <a:r>
              <a:rPr lang="ru-RU" sz="3100" dirty="0" smtClean="0"/>
              <a:t>, став </a:t>
            </a:r>
            <a:r>
              <a:rPr lang="ru-RU" sz="3100" dirty="0" err="1" smtClean="0"/>
              <a:t>головним</a:t>
            </a:r>
            <a:r>
              <a:rPr lang="ru-RU" sz="3100" dirty="0" smtClean="0"/>
              <a:t> </a:t>
            </a:r>
            <a:r>
              <a:rPr lang="ru-RU" sz="3100" dirty="0" err="1" smtClean="0"/>
              <a:t>фундатором</a:t>
            </a:r>
            <a:r>
              <a:rPr lang="ru-RU" sz="3100" dirty="0" smtClean="0"/>
              <a:t> «</a:t>
            </a:r>
            <a:r>
              <a:rPr lang="ru-RU" sz="3100" dirty="0" err="1" smtClean="0"/>
              <a:t>Академічного</a:t>
            </a:r>
            <a:r>
              <a:rPr lang="ru-RU" sz="3100" dirty="0" smtClean="0"/>
              <a:t> Дому» у </a:t>
            </a:r>
            <a:r>
              <a:rPr lang="ru-RU" sz="3100" dirty="0" err="1" smtClean="0"/>
              <a:t>Львові</a:t>
            </a:r>
            <a:r>
              <a:rPr lang="ru-RU" sz="3100" dirty="0" smtClean="0"/>
              <a:t> (25 000 </a:t>
            </a:r>
            <a:r>
              <a:rPr lang="ru-RU" sz="3100" dirty="0" err="1" smtClean="0"/>
              <a:t>крб</a:t>
            </a:r>
            <a:r>
              <a:rPr lang="ru-RU" sz="3100" dirty="0" smtClean="0"/>
              <a:t>), </a:t>
            </a:r>
            <a:r>
              <a:rPr lang="ru-RU" sz="3100" dirty="0" err="1" smtClean="0"/>
              <a:t>заохочуючи</a:t>
            </a:r>
            <a:r>
              <a:rPr lang="ru-RU" sz="3100" dirty="0" smtClean="0"/>
              <a:t> </a:t>
            </a:r>
            <a:r>
              <a:rPr lang="ru-RU" sz="3100" dirty="0" err="1" smtClean="0"/>
              <a:t>наддніпрянську</a:t>
            </a:r>
            <a:r>
              <a:rPr lang="ru-RU" sz="3100" dirty="0" smtClean="0"/>
              <a:t> молодь </a:t>
            </a:r>
            <a:r>
              <a:rPr lang="ru-RU" sz="3100" dirty="0" err="1" smtClean="0"/>
              <a:t>їхати</a:t>
            </a:r>
            <a:r>
              <a:rPr lang="ru-RU" sz="3100" dirty="0" smtClean="0"/>
              <a:t> на </a:t>
            </a:r>
            <a:r>
              <a:rPr lang="ru-RU" sz="3100" dirty="0" err="1" smtClean="0"/>
              <a:t>студії</a:t>
            </a:r>
            <a:r>
              <a:rPr lang="ru-RU" sz="3100" dirty="0" smtClean="0"/>
              <a:t> до Львова.</a:t>
            </a:r>
          </a:p>
          <a:p>
            <a:pPr>
              <a:buNone/>
            </a:pPr>
            <a:endParaRPr lang="uk-UA" dirty="0"/>
          </a:p>
        </p:txBody>
      </p:sp>
      <p:pic>
        <p:nvPicPr>
          <p:cNvPr id="5" name="Рисунок 4" descr="SAM_4405-225x300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43570" y="1000108"/>
            <a:ext cx="3214695" cy="428626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5072098" cy="614366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 smtClean="0"/>
              <a:t>Був активним членом «Старої Громади» (з 1900), Загальної Безпартійної Демократичної Організації, Української демократичної </a:t>
            </a:r>
            <a:r>
              <a:rPr lang="uk-UA" dirty="0" smtClean="0"/>
              <a:t>партії</a:t>
            </a:r>
            <a:r>
              <a:rPr lang="uk-UA" dirty="0" smtClean="0"/>
              <a:t> (з 1904), Української Демократично-Радикальної Партії (з 1905 р.); 1908 року був ініціатором заснування Товариства Українських Поступовців і його фактичним головою</a:t>
            </a:r>
            <a:r>
              <a:rPr lang="uk-UA" dirty="0" smtClean="0"/>
              <a:t>.</a:t>
            </a:r>
          </a:p>
          <a:p>
            <a:r>
              <a:rPr lang="uk-UA" dirty="0" smtClean="0"/>
              <a:t>Найбільше до поширення національної свідомості спричинився фундацією (при підтримці В.Симиренка і Л.Жебуньова) єдиних українських щоденників </a:t>
            </a:r>
            <a:r>
              <a:rPr lang="uk-UA" dirty="0" smtClean="0"/>
              <a:t>на Наддніпрянщині</a:t>
            </a:r>
            <a:r>
              <a:rPr lang="uk-UA" dirty="0" smtClean="0"/>
              <a:t> — «Громадська Думка» (1906) і «Рада» (1906–1914).</a:t>
            </a:r>
            <a:endParaRPr lang="uk-UA" dirty="0"/>
          </a:p>
        </p:txBody>
      </p:sp>
      <p:pic>
        <p:nvPicPr>
          <p:cNvPr id="4" name="Рисунок 3" descr="250px-Rada-1908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43570" y="682066"/>
            <a:ext cx="3357586" cy="498265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714356"/>
            <a:ext cx="7972452" cy="534036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r>
              <a:rPr lang="uk-UA" dirty="0" smtClean="0"/>
              <a:t>Під час Першої світової війни ховався від переслідування поліції у Фінляндії, Петрограді, Москві; з початком революції 1917 повернувся до Києва, але через консервативні погляди участі в політичній діяльності не брав</a:t>
            </a:r>
            <a:r>
              <a:rPr lang="uk-UA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січні</a:t>
            </a:r>
            <a:r>
              <a:rPr lang="ru-RU" dirty="0" smtClean="0"/>
              <a:t> 1919 </a:t>
            </a:r>
            <a:r>
              <a:rPr lang="ru-RU" dirty="0" err="1" smtClean="0"/>
              <a:t>виїхав</a:t>
            </a:r>
            <a:r>
              <a:rPr lang="ru-RU" dirty="0" smtClean="0"/>
              <a:t> до </a:t>
            </a:r>
            <a:r>
              <a:rPr lang="ru-RU" dirty="0" err="1" smtClean="0"/>
              <a:t>Галичини</a:t>
            </a:r>
            <a:r>
              <a:rPr lang="ru-RU" dirty="0" smtClean="0"/>
              <a:t> (де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інтернували</a:t>
            </a:r>
            <a:r>
              <a:rPr lang="ru-RU" dirty="0" smtClean="0"/>
              <a:t> поляки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З 1920 </a:t>
            </a:r>
            <a:r>
              <a:rPr lang="ru-RU" dirty="0" err="1" smtClean="0"/>
              <a:t>перебував</a:t>
            </a:r>
            <a:r>
              <a:rPr lang="ru-RU" dirty="0" smtClean="0"/>
              <a:t> у </a:t>
            </a:r>
            <a:r>
              <a:rPr lang="ru-RU" dirty="0" err="1" smtClean="0"/>
              <a:t>Рабенштайні</a:t>
            </a:r>
            <a:r>
              <a:rPr lang="ru-RU" dirty="0" smtClean="0"/>
              <a:t> (</a:t>
            </a:r>
            <a:r>
              <a:rPr lang="ru-RU" dirty="0" err="1" smtClean="0"/>
              <a:t>Австрія</a:t>
            </a:r>
            <a:r>
              <a:rPr lang="ru-RU" dirty="0" smtClean="0"/>
              <a:t>).</a:t>
            </a:r>
          </a:p>
          <a:p>
            <a:r>
              <a:rPr lang="uk-UA" dirty="0" smtClean="0"/>
              <a:t>Будучи в еміграції, жив у великій бідності. Українська нью-йоркська газета «Свобода» навіть оголошувала збір коштів на його лікування</a:t>
            </a:r>
            <a:r>
              <a:rPr lang="uk-UA" dirty="0" smtClean="0"/>
              <a:t>.</a:t>
            </a:r>
          </a:p>
          <a:p>
            <a:r>
              <a:rPr lang="ru-RU" dirty="0" smtClean="0"/>
              <a:t>З </a:t>
            </a:r>
            <a:r>
              <a:rPr lang="ru-RU" dirty="0" smtClean="0"/>
              <a:t>1925 р.</a:t>
            </a:r>
            <a:r>
              <a:rPr lang="ru-RU" dirty="0" smtClean="0"/>
              <a:t>  </a:t>
            </a:r>
            <a:r>
              <a:rPr lang="ru-RU" dirty="0" err="1" smtClean="0"/>
              <a:t>очолював</a:t>
            </a:r>
            <a:r>
              <a:rPr lang="ru-RU" dirty="0" smtClean="0"/>
              <a:t> </a:t>
            </a:r>
            <a:r>
              <a:rPr lang="ru-RU" dirty="0" err="1" smtClean="0"/>
              <a:t>Термінологічну</a:t>
            </a:r>
            <a:r>
              <a:rPr lang="ru-RU" dirty="0" smtClean="0"/>
              <a:t> </a:t>
            </a:r>
            <a:r>
              <a:rPr lang="ru-RU" dirty="0" err="1" smtClean="0"/>
              <a:t>Комісію</a:t>
            </a:r>
            <a:r>
              <a:rPr lang="ru-RU" dirty="0" smtClean="0"/>
              <a:t> при </a:t>
            </a:r>
            <a:r>
              <a:rPr lang="ru-RU" dirty="0" err="1" smtClean="0"/>
              <a:t>Українській</a:t>
            </a:r>
            <a:r>
              <a:rPr lang="ru-RU" dirty="0" smtClean="0"/>
              <a:t> </a:t>
            </a:r>
            <a:r>
              <a:rPr lang="ru-RU" dirty="0" err="1" smtClean="0"/>
              <a:t>Господарській</a:t>
            </a:r>
            <a:r>
              <a:rPr lang="ru-RU" dirty="0" smtClean="0"/>
              <a:t> </a:t>
            </a:r>
            <a:r>
              <a:rPr lang="ru-RU" dirty="0" err="1" smtClean="0"/>
              <a:t>Академії</a:t>
            </a:r>
            <a:r>
              <a:rPr lang="ru-RU" dirty="0" smtClean="0"/>
              <a:t> в </a:t>
            </a:r>
            <a:r>
              <a:rPr lang="ru-RU" dirty="0" err="1" smtClean="0"/>
              <a:t>Подєбрадах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Помер 1929 року в </a:t>
            </a:r>
            <a:r>
              <a:rPr lang="ru-RU" dirty="0" err="1" smtClean="0"/>
              <a:t>Чехії</a:t>
            </a:r>
            <a:r>
              <a:rPr lang="ru-RU" dirty="0" smtClean="0"/>
              <a:t>, </a:t>
            </a:r>
            <a:r>
              <a:rPr lang="ru-RU" dirty="0" err="1" smtClean="0"/>
              <a:t>заповівши</a:t>
            </a:r>
            <a:r>
              <a:rPr lang="ru-RU" dirty="0" smtClean="0"/>
              <a:t> </a:t>
            </a:r>
            <a:r>
              <a:rPr lang="ru-RU" dirty="0" err="1" smtClean="0"/>
              <a:t>розвіяти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прах у </a:t>
            </a:r>
            <a:r>
              <a:rPr lang="ru-RU" dirty="0" err="1" smtClean="0"/>
              <a:t>рідному</a:t>
            </a:r>
            <a:r>
              <a:rPr lang="ru-RU" dirty="0" smtClean="0"/>
              <a:t> </a:t>
            </a:r>
            <a:r>
              <a:rPr lang="ru-RU" dirty="0" err="1" smtClean="0"/>
              <a:t>селі</a:t>
            </a:r>
            <a:r>
              <a:rPr lang="ru-RU" dirty="0" smtClean="0"/>
              <a:t> </a:t>
            </a:r>
            <a:r>
              <a:rPr lang="ru-RU" dirty="0" err="1" smtClean="0"/>
              <a:t>Перешори</a:t>
            </a:r>
            <a:r>
              <a:rPr lang="ru-RU" dirty="0" smtClean="0"/>
              <a:t>.</a:t>
            </a:r>
            <a:endParaRPr lang="uk-UA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4143380"/>
            <a:ext cx="8715436" cy="257174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uk-UA" dirty="0" smtClean="0"/>
              <a:t>Свій </a:t>
            </a:r>
            <a:r>
              <a:rPr lang="uk-UA" dirty="0" smtClean="0"/>
              <a:t>досвід в </a:t>
            </a:r>
            <a:r>
              <a:rPr lang="uk-UA" dirty="0" err="1" smtClean="0"/>
              <a:t>сільсьскому</a:t>
            </a:r>
            <a:r>
              <a:rPr lang="uk-UA" dirty="0" smtClean="0"/>
              <a:t> господарстві виклав у брошурі «</a:t>
            </a:r>
            <a:r>
              <a:rPr lang="uk-UA" dirty="0" smtClean="0">
                <a:solidFill>
                  <a:srgbClr val="C00000"/>
                </a:solidFill>
              </a:rPr>
              <a:t>Розмова про сільське хазяйство» (1897). </a:t>
            </a:r>
            <a:r>
              <a:rPr lang="uk-UA" dirty="0" smtClean="0"/>
              <a:t>У формі розмови із селянином у ній </a:t>
            </a:r>
            <a:r>
              <a:rPr lang="uk-UA" dirty="0" err="1" smtClean="0"/>
              <a:t>оповідається</a:t>
            </a:r>
            <a:r>
              <a:rPr lang="uk-UA" dirty="0" smtClean="0"/>
              <a:t> про ефективні методи агрономії. Свою брошуру Євген </a:t>
            </a:r>
            <a:r>
              <a:rPr lang="uk-UA" dirty="0" err="1" smtClean="0"/>
              <a:t>Харлампійович</a:t>
            </a:r>
            <a:r>
              <a:rPr lang="uk-UA" dirty="0" smtClean="0"/>
              <a:t> написав українською мовою і потім аж п'ять років добивався її видання, причому дозвіл підписував сам міністр внутрішніх справ Росії, оскільки українська мова на той час була забороненою</a:t>
            </a:r>
            <a:r>
              <a:rPr lang="uk-UA" dirty="0" smtClean="0"/>
              <a:t>.</a:t>
            </a:r>
          </a:p>
          <a:p>
            <a:r>
              <a:rPr lang="uk-UA" dirty="0" smtClean="0"/>
              <a:t> </a:t>
            </a:r>
            <a:r>
              <a:rPr lang="uk-UA" dirty="0" smtClean="0"/>
              <a:t>Автор </a:t>
            </a:r>
            <a:r>
              <a:rPr lang="uk-UA" dirty="0" smtClean="0">
                <a:solidFill>
                  <a:srgbClr val="C00000"/>
                </a:solidFill>
              </a:rPr>
              <a:t>«Спогадів»</a:t>
            </a:r>
            <a:r>
              <a:rPr lang="uk-UA" dirty="0" smtClean="0"/>
              <a:t> (І-</a:t>
            </a:r>
            <a:r>
              <a:rPr lang="en-US" dirty="0" smtClean="0"/>
              <a:t>II, </a:t>
            </a:r>
            <a:r>
              <a:rPr lang="uk-UA" dirty="0" smtClean="0"/>
              <a:t>Львів, 1925–1926) та </a:t>
            </a:r>
            <a:r>
              <a:rPr lang="uk-UA" dirty="0" smtClean="0">
                <a:solidFill>
                  <a:srgbClr val="C00000"/>
                </a:solidFill>
              </a:rPr>
              <a:t>«Щоденника 1917–1919»</a:t>
            </a:r>
            <a:r>
              <a:rPr lang="uk-UA" dirty="0" smtClean="0"/>
              <a:t> (Львів, 1931), які дають багатий матеріал до історії українського руху 19 і початку 20 століть.</a:t>
            </a:r>
            <a:endParaRPr lang="uk-UA" dirty="0"/>
          </a:p>
        </p:txBody>
      </p:sp>
      <p:pic>
        <p:nvPicPr>
          <p:cNvPr id="4" name="Рисунок 3" descr="800px-Chykalenk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71604" y="142852"/>
            <a:ext cx="5929354" cy="3965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1357298"/>
            <a:ext cx="7186666" cy="2011354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uk-UA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Дякую за увагу!</a:t>
            </a:r>
            <a:endParaRPr lang="uk-UA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4500570"/>
            <a:ext cx="4924436" cy="214314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r"/>
            <a:r>
              <a:rPr lang="uk-UA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Виконала </a:t>
            </a:r>
            <a:br>
              <a:rPr lang="uk-UA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учениця 11 класу</a:t>
            </a:r>
            <a:br>
              <a:rPr lang="uk-UA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uk-UA" sz="28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Василишина Вікторія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33</TotalTime>
  <Words>138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Техническая</vt:lpstr>
      <vt:lpstr>Чикаленко Євген Харламович   1861-1929</vt:lpstr>
      <vt:lpstr>Євген Чикаленко - визначний громадський діяч, видавець, публіцист, меценат української культури </vt:lpstr>
      <vt:lpstr>Слайд 3</vt:lpstr>
      <vt:lpstr>Слайд 4</vt:lpstr>
      <vt:lpstr>Слайд 5</vt:lpstr>
      <vt:lpstr>Слайд 6</vt:lpstr>
      <vt:lpstr>Слайд 7</vt:lpstr>
      <vt:lpstr>Дякую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Чикаленко Євген Харламович   1861-1929</dc:title>
  <dc:creator>Konstantin</dc:creator>
  <cp:lastModifiedBy>Konstantin</cp:lastModifiedBy>
  <cp:revision>5</cp:revision>
  <dcterms:created xsi:type="dcterms:W3CDTF">2013-11-18T17:04:32Z</dcterms:created>
  <dcterms:modified xsi:type="dcterms:W3CDTF">2013-11-18T17:48:26Z</dcterms:modified>
</cp:coreProperties>
</file>