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1" r:id="rId4"/>
    <p:sldId id="257" r:id="rId5"/>
    <p:sldId id="259" r:id="rId6"/>
    <p:sldId id="258" r:id="rId7"/>
    <p:sldId id="260" r:id="rId8"/>
    <p:sldId id="277" r:id="rId9"/>
    <p:sldId id="278" r:id="rId10"/>
    <p:sldId id="279" r:id="rId11"/>
    <p:sldId id="280" r:id="rId12"/>
    <p:sldId id="281" r:id="rId13"/>
    <p:sldId id="287" r:id="rId14"/>
    <p:sldId id="291" r:id="rId15"/>
    <p:sldId id="288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89" r:id="rId24"/>
    <p:sldId id="275" r:id="rId25"/>
    <p:sldId id="282" r:id="rId26"/>
    <p:sldId id="286" r:id="rId27"/>
    <p:sldId id="290" r:id="rId28"/>
    <p:sldId id="27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4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D36E381-23DB-41F9-8863-E197A66C9104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4BA706B-ADC6-4B23-9970-63D79CF91A0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36E381-23DB-41F9-8863-E197A66C9104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BA706B-ADC6-4B23-9970-63D79CF91A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D36E381-23DB-41F9-8863-E197A66C9104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4BA706B-ADC6-4B23-9970-63D79CF91A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36E381-23DB-41F9-8863-E197A66C9104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BA706B-ADC6-4B23-9970-63D79CF91A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D36E381-23DB-41F9-8863-E197A66C9104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4BA706B-ADC6-4B23-9970-63D79CF91A0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36E381-23DB-41F9-8863-E197A66C9104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BA706B-ADC6-4B23-9970-63D79CF91A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36E381-23DB-41F9-8863-E197A66C9104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BA706B-ADC6-4B23-9970-63D79CF91A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36E381-23DB-41F9-8863-E197A66C9104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BA706B-ADC6-4B23-9970-63D79CF91A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D36E381-23DB-41F9-8863-E197A66C9104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BA706B-ADC6-4B23-9970-63D79CF91A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36E381-23DB-41F9-8863-E197A66C9104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BA706B-ADC6-4B23-9970-63D79CF91A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36E381-23DB-41F9-8863-E197A66C9104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BA706B-ADC6-4B23-9970-63D79CF91A0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D36E381-23DB-41F9-8863-E197A66C9104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4BA706B-ADC6-4B23-9970-63D79CF91A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7729"/>
            <a:ext cx="6749748" cy="286816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5400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Чи доречний гнів у батьківському вихованні?</a:t>
            </a:r>
            <a:endParaRPr lang="ru-RU" sz="5400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Dima\Desktop\Новая папка\1265650853_anger-management-s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42862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76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Dima\Desktop\Новая папка\94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700" y="2348880"/>
            <a:ext cx="5383691" cy="42628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051720" y="404664"/>
            <a:ext cx="3960440" cy="6389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Робота в групі:</a:t>
            </a:r>
            <a:endParaRPr lang="ru-RU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7544" y="1340768"/>
            <a:ext cx="7239000" cy="484632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uk-UA" dirty="0" smtClean="0"/>
              <a:t>Гнів </a:t>
            </a:r>
            <a:r>
              <a:rPr lang="uk-UA" dirty="0"/>
              <a:t>може </a:t>
            </a:r>
            <a:r>
              <a:rPr lang="uk-UA" dirty="0" smtClean="0"/>
              <a:t>бути поганим для батьків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84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3214216" cy="69833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Гнів може:</a:t>
            </a:r>
            <a:endParaRPr lang="ru-RU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7239000" cy="4846320"/>
          </a:xfrm>
        </p:spPr>
        <p:txBody>
          <a:bodyPr/>
          <a:lstStyle/>
          <a:p>
            <a:r>
              <a:rPr lang="uk-UA" dirty="0"/>
              <a:t>з</a:t>
            </a:r>
            <a:r>
              <a:rPr lang="uk-UA" dirty="0" smtClean="0"/>
              <a:t>аблокувати мислення батьків і позбавити логіки;</a:t>
            </a:r>
          </a:p>
          <a:p>
            <a:r>
              <a:rPr lang="uk-UA" dirty="0" smtClean="0"/>
              <a:t>спотворити </a:t>
            </a:r>
            <a:r>
              <a:rPr lang="uk-UA" dirty="0"/>
              <a:t>здатність батьків правильно сприймати дійсність;</a:t>
            </a:r>
          </a:p>
          <a:p>
            <a:r>
              <a:rPr lang="uk-UA" dirty="0"/>
              <a:t>передатись дітям і онукам.</a:t>
            </a:r>
            <a:endParaRPr lang="ru-RU" dirty="0"/>
          </a:p>
          <a:p>
            <a:endParaRPr lang="ru-RU" dirty="0"/>
          </a:p>
        </p:txBody>
      </p:sp>
      <p:pic>
        <p:nvPicPr>
          <p:cNvPr id="14340" name="Picture 4" descr="C:\Users\Dima\Desktop\Новая папка\royalty-free-conflict-clipart-illustration-5019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" r="8184" b="6154"/>
          <a:stretch/>
        </p:blipFill>
        <p:spPr bwMode="auto">
          <a:xfrm>
            <a:off x="5076056" y="2380862"/>
            <a:ext cx="3875294" cy="447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97" y="3566486"/>
            <a:ext cx="4836859" cy="322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06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239000" cy="115212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001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Інтуїтивні  </a:t>
            </a:r>
            <a:r>
              <a:rPr lang="uk-UA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Емоційні  </a:t>
            </a:r>
            <a:r>
              <a:rPr lang="uk-UA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Імпульси</a:t>
            </a:r>
            <a:br>
              <a:rPr lang="uk-UA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7632848" cy="484632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Інтуїтивні</a:t>
            </a:r>
            <a:r>
              <a:rPr lang="uk-UA" dirty="0" smtClean="0"/>
              <a:t> – внутрішні знання,що ґрунтуються на досвіді.  </a:t>
            </a:r>
          </a:p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Емоційні</a:t>
            </a:r>
            <a:r>
              <a:rPr lang="uk-UA" dirty="0" smtClean="0"/>
              <a:t> – ми майже переконані в цьому, але не можемо логічно пояснити. </a:t>
            </a:r>
            <a:endParaRPr lang="uk-UA" dirty="0"/>
          </a:p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Імпульси</a:t>
            </a:r>
            <a:r>
              <a:rPr lang="uk-UA" dirty="0" smtClean="0"/>
              <a:t> – слова або дії, які викликають реакцію і важко контролюються.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76114"/>
            <a:ext cx="3941043" cy="309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3"/>
            <a:ext cx="3024336" cy="277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06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81" y="1772816"/>
            <a:ext cx="6350496" cy="476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3568" y="260648"/>
            <a:ext cx="7242048" cy="13681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z="4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Всі люди гніваються, але</a:t>
            </a:r>
          </a:p>
          <a:p>
            <a:r>
              <a:rPr lang="uk-UA" sz="44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4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 – різному виражають свій гнів</a:t>
            </a:r>
          </a:p>
          <a:p>
            <a:r>
              <a:rPr lang="uk-UA" sz="44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4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 з ним справляються</a:t>
            </a:r>
            <a:endParaRPr lang="ru-RU" sz="44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826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40" y="1047816"/>
            <a:ext cx="7019838" cy="526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 rot="588638">
            <a:off x="172993" y="682727"/>
            <a:ext cx="4196408" cy="10182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45720" tIns="0" rIns="45720" bIns="0" anchor="b" anchorCtr="0"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z="4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</a:p>
          <a:p>
            <a:endParaRPr lang="uk-UA" sz="44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uk-UA" sz="86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uk-UA" sz="148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Неналежне</a:t>
            </a:r>
          </a:p>
          <a:p>
            <a:r>
              <a:rPr lang="uk-UA" sz="148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вираження гніву</a:t>
            </a:r>
          </a:p>
          <a:p>
            <a:endParaRPr lang="ru-RU" sz="2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 rot="20759501">
            <a:off x="4866527" y="543996"/>
            <a:ext cx="4057010" cy="12491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rmAutofit fontScale="7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z="4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uk-UA" sz="51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Приховування </a:t>
            </a:r>
          </a:p>
          <a:p>
            <a:r>
              <a:rPr lang="uk-UA" sz="51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гніву</a:t>
            </a:r>
          </a:p>
          <a:p>
            <a:endParaRPr lang="uk-UA" sz="13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uk-UA" sz="44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2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 rot="20924828">
            <a:off x="267409" y="4910046"/>
            <a:ext cx="3493772" cy="1245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4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Придушення</a:t>
            </a:r>
          </a:p>
          <a:p>
            <a:r>
              <a:rPr lang="uk-UA" sz="40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4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гніву</a:t>
            </a:r>
            <a:endParaRPr lang="ru-RU" sz="4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 rot="706047">
            <a:off x="5032821" y="4627328"/>
            <a:ext cx="3468766" cy="13457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z="4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uk-UA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Визнання     </a:t>
            </a:r>
          </a:p>
          <a:p>
            <a:r>
              <a:rPr lang="uk-UA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гніву</a:t>
            </a:r>
            <a:endParaRPr lang="ru-RU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136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88640"/>
            <a:ext cx="7848872" cy="11156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45720" tIns="0" rIns="45720" bIns="0" anchor="b" anchorCtr="0"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z="4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Неналежне вираження гніву</a:t>
            </a:r>
          </a:p>
          <a:p>
            <a:endParaRPr lang="ru-RU" sz="2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642">
            <a:off x="3964874" y="2100471"/>
            <a:ext cx="4699439" cy="39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07504" y="2006305"/>
            <a:ext cx="7239000" cy="484632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uk-UA" dirty="0" smtClean="0"/>
              <a:t>здійснюється словами,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жестами, діями;</a:t>
            </a:r>
          </a:p>
          <a:p>
            <a:r>
              <a:rPr lang="uk-UA" dirty="0" smtClean="0"/>
              <a:t>ми майже не думаємо,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який вплив таке </a:t>
            </a:r>
          </a:p>
          <a:p>
            <a:pPr marL="0" indent="0">
              <a:buNone/>
            </a:pPr>
            <a:r>
              <a:rPr lang="uk-UA" dirty="0" smtClean="0"/>
              <a:t>  вираження гніву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може мати на інших.</a:t>
            </a:r>
          </a:p>
        </p:txBody>
      </p:sp>
    </p:spTree>
    <p:extLst>
      <p:ext uri="{BB962C8B-B14F-4D97-AF65-F5344CB8AC3E}">
        <p14:creationId xmlns:p14="http://schemas.microsoft.com/office/powerpoint/2010/main" val="251429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560840" cy="58597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Проблеми з таким виявом гніву:</a:t>
            </a:r>
            <a:endParaRPr lang="ru-RU" sz="3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119602" y="1193204"/>
            <a:ext cx="5112568" cy="5184576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 ранимо людей, яких любимо;</a:t>
            </a:r>
          </a:p>
          <a:p>
            <a:r>
              <a:rPr lang="uk-UA" dirty="0" smtClean="0"/>
              <a:t> сердимось все більше і частіше, наносячи рани вербально і фізично;</a:t>
            </a:r>
          </a:p>
          <a:p>
            <a:r>
              <a:rPr lang="uk-UA" dirty="0" smtClean="0"/>
              <a:t> пригальмовуємо власну зрілість;</a:t>
            </a:r>
          </a:p>
          <a:p>
            <a:r>
              <a:rPr lang="uk-UA" dirty="0" smtClean="0"/>
              <a:t> руйнуємо майбутні стосунки;</a:t>
            </a:r>
          </a:p>
          <a:p>
            <a:r>
              <a:rPr lang="uk-UA" dirty="0" smtClean="0"/>
              <a:t> руйнуємо власне тіло.</a:t>
            </a:r>
            <a:endParaRPr lang="ru-RU" dirty="0"/>
          </a:p>
        </p:txBody>
      </p:sp>
      <p:pic>
        <p:nvPicPr>
          <p:cNvPr id="16386" name="Picture 2" descr="C:\Users\Dima\Desktop\Новая папка\1303539356_581518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772816"/>
            <a:ext cx="301209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59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048672" cy="1170384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Приховування гніву</a:t>
            </a:r>
            <a:br>
              <a:rPr lang="uk-UA" sz="4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0800">
            <a:off x="3675199" y="2702249"/>
            <a:ext cx="5116501" cy="340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82377" y="1551927"/>
            <a:ext cx="7239000" cy="484632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uk-UA" dirty="0" smtClean="0"/>
              <a:t>свідомо намагаємося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не виражати гнів,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ніби «ковтаємо»;</a:t>
            </a:r>
          </a:p>
          <a:p>
            <a:r>
              <a:rPr lang="uk-UA" dirty="0" smtClean="0"/>
              <a:t>більшість людей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навіть не помічають,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що розлючена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особа сердита.</a:t>
            </a:r>
          </a:p>
        </p:txBody>
      </p:sp>
    </p:spTree>
    <p:extLst>
      <p:ext uri="{BB962C8B-B14F-4D97-AF65-F5344CB8AC3E}">
        <p14:creationId xmlns:p14="http://schemas.microsoft.com/office/powerpoint/2010/main" val="2495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992888" cy="11430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Проблеми, що виникають з прихованим гнівом:</a:t>
            </a:r>
            <a:endParaRPr lang="ru-RU" sz="3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859216" cy="4699904"/>
          </a:xfrm>
        </p:spPr>
        <p:txBody>
          <a:bodyPr>
            <a:normAutofit/>
          </a:bodyPr>
          <a:lstStyle/>
          <a:p>
            <a:r>
              <a:rPr lang="uk-UA" sz="3200" dirty="0" smtClean="0"/>
              <a:t> віддалення від людей, яких любимо;</a:t>
            </a:r>
          </a:p>
          <a:p>
            <a:r>
              <a:rPr lang="uk-UA" sz="3200" dirty="0" smtClean="0"/>
              <a:t> з часом все важче вгамовувати гнів, тому що до невгамовного додається новий гнів;</a:t>
            </a:r>
          </a:p>
          <a:p>
            <a:r>
              <a:rPr lang="uk-UA" sz="3200" dirty="0" smtClean="0"/>
              <a:t> емоційна загальмованість;</a:t>
            </a:r>
          </a:p>
          <a:p>
            <a:r>
              <a:rPr lang="uk-UA" sz="3200" dirty="0" smtClean="0"/>
              <a:t> зниження відвертості і відкритості у стосунках з дітьми;</a:t>
            </a:r>
          </a:p>
          <a:p>
            <a:r>
              <a:rPr lang="uk-UA" sz="3200" dirty="0" smtClean="0"/>
              <a:t> руйнування власного організму.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8754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ima\Desktop\Новая папка\yak-pozbutisya-vid-v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0623"/>
            <a:ext cx="3895265" cy="56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17" y="188640"/>
            <a:ext cx="4896544" cy="1008112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Придушення гніву</a:t>
            </a:r>
            <a:br>
              <a:rPr lang="uk-UA" sz="4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7504" y="1652695"/>
            <a:ext cx="7239000" cy="484632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uk-UA" dirty="0" smtClean="0"/>
              <a:t>підсвідомо ми робимо це,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заперечуючи наявність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гніву як для себе,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так і для інших;</a:t>
            </a:r>
          </a:p>
          <a:p>
            <a:r>
              <a:rPr lang="uk-UA" dirty="0" smtClean="0"/>
              <a:t>ховається в глибині нашої душі;</a:t>
            </a:r>
          </a:p>
          <a:p>
            <a:r>
              <a:rPr lang="uk-UA" dirty="0" smtClean="0"/>
              <a:t>може проявити себе в якийсь</a:t>
            </a:r>
          </a:p>
          <a:p>
            <a:pPr marL="0" indent="0">
              <a:buNone/>
            </a:pPr>
            <a:r>
              <a:rPr lang="uk-UA" dirty="0" smtClean="0"/>
              <a:t>  замаскований спосіб, і ніхто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не зможе розпізнати, що це гнів.</a:t>
            </a:r>
          </a:p>
        </p:txBody>
      </p:sp>
    </p:spTree>
    <p:extLst>
      <p:ext uri="{BB962C8B-B14F-4D97-AF65-F5344CB8AC3E}">
        <p14:creationId xmlns:p14="http://schemas.microsoft.com/office/powerpoint/2010/main" val="219570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ima\Desktop\Новая папка\An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2" y="753060"/>
            <a:ext cx="8193958" cy="613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17895" y="42624"/>
            <a:ext cx="719159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Вправа: «</a:t>
            </a:r>
            <a:r>
              <a:rPr lang="uk-UA" sz="4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Прояв гніву»</a:t>
            </a:r>
            <a:endParaRPr lang="ru-RU" sz="4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063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39000" cy="698336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Проблеми придушеного гніву:</a:t>
            </a:r>
            <a:endParaRPr lang="ru-RU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C:\Users\Dima\Desktop\Новая папка\royalty-free-emoticon-clipart-illustration-192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t="7643" b="8046"/>
          <a:stretch/>
        </p:blipFill>
        <p:spPr bwMode="auto">
          <a:xfrm>
            <a:off x="4211960" y="3270739"/>
            <a:ext cx="3876431" cy="358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7239000" cy="4846320"/>
          </a:xfrm>
        </p:spPr>
        <p:txBody>
          <a:bodyPr/>
          <a:lstStyle/>
          <a:p>
            <a:r>
              <a:rPr lang="uk-UA" dirty="0"/>
              <a:t>н</a:t>
            </a:r>
            <a:r>
              <a:rPr lang="uk-UA" dirty="0" smtClean="0"/>
              <a:t>е усвідомлюємо гнів;</a:t>
            </a:r>
          </a:p>
          <a:p>
            <a:r>
              <a:rPr lang="uk-UA" dirty="0"/>
              <a:t>в</a:t>
            </a:r>
            <a:r>
              <a:rPr lang="uk-UA" dirty="0" smtClean="0"/>
              <a:t>трачаємо своє справжнє «Я»;</a:t>
            </a:r>
          </a:p>
          <a:p>
            <a:r>
              <a:rPr lang="uk-UA" dirty="0"/>
              <a:t>о</a:t>
            </a:r>
            <a:r>
              <a:rPr lang="uk-UA" dirty="0" smtClean="0"/>
              <a:t>бмежуємо стосунки з людьми, які не сприймають наші думки;</a:t>
            </a:r>
          </a:p>
          <a:p>
            <a:r>
              <a:rPr lang="uk-UA" dirty="0"/>
              <a:t>б</a:t>
            </a:r>
            <a:r>
              <a:rPr lang="uk-UA" dirty="0" smtClean="0"/>
              <a:t>оїмося бути відкритими;</a:t>
            </a:r>
          </a:p>
          <a:p>
            <a:r>
              <a:rPr lang="uk-UA" dirty="0"/>
              <a:t>р</a:t>
            </a:r>
            <a:r>
              <a:rPr lang="uk-UA" dirty="0" smtClean="0"/>
              <a:t>уйнуємо власне тіло.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64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6131024" cy="121500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Визнання гніву</a:t>
            </a:r>
            <a:br>
              <a:rPr lang="uk-UA" sz="4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24944"/>
            <a:ext cx="57150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79512" y="1700808"/>
            <a:ext cx="7239000" cy="484632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uk-UA" dirty="0" smtClean="0"/>
              <a:t>людина ніби «сповідує» свій гнів;</a:t>
            </a:r>
          </a:p>
          <a:p>
            <a:r>
              <a:rPr lang="uk-UA" dirty="0" smtClean="0"/>
              <a:t>можемо розповісти</a:t>
            </a:r>
          </a:p>
          <a:p>
            <a:pPr marL="0" indent="0">
              <a:buNone/>
            </a:pPr>
            <a:r>
              <a:rPr lang="uk-UA" dirty="0" smtClean="0"/>
              <a:t>   важливим для </a:t>
            </a:r>
          </a:p>
          <a:p>
            <a:pPr marL="0" indent="0">
              <a:buNone/>
            </a:pPr>
            <a:r>
              <a:rPr lang="uk-UA" dirty="0" smtClean="0"/>
              <a:t>   нас людям.</a:t>
            </a:r>
          </a:p>
        </p:txBody>
      </p:sp>
    </p:spTree>
    <p:extLst>
      <p:ext uri="{BB962C8B-B14F-4D97-AF65-F5344CB8AC3E}">
        <p14:creationId xmlns:p14="http://schemas.microsoft.com/office/powerpoint/2010/main" val="314433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ima\Desktop\Новая папка\royalty-free-mother-clipart-illustration-5018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3" b="10373"/>
          <a:stretch/>
        </p:blipFill>
        <p:spPr bwMode="auto">
          <a:xfrm>
            <a:off x="5148064" y="3275993"/>
            <a:ext cx="3545668" cy="316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456" y="2011680"/>
            <a:ext cx="7239000" cy="4846320"/>
          </a:xfrm>
        </p:spPr>
        <p:txBody>
          <a:bodyPr/>
          <a:lstStyle/>
          <a:p>
            <a:r>
              <a:rPr lang="uk-UA" dirty="0"/>
              <a:t>м</a:t>
            </a:r>
            <a:r>
              <a:rPr lang="uk-UA" dirty="0" smtClean="0"/>
              <a:t>и маємо визнати, що ми не досконалі;</a:t>
            </a:r>
          </a:p>
          <a:p>
            <a:r>
              <a:rPr lang="uk-UA" dirty="0"/>
              <a:t>с</a:t>
            </a:r>
            <a:r>
              <a:rPr lang="uk-UA" dirty="0" smtClean="0"/>
              <a:t>тримуємо імпульсивні реакції;</a:t>
            </a:r>
          </a:p>
          <a:p>
            <a:r>
              <a:rPr lang="uk-UA" dirty="0"/>
              <a:t>с</a:t>
            </a:r>
            <a:r>
              <a:rPr lang="uk-UA" dirty="0" smtClean="0"/>
              <a:t>тримуємо потребу визнавати гнів, який ми вже визнавали до цього;</a:t>
            </a:r>
          </a:p>
          <a:p>
            <a:r>
              <a:rPr lang="uk-UA" dirty="0"/>
              <a:t>н</a:t>
            </a:r>
            <a:r>
              <a:rPr lang="uk-UA" dirty="0" smtClean="0"/>
              <a:t>еобхідність виявляти співчуття;</a:t>
            </a:r>
          </a:p>
          <a:p>
            <a:r>
              <a:rPr lang="uk-UA" dirty="0"/>
              <a:t>з</a:t>
            </a:r>
            <a:r>
              <a:rPr lang="uk-UA" dirty="0" smtClean="0"/>
              <a:t>меншення шкоди для організму.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60648"/>
            <a:ext cx="7992888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45720" tIns="0" rIns="45720" bIns="0" anchor="b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uk-UA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Проблеми, що виникають з </a:t>
            </a:r>
          </a:p>
          <a:p>
            <a:pPr algn="ctr"/>
            <a:r>
              <a:rPr lang="uk-UA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визнанням гніву:</a:t>
            </a:r>
            <a:endParaRPr lang="ru-RU" sz="3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684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82099"/>
            <a:ext cx="3541335" cy="265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8172400" cy="1440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Вправа: </a:t>
            </a:r>
          </a:p>
          <a:p>
            <a:r>
              <a:rPr lang="uk-UA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uk-UA" sz="4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Розпізнання і визнання гніву»</a:t>
            </a:r>
            <a:endParaRPr lang="ru-RU" sz="4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-27750" y="1440160"/>
            <a:ext cx="8784976" cy="484632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uk-UA" dirty="0" smtClean="0"/>
              <a:t>людина використовує різні способи, щоб справитись із гнівом, але один залишається домінуючим ;</a:t>
            </a:r>
          </a:p>
          <a:p>
            <a:r>
              <a:rPr lang="uk-UA" dirty="0" smtClean="0"/>
              <a:t>той спосіб, яким ми справляємося з гнівом, можна змінити; це потребує часу і зусиль;</a:t>
            </a:r>
          </a:p>
          <a:p>
            <a:r>
              <a:rPr lang="uk-UA" dirty="0" smtClean="0"/>
              <a:t>найкращих змін можна досягти в оточенні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близьких і друзів.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 rot="588638">
            <a:off x="42209" y="4359677"/>
            <a:ext cx="3456384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45720" tIns="0" rIns="45720" bIns="0" anchor="b" anchorCtr="0"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z="4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</a:p>
          <a:p>
            <a:endParaRPr lang="uk-UA" sz="44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uk-UA" sz="86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uk-UA" sz="11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Неналежне</a:t>
            </a:r>
          </a:p>
          <a:p>
            <a:r>
              <a:rPr lang="uk-UA" sz="11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вираження гніву</a:t>
            </a:r>
            <a:endParaRPr lang="uk-UA" sz="44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2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 rot="501407">
            <a:off x="5315676" y="5477253"/>
            <a:ext cx="3745359" cy="9449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z="4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uk-UA" sz="51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Приховування </a:t>
            </a:r>
          </a:p>
          <a:p>
            <a:r>
              <a:rPr lang="uk-UA" sz="51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гніву</a:t>
            </a:r>
          </a:p>
          <a:p>
            <a:endParaRPr lang="uk-UA" sz="13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uk-UA" sz="44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2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 rot="21240441">
            <a:off x="158029" y="5591680"/>
            <a:ext cx="3104577" cy="10092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Придушення</a:t>
            </a:r>
          </a:p>
          <a:p>
            <a:r>
              <a:rPr lang="uk-UA" sz="32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гніву</a:t>
            </a:r>
            <a:endParaRPr lang="ru-RU" sz="3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 rot="20645879">
            <a:off x="5769310" y="3670997"/>
            <a:ext cx="3157938" cy="80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7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z="4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Визнання гніву</a:t>
            </a:r>
            <a:endParaRPr lang="ru-RU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549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8172400" cy="1440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Вправа: </a:t>
            </a:r>
          </a:p>
          <a:p>
            <a:r>
              <a:rPr lang="uk-UA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uk-UA" sz="4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Розпізнання і визнання гніву»</a:t>
            </a:r>
            <a:endParaRPr lang="ru-RU" sz="4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73599"/>
            <a:ext cx="3275856" cy="216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0" y="1368302"/>
            <a:ext cx="8687668" cy="484632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uk-UA" dirty="0" smtClean="0"/>
              <a:t>Визначте, який</a:t>
            </a:r>
            <a:r>
              <a:rPr lang="uk-UA" dirty="0"/>
              <a:t> </a:t>
            </a:r>
            <a:r>
              <a:rPr lang="uk-UA" dirty="0" smtClean="0"/>
              <a:t>спосіб справитись </a:t>
            </a:r>
            <a:r>
              <a:rPr lang="uk-UA" dirty="0"/>
              <a:t>із </a:t>
            </a:r>
            <a:r>
              <a:rPr lang="uk-UA" dirty="0" smtClean="0"/>
              <a:t>гнівом є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для вас домінуючим.</a:t>
            </a:r>
          </a:p>
          <a:p>
            <a:r>
              <a:rPr lang="uk-UA" dirty="0" smtClean="0"/>
              <a:t> Розподіліться на групи: «Вираження», «Приховування», «Придушення», «Визнання».</a:t>
            </a:r>
          </a:p>
          <a:p>
            <a:r>
              <a:rPr lang="uk-UA" dirty="0"/>
              <a:t> </a:t>
            </a:r>
            <a:r>
              <a:rPr lang="uk-UA" dirty="0" smtClean="0"/>
              <a:t>Обговоріть у групі, як ви справляєтесь з гнівом,</a:t>
            </a:r>
          </a:p>
          <a:p>
            <a:pPr marL="0" indent="0">
              <a:buNone/>
            </a:pPr>
            <a:r>
              <a:rPr lang="uk-UA" dirty="0" smtClean="0"/>
              <a:t>   наскільки цей метод для вас ефективний.</a:t>
            </a:r>
          </a:p>
          <a:p>
            <a:r>
              <a:rPr lang="uk-UA" dirty="0" smtClean="0"/>
              <a:t> Обговоріть у групі, як ви реагуєте на людей з іншими проявами гніву.</a:t>
            </a:r>
          </a:p>
          <a:p>
            <a:r>
              <a:rPr lang="uk-UA" dirty="0"/>
              <a:t> </a:t>
            </a:r>
            <a:r>
              <a:rPr lang="uk-UA" dirty="0" smtClean="0"/>
              <a:t>А тепер поговоріть з кимось з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іншої групи про те, як вони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справляються з гнівом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0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531791"/>
              </p:ext>
            </p:extLst>
          </p:nvPr>
        </p:nvGraphicFramePr>
        <p:xfrm>
          <a:off x="395536" y="692696"/>
          <a:ext cx="7560840" cy="518457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780420"/>
                <a:gridCol w="3780420"/>
              </a:tblGrid>
              <a:tr h="801852">
                <a:tc gridSpan="2"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Виховання дисципліни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77166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Намір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Підготувати до більш відповідальної поведінки у майбутньому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</a:tr>
              <a:tr h="801852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Мета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Майбутня поведінка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</a:tr>
              <a:tr h="801852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Емоції батьків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Любляче піклування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</a:tr>
              <a:tr h="801852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Результат у дітей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Повага і відповідальність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25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3744416" cy="710952"/>
          </a:xfr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Робота в групі:</a:t>
            </a:r>
            <a:endParaRPr lang="ru-RU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7239000" cy="4846320"/>
          </a:xfrm>
        </p:spPr>
        <p:txBody>
          <a:bodyPr/>
          <a:lstStyle/>
          <a:p>
            <a:r>
              <a:rPr lang="uk-UA" dirty="0" smtClean="0"/>
              <a:t>Як саме гнів може завадити вихованню дисципліни з любов</a:t>
            </a:r>
            <a:r>
              <a:rPr lang="en-US" dirty="0" smtClean="0"/>
              <a:t>’</a:t>
            </a:r>
            <a:r>
              <a:rPr lang="uk-UA" dirty="0" smtClean="0"/>
              <a:t>ю і завершитися покаранням?</a:t>
            </a:r>
          </a:p>
          <a:p>
            <a:r>
              <a:rPr lang="uk-UA" dirty="0"/>
              <a:t> </a:t>
            </a:r>
            <a:r>
              <a:rPr lang="uk-UA" dirty="0" smtClean="0"/>
              <a:t>Як запобігти втручанню гніву у виховання дитини?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4608512" cy="333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65003"/>
            <a:ext cx="4083564" cy="326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8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-10427" y="0"/>
            <a:ext cx="8172400" cy="1440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Вправа: </a:t>
            </a:r>
          </a:p>
          <a:p>
            <a:r>
              <a:rPr lang="uk-UA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uk-UA" sz="4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Розпізнання і визнання гніву»</a:t>
            </a:r>
            <a:endParaRPr lang="ru-RU" sz="4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Dima\Desktop\Новая папка\ima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96" y="4318934"/>
            <a:ext cx="4511204" cy="253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-29916" y="1772816"/>
            <a:ext cx="8687668" cy="484632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uk-UA" dirty="0" smtClean="0"/>
              <a:t> Основний спосіб вирішення проблеми –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звільнитись від гніву.</a:t>
            </a:r>
          </a:p>
          <a:p>
            <a:r>
              <a:rPr lang="uk-UA" dirty="0" smtClean="0"/>
              <a:t> Звільнитись від гніву можна, випустивши його,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при цьому не завдавши шкоди своїм близьким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чи власному організму.</a:t>
            </a:r>
          </a:p>
          <a:p>
            <a:r>
              <a:rPr lang="uk-UA" dirty="0" smtClean="0"/>
              <a:t> попросити вибачення </a:t>
            </a:r>
          </a:p>
          <a:p>
            <a:pPr marL="0" indent="0">
              <a:buNone/>
            </a:pP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за свій гнів.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845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ima\Desktop\Новая папка\smi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32" y="20786"/>
            <a:ext cx="9425988" cy="686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796677"/>
            <a:ext cx="4184372" cy="2655168"/>
          </a:xfrm>
        </p:spPr>
        <p:txBody>
          <a:bodyPr>
            <a:noAutofit/>
          </a:bodyPr>
          <a:lstStyle/>
          <a:p>
            <a:pPr algn="ctr"/>
            <a:r>
              <a:rPr lang="uk-UA" sz="6000" dirty="0" smtClean="0">
                <a:latin typeface="Comic Sans MS" pitchFamily="66" charset="0"/>
              </a:rPr>
              <a:t>Дякую за увагу!</a:t>
            </a:r>
            <a:endParaRPr lang="ru-RU" sz="6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00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7" y="404664"/>
            <a:ext cx="1718984" cy="72008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Гнів - </a:t>
            </a:r>
            <a:endParaRPr lang="ru-RU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692696"/>
            <a:ext cx="6984776" cy="887523"/>
          </a:xfrm>
        </p:spPr>
        <p:txBody>
          <a:bodyPr>
            <a:noAutofit/>
          </a:bodyPr>
          <a:lstStyle/>
          <a:p>
            <a:pPr algn="l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очуття сильного обурення, </a:t>
            </a:r>
          </a:p>
          <a:p>
            <a:pPr algn="l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 нервового збудження, роздратування</a:t>
            </a:r>
            <a:r>
              <a:rPr lang="uk-UA" sz="2800" dirty="0" smtClean="0"/>
              <a:t>.</a:t>
            </a:r>
            <a:endParaRPr lang="ru-RU" sz="2800" dirty="0"/>
          </a:p>
        </p:txBody>
      </p:sp>
      <p:pic>
        <p:nvPicPr>
          <p:cNvPr id="4099" name="Picture 3" descr="C:\Users\Dima\Desktop\Новая папка\anger-manageme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9" b="4390"/>
          <a:stretch/>
        </p:blipFill>
        <p:spPr bwMode="auto">
          <a:xfrm>
            <a:off x="1691680" y="1627357"/>
            <a:ext cx="4563967" cy="515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67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Dima\Desktop\Новая папка\ag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4926543" cy="49265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0401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628"/>
            <a:ext cx="6552728" cy="720080"/>
          </a:xfr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Основні положення</a:t>
            </a:r>
            <a:endParaRPr lang="ru-RU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836712"/>
            <a:ext cx="8067030" cy="6192688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uk-UA" sz="2400" dirty="0" smtClean="0"/>
              <a:t>Гнів може мати певну користь для батьків у виховному процесі. Він може замінити біль, страх, розчарування та безпорадність. Він може стримати людину, коли вона починає переходити межі, бути сигналом до необхідності змін. Може підготувати батьків до дій.</a:t>
            </a:r>
          </a:p>
          <a:p>
            <a:pPr marL="457200" indent="-457200" algn="l">
              <a:buAutoNum type="arabicPeriod"/>
            </a:pPr>
            <a:r>
              <a:rPr lang="uk-UA" sz="2400" dirty="0" smtClean="0"/>
              <a:t>Гнів для батьків може бути поганим. Він заволодіває мисленням та позбавляє логіки.</a:t>
            </a:r>
          </a:p>
          <a:p>
            <a:pPr marL="457200" indent="-457200" algn="l">
              <a:buAutoNum type="arabicPeriod"/>
            </a:pPr>
            <a:r>
              <a:rPr lang="uk-UA" sz="2400" dirty="0" smtClean="0"/>
              <a:t>Гнів може підірвати </a:t>
            </a:r>
            <a:r>
              <a:rPr lang="uk-UA" sz="2400" dirty="0" err="1" smtClean="0"/>
              <a:t>дисциплінування</a:t>
            </a:r>
            <a:r>
              <a:rPr lang="uk-UA" sz="2400" dirty="0" smtClean="0"/>
              <a:t> і перетворитись на покарання.</a:t>
            </a:r>
          </a:p>
          <a:p>
            <a:pPr marL="457200" indent="-457200" algn="l">
              <a:buAutoNum type="arabicPeriod"/>
            </a:pPr>
            <a:r>
              <a:rPr lang="uk-UA" sz="2400" dirty="0" smtClean="0"/>
              <a:t>Існує багато способів угамування гніву, більшість з яких лише відкладають його повернення.</a:t>
            </a:r>
          </a:p>
          <a:p>
            <a:pPr marL="457200" indent="-457200" algn="l">
              <a:buAutoNum type="arabicPeriod"/>
            </a:pPr>
            <a:r>
              <a:rPr lang="uk-UA" sz="2400" dirty="0" smtClean="0"/>
              <a:t>Гнів можна контролювати і спрямовувати у конструктивне русло.</a:t>
            </a:r>
          </a:p>
          <a:p>
            <a:pPr marL="457200" indent="-457200" algn="l">
              <a:buAutoNum type="arabicPeriod"/>
            </a:pPr>
            <a:r>
              <a:rPr lang="uk-UA" sz="2400" dirty="0" smtClean="0"/>
              <a:t>Необхідно вміти просити пробачення і пробачати.</a:t>
            </a:r>
          </a:p>
          <a:p>
            <a:pPr marL="457200" indent="-457200" algn="l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47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ima\Desktop\Новая папка\atobmjavttkmqdj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161906" cy="464076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5897880" cy="637376"/>
          </a:xfr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6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Очікувані результати</a:t>
            </a:r>
            <a:endParaRPr lang="ru-RU" sz="36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7239000" cy="5328592"/>
          </a:xfrm>
        </p:spPr>
        <p:txBody>
          <a:bodyPr>
            <a:normAutofit/>
          </a:bodyPr>
          <a:lstStyle/>
          <a:p>
            <a:r>
              <a:rPr lang="uk-UA" sz="2400" dirty="0"/>
              <a:t>р</a:t>
            </a:r>
            <a:r>
              <a:rPr lang="uk-UA" sz="2400" dirty="0" smtClean="0"/>
              <a:t>озпізнавати позитивні способи виходу гніву і вживати конструктивні заходи;</a:t>
            </a:r>
          </a:p>
          <a:p>
            <a:r>
              <a:rPr lang="uk-UA" sz="2400" dirty="0"/>
              <a:t>р</a:t>
            </a:r>
            <a:r>
              <a:rPr lang="uk-UA" sz="2400" dirty="0" smtClean="0"/>
              <a:t>озпізнавати момент виникнення гніву і обирати способи контролю над ним, поки він не завдав шкоди нам та іншим;</a:t>
            </a:r>
          </a:p>
          <a:p>
            <a:r>
              <a:rPr lang="uk-UA" sz="2400" dirty="0"/>
              <a:t>у</a:t>
            </a:r>
            <a:r>
              <a:rPr lang="uk-UA" sz="2400" dirty="0" smtClean="0"/>
              <a:t>являти, як гнів може завадити процесу виховання дисципліни з любов'ю і завершитись покаранням;</a:t>
            </a:r>
          </a:p>
          <a:p>
            <a:r>
              <a:rPr lang="uk-UA" sz="2400" dirty="0"/>
              <a:t>в</a:t>
            </a:r>
            <a:r>
              <a:rPr lang="uk-UA" sz="2400" dirty="0" smtClean="0"/>
              <a:t>становити свої форми висловлення гніву і навчитися дозволяти людям висловлювати свій гнів у власний спосіб;</a:t>
            </a:r>
          </a:p>
          <a:p>
            <a:r>
              <a:rPr lang="uk-UA" sz="2400" dirty="0"/>
              <a:t>п</a:t>
            </a:r>
            <a:r>
              <a:rPr lang="uk-UA" sz="2400" dirty="0" smtClean="0"/>
              <a:t>росити пробачення, коли це потрібно, і прощати інших, коли вони про це попросять.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9584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3744416" cy="710952"/>
          </a:xfr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Робота в групі:</a:t>
            </a:r>
            <a:endParaRPr lang="ru-RU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7239000" cy="4846320"/>
          </a:xfrm>
        </p:spPr>
        <p:txBody>
          <a:bodyPr/>
          <a:lstStyle/>
          <a:p>
            <a:r>
              <a:rPr lang="uk-UA" dirty="0" smtClean="0"/>
              <a:t>Гнів для батьків може мати певну користь (обговоріть позитивні аспекти гніву, коли він призводить до конструктивних дій або вчинків)</a:t>
            </a:r>
            <a:endParaRPr lang="ru-RU" dirty="0"/>
          </a:p>
        </p:txBody>
      </p:sp>
      <p:pic>
        <p:nvPicPr>
          <p:cNvPr id="11266" name="Picture 2" descr="C:\Users\Dima\Desktop\Новая папка\00ec3752e495db5e58ff748f64b3af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88105"/>
            <a:ext cx="3295650" cy="3305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Dima\Desktop\Новая папка\1323979131_1323936245_1654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4252">
            <a:off x="293528" y="3289444"/>
            <a:ext cx="4038323" cy="2705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3342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22447"/>
            <a:ext cx="7239000" cy="4846320"/>
          </a:xfrm>
        </p:spPr>
        <p:txBody>
          <a:bodyPr/>
          <a:lstStyle/>
          <a:p>
            <a:r>
              <a:rPr lang="uk-UA" dirty="0"/>
              <a:t>з</a:t>
            </a:r>
            <a:r>
              <a:rPr lang="uk-UA" dirty="0" smtClean="0"/>
              <a:t>амінити біль, страх, розчарування, безпорадність;</a:t>
            </a:r>
          </a:p>
          <a:p>
            <a:r>
              <a:rPr lang="uk-UA" dirty="0"/>
              <a:t>с</a:t>
            </a:r>
            <a:r>
              <a:rPr lang="uk-UA" dirty="0" smtClean="0"/>
              <a:t>тримати людину, коли вона порушує особистий простір;</a:t>
            </a:r>
          </a:p>
          <a:p>
            <a:r>
              <a:rPr lang="uk-UA" dirty="0"/>
              <a:t>с</a:t>
            </a:r>
            <a:r>
              <a:rPr lang="uk-UA" dirty="0" smtClean="0"/>
              <a:t>игналізувати про необхідність змін;</a:t>
            </a:r>
          </a:p>
          <a:p>
            <a:r>
              <a:rPr lang="uk-UA" dirty="0"/>
              <a:t>г</a:t>
            </a:r>
            <a:r>
              <a:rPr lang="uk-UA" dirty="0" smtClean="0"/>
              <a:t>отувати батьків до дій.</a:t>
            </a:r>
          </a:p>
        </p:txBody>
      </p:sp>
      <p:pic>
        <p:nvPicPr>
          <p:cNvPr id="12290" name="Picture 2" descr="C:\Users\Dima\Desktop\Новая папка\royalty-free-megaphone-clipart-illustration-501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6" b="18022"/>
          <a:stretch/>
        </p:blipFill>
        <p:spPr bwMode="auto">
          <a:xfrm>
            <a:off x="251520" y="4048472"/>
            <a:ext cx="3639840" cy="262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418736" y="188640"/>
            <a:ext cx="3796295" cy="6983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45720" tIns="0" rIns="45720" bIns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z="4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Гнів може:</a:t>
            </a:r>
            <a:endParaRPr lang="ru-RU" sz="44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112" y="3670728"/>
            <a:ext cx="481965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96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440</TotalTime>
  <Words>934</Words>
  <Application>Microsoft Office PowerPoint</Application>
  <PresentationFormat>Экран (4:3)</PresentationFormat>
  <Paragraphs>152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Изящная</vt:lpstr>
      <vt:lpstr>Чи доречний гнів у батьківському вихованні?</vt:lpstr>
      <vt:lpstr>Презентация PowerPoint</vt:lpstr>
      <vt:lpstr>Гнів - </vt:lpstr>
      <vt:lpstr>Презентация PowerPoint</vt:lpstr>
      <vt:lpstr>Основні положення</vt:lpstr>
      <vt:lpstr>Презентация PowerPoint</vt:lpstr>
      <vt:lpstr>  Очікувані результати</vt:lpstr>
      <vt:lpstr>Робота в групі:</vt:lpstr>
      <vt:lpstr>Презентация PowerPoint</vt:lpstr>
      <vt:lpstr>Презентация PowerPoint</vt:lpstr>
      <vt:lpstr>  Гнів може:</vt:lpstr>
      <vt:lpstr>          Інтуїтивні  Емоційні  Імпульси </vt:lpstr>
      <vt:lpstr>Презентация PowerPoint</vt:lpstr>
      <vt:lpstr>Презентация PowerPoint</vt:lpstr>
      <vt:lpstr>Презентация PowerPoint</vt:lpstr>
      <vt:lpstr>  Проблеми з таким виявом гніву:</vt:lpstr>
      <vt:lpstr>  Приховування гніву </vt:lpstr>
      <vt:lpstr>Проблеми, що виникають з прихованим гнівом:</vt:lpstr>
      <vt:lpstr> Придушення гніву </vt:lpstr>
      <vt:lpstr>Проблеми придушеного гніву:</vt:lpstr>
      <vt:lpstr>     Визнання гніву </vt:lpstr>
      <vt:lpstr>Презентация PowerPoint</vt:lpstr>
      <vt:lpstr>Презентация PowerPoint</vt:lpstr>
      <vt:lpstr>Презентация PowerPoint</vt:lpstr>
      <vt:lpstr>Презентация PowerPoint</vt:lpstr>
      <vt:lpstr>Робота в групі:</vt:lpstr>
      <vt:lpstr>Презентация PowerPoint</vt:lpstr>
      <vt:lpstr>Дякую за увагу!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 доречний гнів у батьківському вихованні?</dc:title>
  <dc:creator>Dima</dc:creator>
  <cp:lastModifiedBy>Девчата</cp:lastModifiedBy>
  <cp:revision>42</cp:revision>
  <dcterms:created xsi:type="dcterms:W3CDTF">2012-01-29T17:46:06Z</dcterms:created>
  <dcterms:modified xsi:type="dcterms:W3CDTF">2014-04-10T06:14:35Z</dcterms:modified>
</cp:coreProperties>
</file>