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5" r:id="rId13"/>
    <p:sldId id="270" r:id="rId14"/>
    <p:sldId id="268" r:id="rId15"/>
    <p:sldId id="269"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13.10.2014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908720"/>
            <a:ext cx="6624736" cy="3416320"/>
          </a:xfrm>
          <a:prstGeom prst="rect">
            <a:avLst/>
          </a:prstGeom>
          <a:noFill/>
        </p:spPr>
        <p:txBody>
          <a:bodyPr wrap="square" rtlCol="0">
            <a:spAutoFit/>
          </a:bodyPr>
          <a:lstStyle/>
          <a:p>
            <a:pPr algn="ctr"/>
            <a:r>
              <a:rPr lang="uk-UA" sz="7200" b="1" dirty="0" smtClean="0">
                <a:effectLst>
                  <a:outerShdw blurRad="38100" dist="38100" dir="2700000" algn="tl">
                    <a:srgbClr val="000000">
                      <a:alpha val="43137"/>
                    </a:srgbClr>
                  </a:outerShdw>
                </a:effectLst>
                <a:latin typeface="Lisichka Comic" pitchFamily="2" charset="0"/>
              </a:rPr>
              <a:t>Стереотипи </a:t>
            </a:r>
          </a:p>
          <a:p>
            <a:pPr algn="ctr"/>
            <a:r>
              <a:rPr lang="uk-UA" sz="7200" b="1" dirty="0" smtClean="0">
                <a:effectLst>
                  <a:outerShdw blurRad="38100" dist="38100" dir="2700000" algn="tl">
                    <a:srgbClr val="000000">
                      <a:alpha val="43137"/>
                    </a:srgbClr>
                  </a:outerShdw>
                </a:effectLst>
                <a:latin typeface="Lisichka Comic" pitchFamily="2" charset="0"/>
              </a:rPr>
              <a:t>та упередження</a:t>
            </a:r>
            <a:endParaRPr lang="uk-UA" sz="7200" b="1" dirty="0">
              <a:effectLst>
                <a:outerShdw blurRad="38100" dist="38100" dir="2700000" algn="tl">
                  <a:srgbClr val="000000">
                    <a:alpha val="43137"/>
                  </a:srgbClr>
                </a:outerShdw>
              </a:effectLst>
              <a:latin typeface="Lisichka Comic" pitchFamily="2" charset="0"/>
            </a:endParaRPr>
          </a:p>
        </p:txBody>
      </p:sp>
      <p:sp>
        <p:nvSpPr>
          <p:cNvPr id="2" name="TextBox 1"/>
          <p:cNvSpPr txBox="1"/>
          <p:nvPr/>
        </p:nvSpPr>
        <p:spPr>
          <a:xfrm>
            <a:off x="4913306" y="5445224"/>
            <a:ext cx="3456384" cy="646331"/>
          </a:xfrm>
          <a:prstGeom prst="rect">
            <a:avLst/>
          </a:prstGeom>
          <a:noFill/>
        </p:spPr>
        <p:txBody>
          <a:bodyPr wrap="square" rtlCol="0">
            <a:spAutoFit/>
          </a:bodyPr>
          <a:lstStyle/>
          <a:p>
            <a:r>
              <a:rPr lang="uk-UA" dirty="0" smtClean="0"/>
              <a:t>Підготувала учениця 11 класу</a:t>
            </a:r>
          </a:p>
          <a:p>
            <a:r>
              <a:rPr lang="uk-UA" b="1" dirty="0" smtClean="0">
                <a:effectLst>
                  <a:outerShdw blurRad="38100" dist="38100" dir="2700000" algn="tl">
                    <a:srgbClr val="000000">
                      <a:alpha val="43137"/>
                    </a:srgbClr>
                  </a:outerShdw>
                </a:effectLst>
              </a:rPr>
              <a:t>Шевченко Ілона</a:t>
            </a:r>
            <a:endParaRPr lang="uk-UA" b="1" dirty="0"/>
          </a:p>
        </p:txBody>
      </p:sp>
    </p:spTree>
    <p:extLst>
      <p:ext uri="{BB962C8B-B14F-4D97-AF65-F5344CB8AC3E}">
        <p14:creationId xmlns:p14="http://schemas.microsoft.com/office/powerpoint/2010/main" xmlns="" val="338948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Сокіл\Downloads\фонтсм\64146014_1284750868_gender.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6034" y="548680"/>
            <a:ext cx="6369785" cy="47773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448729" y="5517232"/>
            <a:ext cx="6480720" cy="461665"/>
          </a:xfrm>
          <a:prstGeom prst="rect">
            <a:avLst/>
          </a:prstGeom>
          <a:noFill/>
        </p:spPr>
        <p:txBody>
          <a:bodyPr wrap="square" rtlCol="0">
            <a:spAutoFit/>
          </a:bodyPr>
          <a:lstStyle/>
          <a:p>
            <a:r>
              <a:rPr lang="uk-UA" sz="2400" i="1" dirty="0" smtClean="0">
                <a:effectLst>
                  <a:outerShdw blurRad="38100" dist="38100" dir="2700000" algn="tl">
                    <a:srgbClr val="000000">
                      <a:alpha val="43137"/>
                    </a:srgbClr>
                  </a:outerShdw>
                </a:effectLst>
              </a:rPr>
              <a:t>Стереотипне розуміння ґендерної ролі людини</a:t>
            </a:r>
            <a:endParaRPr lang="uk-UA"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72434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Сокіл\Downloads\фонтсм\images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2599" y="3789039"/>
            <a:ext cx="1638300"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3568" y="620688"/>
            <a:ext cx="6840760" cy="4247317"/>
          </a:xfrm>
          <a:prstGeom prst="rect">
            <a:avLst/>
          </a:prstGeom>
          <a:noFill/>
        </p:spPr>
        <p:txBody>
          <a:bodyPr wrap="square" rtlCol="0">
            <a:spAutoFit/>
          </a:bodyPr>
          <a:lstStyle/>
          <a:p>
            <a:r>
              <a:rPr lang="uk-UA" sz="2000" b="1" dirty="0" smtClean="0">
                <a:effectLst>
                  <a:outerShdw blurRad="38100" dist="38100" dir="2700000" algn="tl">
                    <a:srgbClr val="000000">
                      <a:alpha val="43137"/>
                    </a:srgbClr>
                  </a:outerShdw>
                </a:effectLst>
              </a:rPr>
              <a:t>Національні </a:t>
            </a:r>
            <a:r>
              <a:rPr lang="uk-UA" sz="2000" b="1" dirty="0">
                <a:effectLst>
                  <a:outerShdw blurRad="38100" dist="38100" dir="2700000" algn="tl">
                    <a:srgbClr val="000000">
                      <a:alpha val="43137"/>
                    </a:srgbClr>
                  </a:outerShdw>
                </a:effectLst>
              </a:rPr>
              <a:t>стереотипи </a:t>
            </a:r>
            <a:r>
              <a:rPr lang="uk-UA" dirty="0"/>
              <a:t>- це спрощене, емоційно забарвлене уявлення одного народу про інше або про самого себе. Незважаючи на те, що національні стереотипи можуть містити зерно істини, вони часто засновані на дискримінації і забобонах і мають, прямо скажемо, негативну природу. Укоріненню стереотипів сприяє той факт, що їх розділяє більшість людей.</a:t>
            </a:r>
          </a:p>
          <a:p>
            <a:r>
              <a:rPr lang="uk-UA" dirty="0"/>
              <a:t>Таким чином, національний стереотип можна визначити як упереджене ставлення до представника тієї чи іншої нації.</a:t>
            </a:r>
          </a:p>
          <a:p>
            <a:endParaRPr lang="uk-UA" dirty="0"/>
          </a:p>
          <a:p>
            <a:r>
              <a:rPr lang="uk-UA" dirty="0"/>
              <a:t>Вчені-психологи вважають, що національні стереотипи виникають і живуть в нашій свідомості з-за слабкості нашого критичного мислення. Щоб жити в цьому світі, повному найрізноманітніших явищ і людей, людині потрібні певні спрощення-категорії. Тому він, замість того щоб всебічно розглянути кожного, з ким спілкується, навішує на нього відомий ярлик. Так нам легше і простіше.</a:t>
            </a:r>
          </a:p>
        </p:txBody>
      </p:sp>
    </p:spTree>
    <p:extLst>
      <p:ext uri="{BB962C8B-B14F-4D97-AF65-F5344CB8AC3E}">
        <p14:creationId xmlns:p14="http://schemas.microsoft.com/office/powerpoint/2010/main" xmlns="" val="2600430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окіл\Downloads\фонтсм\slider-store-mapping-stereotypes-collectio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056" r="11996"/>
          <a:stretch/>
        </p:blipFill>
        <p:spPr bwMode="auto">
          <a:xfrm>
            <a:off x="611560" y="620688"/>
            <a:ext cx="7992888" cy="5570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9720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Сокіл\Downloads\фонтсм\s640x480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2924944"/>
            <a:ext cx="5832648" cy="23652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55419" y="5229200"/>
            <a:ext cx="7992888" cy="923330"/>
          </a:xfrm>
          <a:prstGeom prst="rect">
            <a:avLst/>
          </a:prstGeom>
          <a:noFill/>
        </p:spPr>
        <p:txBody>
          <a:bodyPr wrap="square" rtlCol="0">
            <a:spAutoFit/>
          </a:bodyPr>
          <a:lstStyle/>
          <a:p>
            <a:pPr algn="ctr"/>
            <a:r>
              <a:rPr lang="uk-UA" dirty="0" smtClean="0"/>
              <a:t>Релігійні та расові стереотипи нині є актуальною проблемою; так, більшість людей вважає мусульман агресивними фанатиками, людей негроїдної раси – потенційними злодіями та </a:t>
            </a:r>
            <a:r>
              <a:rPr lang="uk-UA" dirty="0" err="1" smtClean="0"/>
              <a:t>наркодилерами</a:t>
            </a:r>
            <a:r>
              <a:rPr lang="uk-UA" dirty="0" smtClean="0"/>
              <a:t>.</a:t>
            </a:r>
            <a:endParaRPr lang="uk-UA" dirty="0"/>
          </a:p>
        </p:txBody>
      </p:sp>
      <p:sp>
        <p:nvSpPr>
          <p:cNvPr id="3" name="Прямоугольник 2"/>
          <p:cNvSpPr/>
          <p:nvPr/>
        </p:nvSpPr>
        <p:spPr>
          <a:xfrm>
            <a:off x="827584" y="620688"/>
            <a:ext cx="6264696" cy="2031325"/>
          </a:xfrm>
          <a:prstGeom prst="rect">
            <a:avLst/>
          </a:prstGeom>
        </p:spPr>
        <p:txBody>
          <a:bodyPr wrap="square">
            <a:spAutoFit/>
          </a:bodyPr>
          <a:lstStyle/>
          <a:p>
            <a:r>
              <a:rPr lang="vi-VN" b="1" dirty="0"/>
              <a:t>Етностерети́п, етні́чний стереоти́п</a:t>
            </a:r>
            <a:r>
              <a:rPr lang="vi-VN" dirty="0"/>
              <a:t> — узагальнений, емоційно-насичений образ етнічної групи або її представників, який сформувався історично у контексті розвитку міжетнічних стосунків. Віддзеркалюючи бажання людей зберегти етнокультурну </a:t>
            </a:r>
            <a:r>
              <a:rPr lang="uk-UA" dirty="0" smtClean="0"/>
              <a:t>і</a:t>
            </a:r>
            <a:r>
              <a:rPr lang="vi-VN" dirty="0" smtClean="0">
                <a:solidFill>
                  <a:schemeClr val="bg1"/>
                </a:solidFill>
              </a:rPr>
              <a:t>,</a:t>
            </a:r>
            <a:r>
              <a:rPr lang="vi-VN" dirty="0" smtClean="0"/>
              <a:t>етностереотип </a:t>
            </a:r>
            <a:r>
              <a:rPr lang="vi-VN" dirty="0"/>
              <a:t>відіграє важливу соціальну роль</a:t>
            </a:r>
            <a:r>
              <a:rPr lang="vi-VN" dirty="0">
                <a:solidFill>
                  <a:schemeClr val="bg1"/>
                </a:solidFill>
              </a:rPr>
              <a:t> </a:t>
            </a:r>
            <a:r>
              <a:rPr lang="vi-VN" dirty="0" smtClean="0"/>
              <a:t>фіксації </a:t>
            </a:r>
            <a:r>
              <a:rPr lang="vi-VN" dirty="0"/>
              <a:t>етнічної групи, чіткого окреслення її кордонів</a:t>
            </a:r>
            <a:r>
              <a:rPr lang="vi-VN" dirty="0">
                <a:solidFill>
                  <a:schemeClr val="bg1"/>
                </a:solidFill>
              </a:rPr>
              <a:t>.</a:t>
            </a:r>
            <a:endParaRPr lang="uk-UA" dirty="0">
              <a:solidFill>
                <a:schemeClr val="bg1"/>
              </a:solidFill>
            </a:endParaRPr>
          </a:p>
        </p:txBody>
      </p:sp>
    </p:spTree>
    <p:extLst>
      <p:ext uri="{BB962C8B-B14F-4D97-AF65-F5344CB8AC3E}">
        <p14:creationId xmlns:p14="http://schemas.microsoft.com/office/powerpoint/2010/main" xmlns="" val="1803474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Сокіл\Downloads\фонтсм\EqualitiesHeader.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789040"/>
            <a:ext cx="6624736" cy="22826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59632" y="476671"/>
            <a:ext cx="6552728" cy="5078313"/>
          </a:xfrm>
          <a:prstGeom prst="rect">
            <a:avLst/>
          </a:prstGeom>
          <a:noFill/>
        </p:spPr>
        <p:txBody>
          <a:bodyPr wrap="square" rtlCol="0">
            <a:spAutoFit/>
          </a:bodyPr>
          <a:lstStyle/>
          <a:p>
            <a:pPr algn="ctr"/>
            <a:r>
              <a:rPr lang="uk-UA" dirty="0" smtClean="0"/>
              <a:t>Сучасний світ не стоїть на місці – саме це повинен усвідомити кожен. Боротьба зі стереотипами та упередженнями – це важливо, бо, як говорить визначення «стереотип є засобом економії розумових зусиль». Виходить, що люди, які переслідують інших людей, слідуючи своїм стереотипним уявленням не користуються розумом. Але мораль та людяність – поняття, що не підлягає узагальненню та спрощенню, вони потребують можливості гнучко мислити, дивитись у корінь проблеми, розуміти причинно-наслідкові </a:t>
            </a:r>
            <a:r>
              <a:rPr lang="uk-UA" dirty="0" err="1" smtClean="0"/>
              <a:t>зв</a:t>
            </a:r>
            <a:r>
              <a:rPr lang="en-US" dirty="0" smtClean="0"/>
              <a:t>’</a:t>
            </a:r>
            <a:r>
              <a:rPr lang="uk-UA" dirty="0" err="1" smtClean="0"/>
              <a:t>язки</a:t>
            </a:r>
            <a:r>
              <a:rPr lang="uk-UA" dirty="0" smtClean="0"/>
              <a:t> та, банально, уміння надати емоційну підтримку собі ближньому. Потрібно розуміти, що жоден з нас не вибирає свою расу, </a:t>
            </a:r>
            <a:r>
              <a:rPr lang="uk-UA" dirty="0" err="1" smtClean="0"/>
              <a:t>гендер</a:t>
            </a:r>
            <a:r>
              <a:rPr lang="uk-UA" dirty="0" smtClean="0"/>
              <a:t>, сексуальну орієнтацію. </a:t>
            </a:r>
          </a:p>
          <a:p>
            <a:pPr algn="ctr"/>
            <a:r>
              <a:rPr lang="uk-UA" dirty="0" smtClean="0"/>
              <a:t>Всі ми люди і потребуємо любові та підтримки один одного. Хвороби, війни – ось що справді проблема. Зосереджуючись на особистісних аспектах один одного ми не слідкуємо за проблемами глобальними, і це справді завдає шкоди.</a:t>
            </a:r>
          </a:p>
          <a:p>
            <a:pPr algn="ctr"/>
            <a:r>
              <a:rPr lang="uk-UA" b="1" i="1" dirty="0" smtClean="0">
                <a:effectLst>
                  <a:outerShdw blurRad="38100" dist="38100" dir="2700000" algn="tl">
                    <a:srgbClr val="000000">
                      <a:alpha val="43137"/>
                    </a:srgbClr>
                  </a:outerShdw>
                </a:effectLst>
              </a:rPr>
              <a:t>Отже, стереотипи та упередження – актуальна проблема третього тисячоліття.</a:t>
            </a:r>
            <a:endParaRPr lang="uk-UA"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1073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Сокіл\Downloads\фонтсм\natio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548680"/>
            <a:ext cx="5508612" cy="367240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Сокіл\Downloads\фонтсм\190139_423772447664736_275521323_n_3888370_lr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9063" y="3068960"/>
            <a:ext cx="5188814" cy="3455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2064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2636912"/>
            <a:ext cx="5040560" cy="646331"/>
          </a:xfrm>
          <a:prstGeom prst="rect">
            <a:avLst/>
          </a:prstGeom>
          <a:noFill/>
        </p:spPr>
        <p:txBody>
          <a:bodyPr wrap="square" rtlCol="0">
            <a:spAutoFit/>
          </a:bodyPr>
          <a:lstStyle/>
          <a:p>
            <a:r>
              <a:rPr lang="uk-UA" sz="3600" b="1" dirty="0" smtClean="0"/>
              <a:t>Дякую за увагу!</a:t>
            </a:r>
            <a:endParaRPr lang="ru-RU"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окіл\Downloads\фонтсм\slider-store-mapping-stereotypes-collectio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959" r="10372"/>
          <a:stretch/>
        </p:blipFill>
        <p:spPr bwMode="auto">
          <a:xfrm>
            <a:off x="726957" y="3140968"/>
            <a:ext cx="4758431" cy="32014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83568" y="463312"/>
            <a:ext cx="5670376" cy="2677656"/>
          </a:xfrm>
          <a:prstGeom prst="rect">
            <a:avLst/>
          </a:prstGeom>
        </p:spPr>
        <p:txBody>
          <a:bodyPr wrap="square">
            <a:spAutoFit/>
          </a:bodyPr>
          <a:lstStyle/>
          <a:p>
            <a:r>
              <a:rPr lang="ru-RU" sz="2400" b="1" dirty="0">
                <a:effectLst>
                  <a:outerShdw blurRad="38100" dist="38100" dir="2700000" algn="tl">
                    <a:srgbClr val="000000">
                      <a:alpha val="43137"/>
                    </a:srgbClr>
                  </a:outerShdw>
                </a:effectLst>
              </a:rPr>
              <a:t>Стереотип</a:t>
            </a:r>
            <a:r>
              <a:rPr lang="ru-RU" sz="2400" dirty="0"/>
              <a:t> - </a:t>
            </a:r>
            <a:r>
              <a:rPr lang="ru-RU" sz="2400" dirty="0" err="1"/>
              <a:t>усталене</a:t>
            </a:r>
            <a:r>
              <a:rPr lang="ru-RU" sz="2400" dirty="0"/>
              <a:t> </a:t>
            </a:r>
            <a:r>
              <a:rPr lang="ru-RU" sz="2400" dirty="0" err="1"/>
              <a:t>ставлення</a:t>
            </a:r>
            <a:r>
              <a:rPr lang="ru-RU" sz="2400" dirty="0"/>
              <a:t> до </a:t>
            </a:r>
            <a:r>
              <a:rPr lang="ru-RU" sz="2400" dirty="0" err="1"/>
              <a:t>подій</a:t>
            </a:r>
            <a:r>
              <a:rPr lang="ru-RU" sz="2400" dirty="0"/>
              <a:t>, </a:t>
            </a:r>
            <a:r>
              <a:rPr lang="ru-RU" sz="2400" dirty="0" err="1"/>
              <a:t>вироблене</a:t>
            </a:r>
            <a:r>
              <a:rPr lang="ru-RU" sz="2400" dirty="0"/>
              <a:t> на </a:t>
            </a:r>
            <a:r>
              <a:rPr lang="ru-RU" sz="2400" dirty="0" err="1"/>
              <a:t>основі</a:t>
            </a:r>
            <a:r>
              <a:rPr lang="ru-RU" sz="2400" dirty="0"/>
              <a:t> </a:t>
            </a:r>
            <a:r>
              <a:rPr lang="ru-RU" sz="2400" dirty="0" err="1"/>
              <a:t>порівняння</a:t>
            </a:r>
            <a:r>
              <a:rPr lang="ru-RU" sz="2400" dirty="0"/>
              <a:t> </a:t>
            </a:r>
            <a:r>
              <a:rPr lang="ru-RU" sz="2400" dirty="0" err="1"/>
              <a:t>їх</a:t>
            </a:r>
            <a:r>
              <a:rPr lang="ru-RU" sz="2400" dirty="0"/>
              <a:t> з </a:t>
            </a:r>
            <a:r>
              <a:rPr lang="ru-RU" sz="2400" dirty="0" err="1"/>
              <a:t>внутрішніми</a:t>
            </a:r>
            <a:r>
              <a:rPr lang="ru-RU" sz="2400" dirty="0"/>
              <a:t> </a:t>
            </a:r>
            <a:r>
              <a:rPr lang="ru-RU" sz="2400" dirty="0" err="1"/>
              <a:t>ідеалами</a:t>
            </a:r>
            <a:r>
              <a:rPr lang="ru-RU" sz="2400" dirty="0" smtClean="0"/>
              <a:t>.</a:t>
            </a:r>
          </a:p>
          <a:p>
            <a:endParaRPr lang="ru-RU" sz="2400" dirty="0"/>
          </a:p>
          <a:p>
            <a:r>
              <a:rPr lang="ru-RU" sz="2400" b="1" dirty="0" err="1">
                <a:effectLst>
                  <a:outerShdw blurRad="38100" dist="38100" dir="2700000" algn="tl">
                    <a:srgbClr val="000000">
                      <a:alpha val="43137"/>
                    </a:srgbClr>
                  </a:outerShdw>
                </a:effectLst>
              </a:rPr>
              <a:t>Соціальний</a:t>
            </a:r>
            <a:r>
              <a:rPr lang="ru-RU" sz="2400" b="1" dirty="0">
                <a:effectLst>
                  <a:outerShdw blurRad="38100" dist="38100" dir="2700000" algn="tl">
                    <a:srgbClr val="000000">
                      <a:alpha val="43137"/>
                    </a:srgbClr>
                  </a:outerShdw>
                </a:effectLst>
              </a:rPr>
              <a:t> стереотип </a:t>
            </a:r>
            <a:r>
              <a:rPr lang="ru-RU" sz="2400" dirty="0"/>
              <a:t>- </a:t>
            </a:r>
            <a:r>
              <a:rPr lang="ru-RU" sz="2400" dirty="0" err="1"/>
              <a:t>це</a:t>
            </a:r>
            <a:r>
              <a:rPr lang="ru-RU" sz="2400" dirty="0"/>
              <a:t> система </a:t>
            </a:r>
            <a:r>
              <a:rPr lang="ru-RU" sz="2400" dirty="0" err="1"/>
              <a:t>економії</a:t>
            </a:r>
            <a:r>
              <a:rPr lang="ru-RU" sz="2400" dirty="0"/>
              <a:t> </a:t>
            </a:r>
            <a:r>
              <a:rPr lang="ru-RU" sz="2400" dirty="0" err="1"/>
              <a:t>ресурсів</a:t>
            </a:r>
            <a:r>
              <a:rPr lang="ru-RU" sz="2400" dirty="0"/>
              <a:t> в </a:t>
            </a:r>
            <a:r>
              <a:rPr lang="ru-RU" sz="2400" dirty="0" err="1"/>
              <a:t>процесі</a:t>
            </a:r>
            <a:r>
              <a:rPr lang="ru-RU" sz="2400" dirty="0"/>
              <a:t> </a:t>
            </a:r>
            <a:r>
              <a:rPr lang="ru-RU" sz="2400" dirty="0" err="1"/>
              <a:t>оцінювання</a:t>
            </a:r>
            <a:r>
              <a:rPr lang="ru-RU" sz="2400" dirty="0"/>
              <a:t> моделей </a:t>
            </a:r>
            <a:r>
              <a:rPr lang="ru-RU" sz="2400" dirty="0" err="1"/>
              <a:t>середовища</a:t>
            </a:r>
            <a:r>
              <a:rPr lang="ru-RU" sz="2400" dirty="0"/>
              <a:t>.</a:t>
            </a:r>
            <a:endParaRPr lang="uk-UA" sz="2400" dirty="0"/>
          </a:p>
        </p:txBody>
      </p:sp>
      <p:sp>
        <p:nvSpPr>
          <p:cNvPr id="3" name="TextBox 2"/>
          <p:cNvSpPr txBox="1"/>
          <p:nvPr/>
        </p:nvSpPr>
        <p:spPr>
          <a:xfrm>
            <a:off x="5485388" y="3139240"/>
            <a:ext cx="3312368" cy="3139321"/>
          </a:xfrm>
          <a:prstGeom prst="rect">
            <a:avLst/>
          </a:prstGeom>
          <a:noFill/>
        </p:spPr>
        <p:txBody>
          <a:bodyPr wrap="square" rtlCol="0">
            <a:spAutoFit/>
          </a:bodyPr>
          <a:lstStyle/>
          <a:p>
            <a:r>
              <a:rPr lang="uk-UA" dirty="0"/>
              <a:t>Стереотип починає діяти ще до того, як вмикається розум. Це накладає специфічний відбиток на дані, які сприймаються нашими органами чуття ще до того, як ці дані досягають розуму. Ніщо так не чинить опір утворенню або критиці, як стереотип, так як він накладає свій відбиток на фактичні дані в момент їхнього сприйняття.</a:t>
            </a:r>
          </a:p>
        </p:txBody>
      </p:sp>
    </p:spTree>
    <p:extLst>
      <p:ext uri="{BB962C8B-B14F-4D97-AF65-F5344CB8AC3E}">
        <p14:creationId xmlns:p14="http://schemas.microsoft.com/office/powerpoint/2010/main" xmlns="" val="106807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6840760" cy="1569660"/>
          </a:xfrm>
          <a:prstGeom prst="rect">
            <a:avLst/>
          </a:prstGeom>
          <a:noFill/>
        </p:spPr>
        <p:txBody>
          <a:bodyPr wrap="square" rtlCol="0">
            <a:spAutoFit/>
          </a:bodyPr>
          <a:lstStyle/>
          <a:p>
            <a:r>
              <a:rPr lang="uk-UA" sz="2400" b="1" dirty="0">
                <a:effectLst>
                  <a:outerShdw blurRad="38100" dist="38100" dir="2700000" algn="tl">
                    <a:srgbClr val="000000">
                      <a:alpha val="43137"/>
                    </a:srgbClr>
                  </a:outerShdw>
                </a:effectLst>
              </a:rPr>
              <a:t>Ґендерні стереотипи </a:t>
            </a:r>
            <a:r>
              <a:rPr lang="uk-UA" sz="2400" dirty="0"/>
              <a:t>- це соціально загальні уявлення про особисті якості та поведінкові моделі чоловіків і жінок, а також про гендерну специфіку соціальних ролей.</a:t>
            </a:r>
          </a:p>
        </p:txBody>
      </p:sp>
      <p:pic>
        <p:nvPicPr>
          <p:cNvPr id="1026" name="Picture 2" descr="C:\Users\Сокіл\Downloads\фонтсм\pr03.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69" t="3909" r="1990" b="9858"/>
          <a:stretch/>
        </p:blipFill>
        <p:spPr bwMode="auto">
          <a:xfrm>
            <a:off x="1403648" y="2276872"/>
            <a:ext cx="5976664" cy="3737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708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окіл\Downloads\фонтсм\9d11fe5bfd4d16b801989e0675ec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2204864"/>
            <a:ext cx="5715000" cy="44577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5576" y="692696"/>
            <a:ext cx="6912768" cy="1631216"/>
          </a:xfrm>
          <a:prstGeom prst="rect">
            <a:avLst/>
          </a:prstGeom>
          <a:noFill/>
        </p:spPr>
        <p:txBody>
          <a:bodyPr wrap="square" rtlCol="0">
            <a:spAutoFit/>
          </a:bodyPr>
          <a:lstStyle/>
          <a:p>
            <a:r>
              <a:rPr lang="uk-UA" sz="2000" dirty="0"/>
              <a:t>У </a:t>
            </a:r>
            <a:r>
              <a:rPr lang="uk-UA" sz="2000" b="1" dirty="0"/>
              <a:t>2000</a:t>
            </a:r>
            <a:r>
              <a:rPr lang="uk-UA" sz="2000" dirty="0"/>
              <a:t> р. ООН так сформулювала п’ять глобальних тривог людства: бідність, екологія, демографія, мир і </a:t>
            </a:r>
            <a:r>
              <a:rPr lang="uk-UA" sz="2000" dirty="0" err="1"/>
              <a:t>ґендер</a:t>
            </a:r>
            <a:r>
              <a:rPr lang="uk-UA" sz="2000" dirty="0"/>
              <a:t>.</a:t>
            </a:r>
          </a:p>
          <a:p>
            <a:r>
              <a:rPr lang="uk-UA" sz="2000" dirty="0"/>
              <a:t>Ґендерне питання визначено питанням світового значення і питанням світового масштабу розв’язання</a:t>
            </a:r>
            <a:r>
              <a:rPr lang="uk-UA" sz="2000" dirty="0" smtClean="0"/>
              <a:t>.</a:t>
            </a:r>
          </a:p>
          <a:p>
            <a:endParaRPr lang="uk-UA" sz="2000" dirty="0"/>
          </a:p>
        </p:txBody>
      </p:sp>
      <p:sp>
        <p:nvSpPr>
          <p:cNvPr id="3" name="Прямоугольник 2"/>
          <p:cNvSpPr/>
          <p:nvPr/>
        </p:nvSpPr>
        <p:spPr>
          <a:xfrm>
            <a:off x="971600" y="2492896"/>
            <a:ext cx="1728192" cy="3046988"/>
          </a:xfrm>
          <a:prstGeom prst="rect">
            <a:avLst/>
          </a:prstGeom>
        </p:spPr>
        <p:txBody>
          <a:bodyPr wrap="square">
            <a:spAutoFit/>
          </a:bodyPr>
          <a:lstStyle/>
          <a:p>
            <a:r>
              <a:rPr lang="uk-UA" sz="2400" b="1" i="1" dirty="0" err="1">
                <a:effectLst>
                  <a:outerShdw blurRad="38100" dist="38100" dir="2700000" algn="tl">
                    <a:srgbClr val="000000">
                      <a:alpha val="43137"/>
                    </a:srgbClr>
                  </a:outerShdw>
                </a:effectLst>
              </a:rPr>
              <a:t>Ґендер</a:t>
            </a:r>
            <a:r>
              <a:rPr lang="uk-UA" sz="2400" b="1" i="1" dirty="0">
                <a:effectLst>
                  <a:outerShdw blurRad="38100" dist="38100" dir="2700000" algn="tl">
                    <a:srgbClr val="000000">
                      <a:alpha val="43137"/>
                    </a:srgbClr>
                  </a:outerShdw>
                </a:effectLst>
              </a:rPr>
              <a:t> </a:t>
            </a:r>
            <a:r>
              <a:rPr lang="uk-UA" sz="2400" i="1" dirty="0"/>
              <a:t>- це одна з </a:t>
            </a:r>
            <a:r>
              <a:rPr lang="uk-UA" sz="2400" i="1" dirty="0" smtClean="0"/>
              <a:t>найважливіших </a:t>
            </a:r>
            <a:r>
              <a:rPr lang="uk-UA" sz="2400" i="1" dirty="0"/>
              <a:t>проблем третього тисячоліття.</a:t>
            </a:r>
          </a:p>
        </p:txBody>
      </p:sp>
    </p:spTree>
    <p:extLst>
      <p:ext uri="{BB962C8B-B14F-4D97-AF65-F5344CB8AC3E}">
        <p14:creationId xmlns:p14="http://schemas.microsoft.com/office/powerpoint/2010/main" xmlns="" val="237712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Сокіл\Downloads\фонтсм\gend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4437112"/>
            <a:ext cx="2919412" cy="2222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55576" y="836712"/>
            <a:ext cx="7632848" cy="3970318"/>
          </a:xfrm>
          <a:prstGeom prst="rect">
            <a:avLst/>
          </a:prstGeom>
          <a:noFill/>
        </p:spPr>
        <p:txBody>
          <a:bodyPr wrap="square" rtlCol="0">
            <a:spAutoFit/>
          </a:bodyPr>
          <a:lstStyle/>
          <a:p>
            <a:pPr algn="ctr"/>
            <a:r>
              <a:rPr lang="uk-UA" b="1" dirty="0"/>
              <a:t>Поняття </a:t>
            </a:r>
            <a:r>
              <a:rPr lang="uk-UA" b="1" dirty="0" err="1"/>
              <a:t>ґендер</a:t>
            </a:r>
            <a:r>
              <a:rPr lang="uk-UA" b="1" dirty="0"/>
              <a:t> увійшло у загальний вжиток із соціології і означає соціально-рольовий статус людини (соціальні можливості кожної статі в освіті, професійній діяльності, доступ до влади, сімейні ролі та ін., особливості соціальної поведінки, стилю життя та способу мислення).</a:t>
            </a:r>
          </a:p>
          <a:p>
            <a:pPr algn="ctr"/>
            <a:r>
              <a:rPr lang="uk-UA" b="1" dirty="0" err="1">
                <a:effectLst>
                  <a:outerShdw blurRad="38100" dist="38100" dir="2700000" algn="tl">
                    <a:srgbClr val="000000">
                      <a:alpha val="43137"/>
                    </a:srgbClr>
                  </a:outerShdw>
                </a:effectLst>
              </a:rPr>
              <a:t>Ґендер</a:t>
            </a:r>
            <a:r>
              <a:rPr lang="uk-UA" b="1" dirty="0"/>
              <a:t> - це культурна характеристика поведінки, яка виховується у відповідності до статі в певному суспільстві в певний час.</a:t>
            </a:r>
          </a:p>
          <a:p>
            <a:pPr algn="ctr"/>
            <a:r>
              <a:rPr lang="uk-UA" b="1" dirty="0" err="1">
                <a:effectLst>
                  <a:outerShdw blurRad="38100" dist="38100" dir="2700000" algn="tl">
                    <a:srgbClr val="000000">
                      <a:alpha val="43137"/>
                    </a:srgbClr>
                  </a:outerShdw>
                </a:effectLst>
              </a:rPr>
              <a:t>Ґендер</a:t>
            </a:r>
            <a:r>
              <a:rPr lang="uk-UA" b="1" dirty="0">
                <a:effectLst>
                  <a:outerShdw blurRad="38100" dist="38100" dir="2700000" algn="tl">
                    <a:srgbClr val="000000">
                      <a:alpha val="43137"/>
                    </a:srgbClr>
                  </a:outerShdw>
                </a:effectLst>
              </a:rPr>
              <a:t> </a:t>
            </a:r>
            <a:r>
              <a:rPr lang="uk-UA" b="1" dirty="0"/>
              <a:t>- це набір соціальних ролей. Це костюм, маска, в яких чоловік та жінка виконують свої соціальні ролі.</a:t>
            </a:r>
          </a:p>
          <a:p>
            <a:pPr algn="ctr"/>
            <a:r>
              <a:rPr lang="uk-UA" b="1" dirty="0"/>
              <a:t>Ґендерні ролі бувають різними в різних культурах.</a:t>
            </a:r>
          </a:p>
          <a:p>
            <a:pPr algn="ctr"/>
            <a:r>
              <a:rPr lang="uk-UA" b="1" dirty="0"/>
              <a:t>Стереотипи з приводу </a:t>
            </a:r>
            <a:r>
              <a:rPr lang="uk-UA" b="1" dirty="0" err="1"/>
              <a:t>ґендеру</a:t>
            </a:r>
            <a:r>
              <a:rPr lang="uk-UA" b="1" dirty="0"/>
              <a:t> відображають погляди суспільства на поведінку, яка характерна для чоловіка або для жінки, а також уявлення про «справжню» жінку або «справжнього» чоловіка.</a:t>
            </a:r>
          </a:p>
          <a:p>
            <a:pPr algn="ctr"/>
            <a:r>
              <a:rPr lang="uk-UA" b="1" dirty="0"/>
              <a:t>Соціальні ролі чоловіків та жінок створені штучно, вони зумовлені історичними та культурними факторами і можуть змінюватися</a:t>
            </a:r>
            <a:r>
              <a:rPr lang="uk-UA" dirty="0"/>
              <a:t>.</a:t>
            </a:r>
          </a:p>
        </p:txBody>
      </p:sp>
    </p:spTree>
    <p:extLst>
      <p:ext uri="{BB962C8B-B14F-4D97-AF65-F5344CB8AC3E}">
        <p14:creationId xmlns:p14="http://schemas.microsoft.com/office/powerpoint/2010/main" xmlns="" val="289428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6891"/>
            <a:ext cx="7416824" cy="3231654"/>
          </a:xfrm>
          <a:prstGeom prst="rect">
            <a:avLst/>
          </a:prstGeom>
          <a:noFill/>
        </p:spPr>
        <p:txBody>
          <a:bodyPr wrap="square" rtlCol="0">
            <a:spAutoFit/>
          </a:bodyPr>
          <a:lstStyle/>
          <a:p>
            <a:r>
              <a:rPr lang="vi-VN" sz="2400" b="1" dirty="0" smtClean="0">
                <a:effectLst>
                  <a:outerShdw blurRad="38100" dist="38100" dir="2700000" algn="tl">
                    <a:srgbClr val="000000">
                      <a:alpha val="43137"/>
                    </a:srgbClr>
                  </a:outerShdw>
                </a:effectLst>
              </a:rPr>
              <a:t>Секси́зм</a:t>
            </a:r>
            <a:r>
              <a:rPr lang="vi-VN" dirty="0" smtClean="0"/>
              <a:t>— </a:t>
            </a:r>
            <a:r>
              <a:rPr lang="vi-VN" dirty="0"/>
              <a:t>світогляд, в якому стверджується нерівне становище і різні права статей. Може виявлятися у формі ненависті, недооцінки або упередження по відношенню до представників відповідної статі в цілому </a:t>
            </a:r>
            <a:r>
              <a:rPr lang="vi-VN" dirty="0" smtClean="0"/>
              <a:t>або </a:t>
            </a:r>
            <a:r>
              <a:rPr lang="vi-VN" dirty="0"/>
              <a:t>стереотипізацією суджень по відношенню до представників відповідної </a:t>
            </a:r>
            <a:r>
              <a:rPr lang="vi-VN" dirty="0" smtClean="0"/>
              <a:t>статі.</a:t>
            </a:r>
            <a:endParaRPr lang="uk-UA" dirty="0"/>
          </a:p>
          <a:p>
            <a:r>
              <a:rPr lang="vi-VN" dirty="0" smtClean="0"/>
              <a:t>Домінування </a:t>
            </a:r>
            <a:r>
              <a:rPr lang="vi-VN" dirty="0"/>
              <a:t>жінок — </a:t>
            </a:r>
            <a:r>
              <a:rPr lang="vi-VN" dirty="0">
                <a:effectLst>
                  <a:outerShdw blurRad="38100" dist="38100" dir="2700000" algn="tl">
                    <a:srgbClr val="000000">
                      <a:alpha val="43137"/>
                    </a:srgbClr>
                  </a:outerShdw>
                </a:effectLst>
              </a:rPr>
              <a:t>матріархат</a:t>
            </a:r>
            <a:r>
              <a:rPr lang="vi-VN" dirty="0"/>
              <a:t>. Домінування чоловіків — </a:t>
            </a:r>
            <a:r>
              <a:rPr lang="vi-VN" dirty="0">
                <a:effectLst>
                  <a:outerShdw blurRad="38100" dist="38100" dir="2700000" algn="tl">
                    <a:srgbClr val="000000">
                      <a:alpha val="43137"/>
                    </a:srgbClr>
                  </a:outerShdw>
                </a:effectLst>
              </a:rPr>
              <a:t>патріархат</a:t>
            </a:r>
            <a:r>
              <a:rPr lang="vi-VN" dirty="0"/>
              <a:t>.</a:t>
            </a:r>
          </a:p>
          <a:p>
            <a:r>
              <a:rPr lang="vi-VN" dirty="0"/>
              <a:t>Людина, що дотримується ідеології сексизму, називається сексистом.</a:t>
            </a:r>
          </a:p>
          <a:p>
            <a:pPr algn="ctr"/>
            <a:r>
              <a:rPr lang="vi-VN" dirty="0"/>
              <a:t>Наслідком сексизму є статева дискримінація — дискримінація людини за ознакою статі чи гендерної ідентичності. У суспільстві може бути представлений у вигляді системи стереотипів, офіційно закріплених положень або навіть ідеології</a:t>
            </a:r>
            <a:endParaRPr lang="uk-UA" dirty="0"/>
          </a:p>
        </p:txBody>
      </p:sp>
      <p:pic>
        <p:nvPicPr>
          <p:cNvPr id="3" name="Picture 3" descr="C:\Users\Сокіл\Downloads\фонтсм\26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928545"/>
            <a:ext cx="3672408" cy="2754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1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окіл\Downloads\фонтсм\gender_lines__by_tinklepiss-d4fic7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450286"/>
            <a:ext cx="4979798" cy="55830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95736" y="6290556"/>
            <a:ext cx="5040560" cy="369332"/>
          </a:xfrm>
          <a:prstGeom prst="rect">
            <a:avLst/>
          </a:prstGeom>
          <a:noFill/>
        </p:spPr>
        <p:txBody>
          <a:bodyPr wrap="square" rtlCol="0">
            <a:spAutoFit/>
          </a:bodyPr>
          <a:lstStyle/>
          <a:p>
            <a:pPr algn="ctr"/>
            <a:r>
              <a:rPr lang="uk-UA" i="1" dirty="0" smtClean="0">
                <a:effectLst>
                  <a:outerShdw blurRad="38100" dist="38100" dir="2700000" algn="tl">
                    <a:srgbClr val="000000">
                      <a:alpha val="43137"/>
                    </a:srgbClr>
                  </a:outerShdw>
                </a:effectLst>
              </a:rPr>
              <a:t>«</a:t>
            </a:r>
            <a:r>
              <a:rPr lang="uk-UA" b="1" i="1" dirty="0" err="1">
                <a:effectLst>
                  <a:outerShdw blurRad="38100" dist="38100" dir="2700000" algn="tl">
                    <a:srgbClr val="000000">
                      <a:alpha val="43137"/>
                    </a:srgbClr>
                  </a:outerShdw>
                </a:effectLst>
              </a:rPr>
              <a:t>Ґе</a:t>
            </a:r>
            <a:r>
              <a:rPr lang="uk-UA" b="1" i="1" dirty="0" err="1" smtClean="0">
                <a:effectLst>
                  <a:outerShdw blurRad="38100" dist="38100" dir="2700000" algn="tl">
                    <a:srgbClr val="000000">
                      <a:alpha val="43137"/>
                    </a:srgbClr>
                  </a:outerShdw>
                </a:effectLst>
              </a:rPr>
              <a:t>ндер</a:t>
            </a:r>
            <a:r>
              <a:rPr lang="uk-UA" i="1" dirty="0" smtClean="0">
                <a:effectLst>
                  <a:outerShdw blurRad="38100" dist="38100" dir="2700000" algn="tl">
                    <a:srgbClr val="000000">
                      <a:alpha val="43137"/>
                    </a:srgbClr>
                  </a:outerShdw>
                </a:effectLst>
              </a:rPr>
              <a:t> – іноді потрібно читати між рядків»</a:t>
            </a:r>
            <a:endParaRPr lang="uk-UA"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854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30526"/>
            <a:ext cx="8064896" cy="2554545"/>
          </a:xfrm>
          <a:prstGeom prst="rect">
            <a:avLst/>
          </a:prstGeom>
          <a:noFill/>
        </p:spPr>
        <p:txBody>
          <a:bodyPr wrap="square" rtlCol="0">
            <a:spAutoFit/>
          </a:bodyPr>
          <a:lstStyle/>
          <a:p>
            <a:pPr algn="ctr"/>
            <a:r>
              <a:rPr lang="ru-RU" sz="2000" b="1" dirty="0" err="1" smtClean="0"/>
              <a:t>Декларація</a:t>
            </a:r>
            <a:r>
              <a:rPr lang="ru-RU" sz="2000" b="1" dirty="0" smtClean="0"/>
              <a:t> </a:t>
            </a:r>
            <a:r>
              <a:rPr lang="ru-RU" sz="2000" b="1" dirty="0" err="1" smtClean="0"/>
              <a:t>Організації</a:t>
            </a:r>
            <a:r>
              <a:rPr lang="ru-RU" sz="2000" b="1" dirty="0" smtClean="0"/>
              <a:t> Об</a:t>
            </a:r>
            <a:r>
              <a:rPr lang="en-US" sz="2000" b="1" dirty="0" smtClean="0"/>
              <a:t>’</a:t>
            </a:r>
            <a:r>
              <a:rPr lang="uk-UA" sz="2000" b="1" dirty="0" err="1" smtClean="0"/>
              <a:t>єднаних</a:t>
            </a:r>
            <a:r>
              <a:rPr lang="uk-UA" sz="2000" b="1" dirty="0" smtClean="0"/>
              <a:t> Націй </a:t>
            </a:r>
            <a:r>
              <a:rPr lang="ru-RU" sz="2000" b="1" dirty="0" smtClean="0"/>
              <a:t>з </a:t>
            </a:r>
            <a:r>
              <a:rPr lang="ru-RU" sz="2000" b="1" dirty="0" err="1" smtClean="0"/>
              <a:t>питань</a:t>
            </a:r>
            <a:r>
              <a:rPr lang="ru-RU" sz="2000" b="1" dirty="0" smtClean="0"/>
              <a:t> </a:t>
            </a:r>
            <a:r>
              <a:rPr lang="ru-RU" sz="2000" b="1" dirty="0" err="1" smtClean="0"/>
              <a:t>сексуальної</a:t>
            </a:r>
            <a:r>
              <a:rPr lang="ru-RU" sz="2000" b="1" dirty="0" smtClean="0"/>
              <a:t> </a:t>
            </a:r>
            <a:r>
              <a:rPr lang="ru-RU" sz="2000" b="1" dirty="0" err="1" smtClean="0"/>
              <a:t>орієнтації</a:t>
            </a:r>
            <a:r>
              <a:rPr lang="ru-RU" sz="2000" b="1" dirty="0" smtClean="0"/>
              <a:t> та </a:t>
            </a:r>
            <a:r>
              <a:rPr lang="ru-RU" sz="2000" b="1" dirty="0" err="1" smtClean="0"/>
              <a:t>гендерної</a:t>
            </a:r>
            <a:r>
              <a:rPr lang="ru-RU" sz="2000" b="1" dirty="0" smtClean="0"/>
              <a:t> </a:t>
            </a:r>
            <a:r>
              <a:rPr lang="ru-RU" sz="2000" b="1" dirty="0" err="1" smtClean="0"/>
              <a:t>ідентичності</a:t>
            </a:r>
            <a:r>
              <a:rPr lang="ru-RU" sz="2000" b="1" dirty="0" smtClean="0"/>
              <a:t> </a:t>
            </a:r>
            <a:r>
              <a:rPr lang="ru-RU" sz="2000" dirty="0"/>
              <a:t> — </a:t>
            </a:r>
            <a:r>
              <a:rPr lang="ru-RU" sz="2000" dirty="0" err="1" smtClean="0"/>
              <a:t>ініційована</a:t>
            </a:r>
            <a:r>
              <a:rPr lang="ru-RU" sz="2000" dirty="0" smtClean="0"/>
              <a:t> </a:t>
            </a:r>
            <a:r>
              <a:rPr lang="ru-RU" sz="2000" dirty="0" err="1" smtClean="0"/>
              <a:t>Францією</a:t>
            </a:r>
            <a:r>
              <a:rPr lang="ru-RU" sz="2000" dirty="0" smtClean="0"/>
              <a:t> за </a:t>
            </a:r>
            <a:r>
              <a:rPr lang="ru-RU" sz="2000" dirty="0" err="1" smtClean="0"/>
              <a:t>підтримки</a:t>
            </a:r>
            <a:r>
              <a:rPr lang="ru-RU" sz="2000" dirty="0" smtClean="0"/>
              <a:t> </a:t>
            </a:r>
            <a:r>
              <a:rPr lang="ru-RU" sz="2000" dirty="0" err="1" smtClean="0"/>
              <a:t>Європейського</a:t>
            </a:r>
            <a:r>
              <a:rPr lang="ru-RU" sz="2000" dirty="0" smtClean="0"/>
              <a:t> Союзу постанова, представлена Генеральною </a:t>
            </a:r>
            <a:r>
              <a:rPr lang="ru-RU" sz="2000" dirty="0" err="1" smtClean="0"/>
              <a:t>Асамблеєю</a:t>
            </a:r>
            <a:r>
              <a:rPr lang="ru-RU" sz="2000" dirty="0" smtClean="0"/>
              <a:t> ООН 18 </a:t>
            </a:r>
            <a:r>
              <a:rPr lang="ru-RU" sz="2000" dirty="0" err="1" smtClean="0"/>
              <a:t>грудня</a:t>
            </a:r>
            <a:r>
              <a:rPr lang="ru-RU" sz="2000" dirty="0" smtClean="0"/>
              <a:t> 2008 року. </a:t>
            </a:r>
            <a:r>
              <a:rPr lang="ru-RU" sz="2000" dirty="0" err="1" smtClean="0"/>
              <a:t>Декларація</a:t>
            </a:r>
            <a:r>
              <a:rPr lang="ru-RU" sz="2000" dirty="0" smtClean="0"/>
              <a:t> </a:t>
            </a:r>
            <a:r>
              <a:rPr lang="ru-RU" sz="2000" dirty="0" err="1" smtClean="0"/>
              <a:t>засуджує</a:t>
            </a:r>
            <a:r>
              <a:rPr lang="ru-RU" sz="2000" dirty="0" smtClean="0"/>
              <a:t> </a:t>
            </a:r>
            <a:r>
              <a:rPr lang="ru-RU" sz="2000" dirty="0" err="1" smtClean="0"/>
              <a:t>насилля</a:t>
            </a:r>
            <a:r>
              <a:rPr lang="ru-RU" sz="2000" dirty="0" smtClean="0"/>
              <a:t>, </a:t>
            </a:r>
            <a:r>
              <a:rPr lang="ru-RU" sz="2000" dirty="0" err="1" smtClean="0"/>
              <a:t>утиски</a:t>
            </a:r>
            <a:r>
              <a:rPr lang="ru-RU" sz="2000" dirty="0" smtClean="0"/>
              <a:t>, </a:t>
            </a:r>
            <a:r>
              <a:rPr lang="ru-RU" sz="2000" dirty="0" err="1" smtClean="0"/>
              <a:t>дискримінацію</a:t>
            </a:r>
            <a:r>
              <a:rPr lang="ru-RU" sz="2000" dirty="0" smtClean="0"/>
              <a:t>, </a:t>
            </a:r>
            <a:r>
              <a:rPr lang="ru-RU" sz="2000" dirty="0" err="1" smtClean="0"/>
              <a:t>ізоліяцію</a:t>
            </a:r>
            <a:r>
              <a:rPr lang="ru-RU" sz="2000" dirty="0" smtClean="0"/>
              <a:t>, </a:t>
            </a:r>
            <a:r>
              <a:rPr lang="ru-RU" sz="2000" dirty="0" err="1" smtClean="0"/>
              <a:t>стигматизацію</a:t>
            </a:r>
            <a:r>
              <a:rPr lang="ru-RU" sz="2000" dirty="0" smtClean="0"/>
              <a:t> та </a:t>
            </a:r>
            <a:r>
              <a:rPr lang="ru-RU" sz="2000" dirty="0" err="1" smtClean="0"/>
              <a:t>упередження</a:t>
            </a:r>
            <a:r>
              <a:rPr lang="ru-RU" sz="2000" dirty="0" smtClean="0"/>
              <a:t> за </a:t>
            </a:r>
            <a:r>
              <a:rPr lang="ru-RU" sz="2000" dirty="0" err="1" smtClean="0"/>
              <a:t>ознакою</a:t>
            </a:r>
            <a:r>
              <a:rPr lang="ru-RU" sz="2000" dirty="0" smtClean="0"/>
              <a:t> </a:t>
            </a:r>
            <a:r>
              <a:rPr lang="ru-RU" sz="2000" dirty="0" err="1" smtClean="0"/>
              <a:t>сексуальної</a:t>
            </a:r>
            <a:r>
              <a:rPr lang="ru-RU" sz="2000" dirty="0" smtClean="0"/>
              <a:t> </a:t>
            </a:r>
            <a:r>
              <a:rPr lang="ru-RU" sz="2000" dirty="0" err="1" smtClean="0"/>
              <a:t>орієнтації</a:t>
            </a:r>
            <a:r>
              <a:rPr lang="ru-RU" sz="2000" dirty="0" smtClean="0"/>
              <a:t> та </a:t>
            </a:r>
            <a:r>
              <a:rPr lang="ru-RU" sz="2000" dirty="0" err="1" smtClean="0"/>
              <a:t>гендерної</a:t>
            </a:r>
            <a:r>
              <a:rPr lang="ru-RU" sz="2000" dirty="0" smtClean="0"/>
              <a:t> </a:t>
            </a:r>
            <a:r>
              <a:rPr lang="ru-RU" sz="2000" dirty="0" err="1" smtClean="0"/>
              <a:t>ідентичності</a:t>
            </a:r>
            <a:r>
              <a:rPr lang="ru-RU" sz="2000" dirty="0" smtClean="0"/>
              <a:t>. Вона </a:t>
            </a:r>
            <a:r>
              <a:rPr lang="ru-RU" sz="2000" dirty="0" err="1" smtClean="0"/>
              <a:t>також</a:t>
            </a:r>
            <a:r>
              <a:rPr lang="ru-RU" sz="2000" dirty="0" smtClean="0"/>
              <a:t> </a:t>
            </a:r>
            <a:r>
              <a:rPr lang="ru-RU" sz="2000" dirty="0" err="1" smtClean="0"/>
              <a:t>засуджує</a:t>
            </a:r>
            <a:r>
              <a:rPr lang="ru-RU" sz="2000" dirty="0" smtClean="0"/>
              <a:t> </a:t>
            </a:r>
            <a:r>
              <a:rPr lang="ru-RU" sz="2000" dirty="0" err="1" smtClean="0"/>
              <a:t>вбивства</a:t>
            </a:r>
            <a:r>
              <a:rPr lang="ru-RU" sz="2000" dirty="0" smtClean="0"/>
              <a:t>, кари, </a:t>
            </a:r>
            <a:r>
              <a:rPr lang="ru-RU" sz="2000" dirty="0" err="1" smtClean="0"/>
              <a:t>тортури</a:t>
            </a:r>
            <a:r>
              <a:rPr lang="ru-RU" sz="2000" dirty="0" smtClean="0"/>
              <a:t>, </a:t>
            </a:r>
            <a:r>
              <a:rPr lang="ru-RU" sz="2000" dirty="0" err="1" smtClean="0"/>
              <a:t>довільні</a:t>
            </a:r>
            <a:r>
              <a:rPr lang="ru-RU" sz="2000" dirty="0" smtClean="0"/>
              <a:t> </a:t>
            </a:r>
            <a:r>
              <a:rPr lang="ru-RU" sz="2000" dirty="0" err="1" smtClean="0"/>
              <a:t>аршети</a:t>
            </a:r>
            <a:r>
              <a:rPr lang="ru-RU" sz="2000" dirty="0" smtClean="0"/>
              <a:t> та </a:t>
            </a:r>
            <a:r>
              <a:rPr lang="ru-RU" sz="2000" dirty="0" err="1" smtClean="0"/>
              <a:t>позбавлення</a:t>
            </a:r>
            <a:r>
              <a:rPr lang="ru-RU" sz="2000" dirty="0" smtClean="0"/>
              <a:t> </a:t>
            </a:r>
            <a:r>
              <a:rPr lang="ru-RU" sz="2000" dirty="0" err="1" smtClean="0"/>
              <a:t>економічних</a:t>
            </a:r>
            <a:r>
              <a:rPr lang="ru-RU" sz="2000" dirty="0" smtClean="0"/>
              <a:t>, </a:t>
            </a:r>
            <a:r>
              <a:rPr lang="ru-RU" sz="2000" dirty="0" err="1" smtClean="0"/>
              <a:t>соціальних</a:t>
            </a:r>
            <a:r>
              <a:rPr lang="ru-RU" sz="2000" dirty="0" smtClean="0"/>
              <a:t> та </a:t>
            </a:r>
            <a:r>
              <a:rPr lang="ru-RU" sz="2000" dirty="0" err="1" smtClean="0"/>
              <a:t>культурних</a:t>
            </a:r>
            <a:r>
              <a:rPr lang="ru-RU" sz="2000" dirty="0" smtClean="0"/>
              <a:t> прав на </a:t>
            </a:r>
            <a:r>
              <a:rPr lang="ru-RU" sz="2000" dirty="0" err="1" smtClean="0"/>
              <a:t>цій</a:t>
            </a:r>
            <a:r>
              <a:rPr lang="ru-RU" sz="2000" dirty="0" smtClean="0"/>
              <a:t> </a:t>
            </a:r>
            <a:r>
              <a:rPr lang="ru-RU" sz="2000" dirty="0" err="1" smtClean="0"/>
              <a:t>основі</a:t>
            </a:r>
            <a:r>
              <a:rPr lang="ru-RU" sz="2000" dirty="0" smtClean="0"/>
              <a:t>.</a:t>
            </a:r>
            <a:endParaRPr lang="uk-UA" sz="2000" dirty="0"/>
          </a:p>
        </p:txBody>
      </p:sp>
      <p:pic>
        <p:nvPicPr>
          <p:cNvPr id="7171" name="Picture 3" descr="C:\Users\Сокіл\Downloads\фонтсм\8fd7317c-d264-4842-9030-20bbbdf5387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985071"/>
            <a:ext cx="7589444" cy="38283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2838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Сокіл\Downloads\фонтсм\стереотип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3538694"/>
            <a:ext cx="4762500" cy="31908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62727" y="1772816"/>
            <a:ext cx="7128792" cy="2554545"/>
          </a:xfrm>
          <a:prstGeom prst="rect">
            <a:avLst/>
          </a:prstGeom>
          <a:noFill/>
        </p:spPr>
        <p:txBody>
          <a:bodyPr wrap="square" rtlCol="0">
            <a:spAutoFit/>
          </a:bodyPr>
          <a:lstStyle/>
          <a:p>
            <a:pPr algn="ctr"/>
            <a:r>
              <a:rPr lang="uk-UA" sz="2000" b="1" dirty="0" smtClean="0">
                <a:effectLst>
                  <a:outerShdw blurRad="38100" dist="38100" dir="2700000" algn="tl">
                    <a:srgbClr val="000000">
                      <a:alpha val="43137"/>
                    </a:srgbClr>
                  </a:outerShdw>
                </a:effectLst>
              </a:rPr>
              <a:t>Сексуальні стереотипи.</a:t>
            </a:r>
          </a:p>
          <a:p>
            <a:pPr algn="ctr"/>
            <a:endParaRPr lang="uk-UA" sz="2000" b="1" dirty="0" smtClean="0">
              <a:effectLst>
                <a:outerShdw blurRad="38100" dist="38100" dir="2700000" algn="tl">
                  <a:srgbClr val="000000">
                    <a:alpha val="43137"/>
                  </a:srgbClr>
                </a:outerShdw>
              </a:effectLst>
            </a:endParaRPr>
          </a:p>
          <a:p>
            <a:pPr algn="ctr"/>
            <a:r>
              <a:rPr lang="uk-UA" sz="2000" b="1" dirty="0" smtClean="0">
                <a:effectLst>
                  <a:outerShdw blurRad="38100" dist="38100" dir="2700000" algn="tl">
                    <a:srgbClr val="000000">
                      <a:alpha val="43137"/>
                    </a:srgbClr>
                  </a:outerShdw>
                </a:effectLst>
              </a:rPr>
              <a:t>№1 «Гомосексуалізм – це вибір»</a:t>
            </a:r>
          </a:p>
          <a:p>
            <a:pPr algn="just"/>
            <a:r>
              <a:rPr lang="uk-UA" sz="2000" dirty="0"/>
              <a:t>Вчені довели: істинний гомосексуалізм - вроджена орієнтація, а не вільний </a:t>
            </a:r>
            <a:r>
              <a:rPr lang="uk-UA" sz="2000" dirty="0" smtClean="0"/>
              <a:t>вибір. Як </a:t>
            </a:r>
            <a:r>
              <a:rPr lang="uk-UA" sz="2000" dirty="0"/>
              <a:t>стверджують вчені, що займаються даною проблемою, відсоток геїв з вродженою орієнтацією на планеті Земля приблизно такий же, як і відсоток рудих, а саме - близько 4-5%.</a:t>
            </a:r>
            <a:endParaRPr lang="uk-UA" sz="2000" b="1" dirty="0">
              <a:effectLst>
                <a:outerShdw blurRad="38100" dist="38100" dir="2700000" algn="tl">
                  <a:srgbClr val="000000">
                    <a:alpha val="43137"/>
                  </a:srgbClr>
                </a:outerShdw>
              </a:effectLst>
            </a:endParaRPr>
          </a:p>
        </p:txBody>
      </p:sp>
      <p:sp>
        <p:nvSpPr>
          <p:cNvPr id="4" name="TextBox 3"/>
          <p:cNvSpPr txBox="1"/>
          <p:nvPr/>
        </p:nvSpPr>
        <p:spPr>
          <a:xfrm>
            <a:off x="755576" y="620688"/>
            <a:ext cx="7344816" cy="923330"/>
          </a:xfrm>
          <a:prstGeom prst="rect">
            <a:avLst/>
          </a:prstGeom>
          <a:noFill/>
        </p:spPr>
        <p:txBody>
          <a:bodyPr wrap="square" rtlCol="0">
            <a:spAutoFit/>
          </a:bodyPr>
          <a:lstStyle/>
          <a:p>
            <a:pPr algn="ctr"/>
            <a:r>
              <a:rPr lang="uk-UA" i="1" dirty="0" smtClean="0"/>
              <a:t>Переслідування людей нетрадиційної сексуальної орієнтації наразі є проблемою, яку може вирішити лише гендерна освіта та розвіювання таких стереотипів, як:</a:t>
            </a:r>
            <a:endParaRPr lang="uk-UA" i="1" dirty="0"/>
          </a:p>
        </p:txBody>
      </p:sp>
    </p:spTree>
    <p:extLst>
      <p:ext uri="{BB962C8B-B14F-4D97-AF65-F5344CB8AC3E}">
        <p14:creationId xmlns:p14="http://schemas.microsoft.com/office/powerpoint/2010/main" xmlns="" val="1439584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104</TotalTime>
  <Words>839</Words>
  <Application>Microsoft Office PowerPoint</Application>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NewsPrint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Сокіл</dc:creator>
  <cp:lastModifiedBy>Администратор</cp:lastModifiedBy>
  <cp:revision>13</cp:revision>
  <dcterms:created xsi:type="dcterms:W3CDTF">2013-03-10T16:37:49Z</dcterms:created>
  <dcterms:modified xsi:type="dcterms:W3CDTF">2014-10-13T14:10:41Z</dcterms:modified>
</cp:coreProperties>
</file>