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62" r:id="rId4"/>
    <p:sldId id="257" r:id="rId5"/>
    <p:sldId id="261" r:id="rId6"/>
    <p:sldId id="275" r:id="rId7"/>
    <p:sldId id="279" r:id="rId8"/>
    <p:sldId id="276" r:id="rId9"/>
    <p:sldId id="277" r:id="rId10"/>
    <p:sldId id="272" r:id="rId11"/>
    <p:sldId id="271" r:id="rId12"/>
    <p:sldId id="278" r:id="rId13"/>
    <p:sldId id="263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57996" autoAdjust="0"/>
  </p:normalViewPr>
  <p:slideViewPr>
    <p:cSldViewPr>
      <p:cViewPr varScale="1">
        <p:scale>
          <a:sx n="75" d="100"/>
          <a:sy n="75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9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C105EF-4AB7-478A-8273-6DC0C069D698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58FDA0-EA25-42D0-A0B0-F6F09AE7C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18937-02C3-4D43-A71E-CEAB3012A9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3C2E3-4BAD-453A-8120-EC9439675F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74D84-1247-461E-BE4E-1408E17B23D4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8E25F1-0852-465B-B6FB-4DAE2E9F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AC3E-A062-4F9A-B976-1230D3E01538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644C-F65E-47E9-B6A3-B9702CCC0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0C97-AFA4-40D3-AE95-E3C84E841705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D435-5FD3-4517-99C0-ED4E9FAF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749A-6147-4D40-B258-BD7CBEAA803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AAAC-0B77-4B23-AD75-B2E326D56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C4D391-A7D1-45F3-A3D4-A073952127B8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E1EE2-3DC8-471E-AD04-5524419BC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295E-B99B-42C4-AA10-80C488C61F7E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103C-33A9-4B4B-A4DB-DAC4300A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740B5-8231-4073-9DCD-9BF23A466CD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29F909-FD31-414C-AD94-45B78D884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6066-2D0D-45C9-A644-EA920B7E5395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17D6-8177-46AC-93D1-1BCCEFE76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A0A5B-DAFC-48A4-AAB6-AEDD3CE5E8D2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831FB-302C-4D9B-BBEB-B7803669B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1057F-0956-4628-87C2-B9A79AA1DDD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9CD54-7D72-4094-9600-3E20C7E52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DF37C3-C5C6-4A69-AEBA-602D43062E43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3A727E-5140-4CC7-A2D3-F81132FC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2D971A5-B101-4519-BB76-A08B1C6D974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A0BD22-92D0-400A-9AB0-CD3D35F39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D%D0%BA%D0%B5%D0%B2%D0%B8%D1%87,_%D0%9C%D0%B8%D1%85%D0%B0%D0%B8%D0%BB_%D0%90%D0%BB%D0%B5%D0%BA%D1%81%D0%B0%D0%BD%D0%B4%D1%80%D0%BE%D0%B2%D0%B8%D1%87" TargetMode="External"/><Relationship Id="rId7" Type="http://schemas.openxmlformats.org/officeDocument/2006/relationships/hyperlink" Target="http://ru.wikipedia.org/wiki/%D0%93%D0%B0%D1%81%D0%BF%D0%B0%D1%80%D0%BE%D0%B2,_%D0%9C%D0%B8%D1%85%D0%B0%D0%B8%D0%BB_%D0%9B%D0%B5%D0%BE%D0%BD%D0%BE%D0%B2%D0%B8%D1%87" TargetMode="External"/><Relationship Id="rId2" Type="http://schemas.openxmlformats.org/officeDocument/2006/relationships/hyperlink" Target="http://ru.wikipedia.org/wiki/%D0%93%D1%83%D0%BC%D0%B8%D0%BB%D1%91%D0%B2,_%D0%9D%D0%B8%D0%BA%D0%BE%D0%BB%D0%B0%D0%B9_%D0%A1%D1%82%D0%B5%D0%BF%D0%B0%D0%BD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8%D0%B5%D1%80%D1%88%D0%B5%D0%BD%D0%B5%D0%B2%D0%B8%D1%87,_%D0%92%D0%B0%D0%B4%D0%B8%D0%BC_%D0%93%D0%B0%D0%B1%D1%80%D0%B8%D1%8D%D0%BB%D0%B5%D0%B2%D0%B8%D1%87" TargetMode="External"/><Relationship Id="rId5" Type="http://schemas.openxmlformats.org/officeDocument/2006/relationships/hyperlink" Target="http://ru.wikipedia.org/wiki/%D0%9F%D0%B0%D1%81%D1%82%D0%B5%D1%80%D0%BD%D0%B0%D0%BA,_%D0%91%D0%BE%D1%80%D0%B8%D1%81_%D0%9B%D0%B5%D0%BE%D0%BD%D0%B8%D0%B4%D0%BE%D0%B2%D0%B8%D1%87" TargetMode="External"/><Relationship Id="rId4" Type="http://schemas.openxmlformats.org/officeDocument/2006/relationships/hyperlink" Target="http://ru.wikipedia.org/wiki/%D0%9C%D0%B0%D0%BD%D0%B4%D0%B5%D0%BB%D1%8C%D1%88%D1%82%D0%B0%D0%BC,_%D0%9E%D1%81%D0%B8%D0%BF_%D0%AD%D0%BC%D0%B8%D0%BB%D1%8C%D0%B5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428625"/>
            <a:ext cx="7407275" cy="2714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		</a:t>
            </a: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Franklin Gothic Heavy" pitchFamily="34" charset="0"/>
              </a:rPr>
              <a:t>БРЮСОВ</a:t>
            </a:r>
            <a:br>
              <a:rPr lang="ru-RU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Franklin Gothic Heavy" pitchFamily="34" charset="0"/>
              </a:rPr>
            </a:b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Franklin Gothic Heavy" pitchFamily="34" charset="0"/>
              </a:rPr>
              <a:t> ВАЛЕРИЙ ЯКОВЛЕВИЧ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643313"/>
            <a:ext cx="7407275" cy="1071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        </a:t>
            </a: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1873-1924)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4357688"/>
            <a:ext cx="5715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2571768" cy="2357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В.Я. Брюсов. Фото 1990-х"/>
          <p:cNvPicPr>
            <a:picLocks noChangeAspect="1" noChangeArrowheads="1"/>
          </p:cNvPicPr>
          <p:nvPr/>
        </p:nvPicPr>
        <p:blipFill>
          <a:blip r:embed="rId2"/>
          <a:srcRect b="17682"/>
          <a:stretch>
            <a:fillRect/>
          </a:stretch>
        </p:blipFill>
        <p:spPr bwMode="auto">
          <a:xfrm>
            <a:off x="971550" y="260350"/>
            <a:ext cx="4857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5013325"/>
            <a:ext cx="26431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011863" y="357188"/>
            <a:ext cx="31321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* * * ("Не плачь и не думай")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 плачь и не думай: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Прошедшего - - нет!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Приветственным шумом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Врывается свет.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Уснувши, ты умер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утром воскрес, -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Смотри же без думы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дали небес.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Что вечно - желанно,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Что горько - умрет...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Иди неустанно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Вперед и вперед.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9 сентября 1896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2286000" y="10287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28625"/>
            <a:ext cx="328612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04813"/>
            <a:ext cx="442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357813" y="1385888"/>
            <a:ext cx="35004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Брюсов воспринял Октябрьскую революцию как коренной переворот в истории человечества, активно сотрудничал с советской властью в области культурного просвещения.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/>
              <a:t>Он проделал огромную работу по сохранению частных библиотек и усадеб. При всей занятости не переставал писать стихи.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376238"/>
            <a:ext cx="8669337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2603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2012950"/>
            <a:ext cx="7499350" cy="3287713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«Было бы несправедливо, если бы поэзия навеки должна была ограничиться , с одной стороны, мотивами «о любви и природе», с другой  - «гражданскими темами». Всё, что волнует и интересует современного читателя. Имеет право на отражение в поэзии».</a:t>
            </a:r>
          </a:p>
          <a:p>
            <a:endParaRPr lang="ru-RU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4"/>
          <p:cNvSpPr>
            <a:spLocks noChangeArrowheads="1"/>
          </p:cNvSpPr>
          <p:nvPr/>
        </p:nvSpPr>
        <p:spPr bwMode="auto">
          <a:xfrm>
            <a:off x="5500688" y="404813"/>
            <a:ext cx="3214687" cy="2227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Умер поэт в Москве в 1924 году, похоронен на Новодевичьем кладбище. 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36838"/>
            <a:ext cx="3857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08050"/>
            <a:ext cx="39290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1538" y="142852"/>
            <a:ext cx="435771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В.Я. Брюсов. Одна из последних фотографий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076825" y="4581525"/>
            <a:ext cx="40671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i="1"/>
          </a:p>
          <a:p>
            <a:r>
              <a:rPr lang="ru-RU" sz="2400" b="1" i="1"/>
              <a:t>«Если бы мне жить сто жизней, они не насытили бы всей жажды знания, которая сжигает меня»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51" y="52364"/>
            <a:ext cx="7929618" cy="664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43063" y="5357813"/>
            <a:ext cx="7072312" cy="923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Monotype Corsiva" pitchFamily="66" charset="0"/>
                <a:cs typeface="+mn-cs"/>
              </a:rPr>
              <a:t>		«   Я — голос ваш, я вашим хмелем пьян,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Monotype Corsiva" pitchFamily="66" charset="0"/>
                <a:cs typeface="+mn-cs"/>
              </a:rPr>
              <a:t>		Зову крушить устои вековые,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Monotype Corsiva" pitchFamily="66" charset="0"/>
                <a:cs typeface="+mn-cs"/>
              </a:rPr>
              <a:t>		Творить простор для будущих семян.»</a:t>
            </a:r>
            <a:endParaRPr lang="ru-RU" b="1" i="1" dirty="0">
              <a:latin typeface="Monotype Corsiva" pitchFamily="66" charset="0"/>
              <a:cs typeface="+mn-cs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 flipV="1">
            <a:off x="6786563" y="438150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istral"/>
                <a:cs typeface="Microsoft Sans Serif" pitchFamily="34" charset="0"/>
              </a:rPr>
              <a:t>Брюсов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260350"/>
            <a:ext cx="4535487" cy="5988050"/>
          </a:xfrm>
        </p:spPr>
        <p:txBody>
          <a:bodyPr/>
          <a:lstStyle/>
          <a:p>
            <a:r>
              <a:rPr lang="ru-RU" sz="2400" b="1" i="1" smtClean="0"/>
              <a:t>Вале́рий Я́ковлевич Брю́сов</a:t>
            </a:r>
            <a:r>
              <a:rPr lang="ru-RU" sz="2400" smtClean="0"/>
              <a:t>— русский поэт, прозаик, драматург, переводчик, литературовед, литературный критик и историк. Один из основоположников русского символизма.</a:t>
            </a:r>
          </a:p>
          <a:p>
            <a:endParaRPr lang="ru-RU" smtClean="0"/>
          </a:p>
        </p:txBody>
      </p:sp>
      <p:pic>
        <p:nvPicPr>
          <p:cNvPr id="6" name="Рисунок 5" descr="300px-Vrubel_Bryu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3365" y="656909"/>
            <a:ext cx="3869859" cy="5014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16013" y="4005263"/>
            <a:ext cx="44640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«Вы – поэт божьей милостью»</a:t>
            </a:r>
          </a:p>
          <a:p>
            <a:r>
              <a:rPr lang="ru-RU" sz="2800" b="1"/>
              <a:t>                        М.Горький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38338"/>
            <a:ext cx="4429125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827088" y="476250"/>
            <a:ext cx="7967662" cy="540067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Брюсов родился </a:t>
            </a:r>
            <a:r>
              <a:rPr lang="ru-RU" sz="2000" b="1" smtClean="0"/>
              <a:t>1 декабря 1873</a:t>
            </a:r>
            <a:r>
              <a:rPr lang="ru-RU" sz="2000" b="1" i="1" smtClean="0"/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 Москве в купеческой семье.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Уже в ранние годы сказалась богатая одаренность натуры Брюсова: с трех лет он научился читать, с восьми — пробовал писать стихи.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/>
              <a:t>Уже в 13 лет Брюсов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связывал своё будущее с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поэзией. 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r>
              <a:rPr lang="ru-RU" sz="2400" smtClean="0"/>
              <a:t>Первые стихи создал под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впечатлением произведений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французских символистов</a:t>
            </a:r>
            <a:r>
              <a:rPr lang="ru-RU" smtClean="0"/>
              <a:t>.</a:t>
            </a:r>
            <a:r>
              <a:rPr lang="ru-RU" b="1" i="1" smtClean="0"/>
              <a:t> </a:t>
            </a:r>
          </a:p>
          <a:p>
            <a:endParaRPr lang="ru-RU" sz="2400" smtClean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435600" y="2352675"/>
            <a:ext cx="3529013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"Над столом отца висели портреты Чернышевского и Писарева. Я был воспитан...в принципах материализма и атеизма".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i="1"/>
              <a:t>«От сказок, от всякой „чертовщины“, меня усердно оберегали»</a:t>
            </a:r>
            <a:r>
              <a:rPr lang="ru-RU"/>
              <a:t>.</a:t>
            </a:r>
          </a:p>
          <a:p>
            <a:pPr>
              <a:spcBef>
                <a:spcPct val="50000"/>
              </a:spcBef>
            </a:pPr>
            <a:r>
              <a:rPr lang="ru-RU" b="1" i="1"/>
              <a:t> Особо чтимым поэтом в семье был Н.Некрасов.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25" y="333375"/>
            <a:ext cx="3819525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 1893-1899 учился на историко-филологическом факультете Московского университета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505325"/>
            <a:ext cx="3635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В.Я. Брюсов — гимназист. Фото 18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876" y="265090"/>
            <a:ext cx="3857652" cy="6072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435600" y="2667000"/>
            <a:ext cx="33131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«Юность моя — юность гения. Я жил и поступал так, что оправдать моё поведение могут только великие деяния.</a:t>
            </a:r>
            <a:r>
              <a:rPr lang="ru-RU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97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Мне другого портрета не надо , я стараюсь походить на этот….»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214563"/>
            <a:ext cx="3571875" cy="442912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13573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70643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900" smtClean="0">
                <a:effectLst/>
              </a:rPr>
              <a:t>Вхождение в литературу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196975"/>
            <a:ext cx="4824412" cy="5051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i="1" smtClean="0"/>
              <a:t>В период с 1894 по 1895 год он издал (под псевдонимом Валерий Маслов) три сборника «Русские символисты», куда вошли многие из его собственных стихов.</a:t>
            </a:r>
          </a:p>
          <a:p>
            <a:pPr>
              <a:lnSpc>
                <a:spcPct val="80000"/>
              </a:lnSpc>
            </a:pPr>
            <a:endParaRPr lang="ru-RU" sz="2400" i="1" smtClean="0"/>
          </a:p>
          <a:p>
            <a:pPr>
              <a:lnSpc>
                <a:spcPct val="80000"/>
              </a:lnSpc>
            </a:pPr>
            <a:r>
              <a:rPr lang="ru-RU" sz="2400" smtClean="0"/>
              <a:t> </a:t>
            </a:r>
            <a:r>
              <a:rPr lang="ru-RU" sz="2400" i="1" smtClean="0"/>
              <a:t>В 1895 году появился на свет первый сборник исключительно брюсовских стихов — «Chefs d’oeuvre» («Шедевры»);</a:t>
            </a:r>
            <a:r>
              <a:rPr lang="ru-RU" sz="2400" smtClean="0"/>
              <a:t> 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" y="4886301"/>
            <a:ext cx="2143140" cy="1964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сбюР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68413"/>
            <a:ext cx="3138487" cy="4608512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051050" y="5157788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/>
              <a:t>В 1900 г. выходит новая книга Брюсова «Третья стража».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88913"/>
            <a:ext cx="5113337" cy="6119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 Брюсов был и основным автором, и редактором  журнала «Весы»(1904-1909).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Руководил  книгоиздательством «Скорпион».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</a:rPr>
              <a:t>Был директором  Московского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     литературно-художественного кружка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    (с 1908 года). 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smtClean="0">
                <a:solidFill>
                  <a:schemeClr val="tx2"/>
                </a:solidFill>
              </a:rPr>
              <a:t>                                                                                                             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781300"/>
            <a:ext cx="29146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150px-ArmenianStamps-1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0"/>
            <a:ext cx="3136900" cy="5229225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16013" y="3357563"/>
            <a:ext cx="25923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Сотрудничал в </a:t>
            </a:r>
          </a:p>
          <a:p>
            <a:r>
              <a:rPr lang="ru-RU" sz="2000">
                <a:solidFill>
                  <a:schemeClr val="tx2"/>
                </a:solidFill>
              </a:rPr>
              <a:t>журнале </a:t>
            </a:r>
          </a:p>
          <a:p>
            <a:r>
              <a:rPr lang="ru-RU" sz="2000">
                <a:solidFill>
                  <a:schemeClr val="tx2"/>
                </a:solidFill>
              </a:rPr>
              <a:t>«Новый путь»</a:t>
            </a:r>
          </a:p>
          <a:p>
            <a:r>
              <a:rPr lang="ru-RU" sz="2000">
                <a:solidFill>
                  <a:schemeClr val="tx2"/>
                </a:solidFill>
              </a:rPr>
              <a:t> (в 1903 году, стал секретарём редакции).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Направления творчества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412875"/>
            <a:ext cx="7786687" cy="5445125"/>
          </a:xfrm>
        </p:spPr>
        <p:txBody>
          <a:bodyPr/>
          <a:lstStyle/>
          <a:p>
            <a:r>
              <a:rPr lang="ru-RU" sz="2800" smtClean="0"/>
              <a:t>Жизнеутверждающие мотивы -любовь, призывы к «завоеванию» жизни трудом, к борьбе за существование, к созиданию.</a:t>
            </a:r>
          </a:p>
          <a:p>
            <a:endParaRPr lang="ru-RU" sz="2800" smtClean="0"/>
          </a:p>
          <a:p>
            <a:r>
              <a:rPr lang="ru-RU" sz="2800" smtClean="0"/>
              <a:t>Пессимистические (смерть есть блаженство, «сладостная нирвана», поэтому стремление к смерти стоит превыше всего; самоубийство «соблазнительно», а безумные оргии суть «сокровенные наслаждения искусственных эдемов»).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981075"/>
            <a:ext cx="7850187" cy="5267325"/>
          </a:xfrm>
        </p:spPr>
        <p:txBody>
          <a:bodyPr/>
          <a:lstStyle/>
          <a:p>
            <a:r>
              <a:rPr lang="ru-RU" sz="2400" smtClean="0"/>
              <a:t>Пользовался авторитетом как среди символистов, так и  литературной молодёжи, имел репутацию строгого безукоризненного «мэтра» и среди акмеистов (</a:t>
            </a:r>
            <a:r>
              <a:rPr lang="ru-RU" sz="2400" smtClean="0">
                <a:hlinkClick r:id="rId2" tooltip="Гумилёв, Николай Степанович"/>
              </a:rPr>
              <a:t>Николай Гумилёв</a:t>
            </a:r>
            <a:r>
              <a:rPr lang="ru-RU" sz="2400" smtClean="0"/>
              <a:t>, </a:t>
            </a:r>
            <a:r>
              <a:rPr lang="ru-RU" sz="2400" smtClean="0">
                <a:hlinkClick r:id="rId3" tooltip="Зенкевич, Михаил Александрович"/>
              </a:rPr>
              <a:t>Зенкевич</a:t>
            </a:r>
            <a:r>
              <a:rPr lang="ru-RU" sz="2400" smtClean="0"/>
              <a:t>, </a:t>
            </a:r>
            <a:r>
              <a:rPr lang="ru-RU" sz="2400" smtClean="0">
                <a:hlinkClick r:id="rId4" tooltip="Мандельштам, Осип Эмильевич"/>
              </a:rPr>
              <a:t>Мандельштам</a:t>
            </a:r>
            <a:r>
              <a:rPr lang="ru-RU" sz="2400" smtClean="0"/>
              <a:t>), и футуристов (</a:t>
            </a:r>
            <a:r>
              <a:rPr lang="ru-RU" sz="2400" smtClean="0">
                <a:hlinkClick r:id="rId5" tooltip="Пастернак, Борис Леонидович"/>
              </a:rPr>
              <a:t>Пастернак</a:t>
            </a:r>
            <a:r>
              <a:rPr lang="ru-RU" sz="2400" smtClean="0"/>
              <a:t>,</a:t>
            </a:r>
            <a:r>
              <a:rPr lang="ru-RU" sz="2400" smtClean="0">
                <a:hlinkClick r:id="rId6" tooltip="Шершеневич, Вадим Габриэлевич"/>
              </a:rPr>
              <a:t>Шершеневич</a:t>
            </a:r>
            <a:r>
              <a:rPr lang="ru-RU" sz="2400" smtClean="0"/>
              <a:t> и др.). </a:t>
            </a:r>
          </a:p>
          <a:p>
            <a:endParaRPr lang="ru-RU" sz="2400" smtClean="0"/>
          </a:p>
          <a:p>
            <a:r>
              <a:rPr lang="ru-RU" sz="2400" smtClean="0"/>
              <a:t>Литературовед </a:t>
            </a:r>
            <a:r>
              <a:rPr lang="ru-RU" sz="2400" smtClean="0">
                <a:hlinkClick r:id="rId7" tooltip="Гаспаров, Михаил Леонович"/>
              </a:rPr>
              <a:t>Михаил Гаспаров</a:t>
            </a:r>
            <a:r>
              <a:rPr lang="ru-RU" sz="2400" smtClean="0"/>
              <a:t> оценивает роль Брюсова в русской модернистской культуре как роль «побеждённого учителя победителей-учеников», повлиявшего на творчество целого поколения.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381</TotalTime>
  <Words>468</Words>
  <PresentationFormat>Экран (4:3)</PresentationFormat>
  <Paragraphs>76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Corbel</vt:lpstr>
      <vt:lpstr>Arial</vt:lpstr>
      <vt:lpstr>Wingdings 2</vt:lpstr>
      <vt:lpstr>Verdana</vt:lpstr>
      <vt:lpstr>Calibri</vt:lpstr>
      <vt:lpstr>Gill Sans MT</vt:lpstr>
      <vt:lpstr>Franklin Gothic Heavy</vt:lpstr>
      <vt:lpstr>Times New Roman</vt:lpstr>
      <vt:lpstr>Monotype Corsiva</vt:lpstr>
      <vt:lpstr>Mistral</vt:lpstr>
      <vt:lpstr>Microsoft Sans Serif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 БРЮСОВ  ВАЛЕРИЙ ЯКОВЛЕВИЧ</vt:lpstr>
      <vt:lpstr>Слайд 2</vt:lpstr>
      <vt:lpstr>Слайд 3</vt:lpstr>
      <vt:lpstr>Слайд 4</vt:lpstr>
      <vt:lpstr>«Мне другого портрета не надо , я стараюсь походить на этот….»</vt:lpstr>
      <vt:lpstr>Вхождение в литературу</vt:lpstr>
      <vt:lpstr>Слайд 7</vt:lpstr>
      <vt:lpstr>Направления творчества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БРЮСОВ  ВАЛЕРИЙ ЯКОВЛЕВИЧ</dc:title>
  <cp:lastModifiedBy>София</cp:lastModifiedBy>
  <cp:revision>32</cp:revision>
  <dcterms:modified xsi:type="dcterms:W3CDTF">2013-12-18T21:22:37Z</dcterms:modified>
</cp:coreProperties>
</file>