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2" r:id="rId3"/>
    <p:sldId id="261" r:id="rId4"/>
    <p:sldId id="259" r:id="rId5"/>
    <p:sldId id="257" r:id="rId6"/>
    <p:sldId id="265" r:id="rId7"/>
    <p:sldId id="270" r:id="rId8"/>
    <p:sldId id="258" r:id="rId9"/>
    <p:sldId id="269" r:id="rId10"/>
    <p:sldId id="267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8694562" cy="285752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Охорона </a:t>
            </a:r>
            <a:br>
              <a:rPr lang="uk-UA" sz="4000" dirty="0" smtClean="0"/>
            </a:br>
            <a:r>
              <a:rPr lang="uk-UA" sz="4000" dirty="0" smtClean="0"/>
              <a:t>навколишнього середовища </a:t>
            </a:r>
            <a:br>
              <a:rPr lang="uk-UA" sz="4000" dirty="0" smtClean="0"/>
            </a:br>
            <a:r>
              <a:rPr lang="uk-UA" sz="4000" dirty="0" smtClean="0"/>
              <a:t>при виплавці металів</a:t>
            </a:r>
            <a:endParaRPr lang="uk-U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00504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Ми </a:t>
            </a:r>
            <a:r>
              <a:rPr lang="ru-RU" sz="2400" b="1" i="1" dirty="0" err="1" smtClean="0"/>
              <a:t>відповідаємо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тільки</a:t>
            </a:r>
            <a:r>
              <a:rPr lang="ru-RU" sz="2400" b="1" i="1" dirty="0" smtClean="0"/>
              <a:t> за те,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ми </a:t>
            </a:r>
            <a:r>
              <a:rPr lang="ru-RU" sz="2400" b="1" i="1" dirty="0" err="1" smtClean="0"/>
              <a:t>робимо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за те, </a:t>
            </a:r>
            <a:r>
              <a:rPr lang="ru-RU" sz="2400" b="1" i="1" dirty="0" err="1" smtClean="0"/>
              <a:t>чого</a:t>
            </a:r>
            <a:r>
              <a:rPr lang="ru-RU" sz="2400" b="1" i="1" dirty="0" smtClean="0"/>
              <a:t> ми не </a:t>
            </a:r>
            <a:r>
              <a:rPr lang="ru-RU" sz="2400" b="1" i="1" dirty="0" err="1" smtClean="0"/>
              <a:t>зробили</a:t>
            </a:r>
            <a:r>
              <a:rPr lang="ru-RU" sz="2400" b="1" i="1" dirty="0" smtClean="0"/>
              <a:t>.</a:t>
            </a:r>
            <a:r>
              <a:rPr lang="uk-UA" sz="2400" b="1" i="1" dirty="0" smtClean="0"/>
              <a:t> </a:t>
            </a:r>
            <a:endParaRPr lang="uk-UA" sz="2400" b="1" i="1" dirty="0" smtClean="0"/>
          </a:p>
          <a:p>
            <a:pPr algn="r"/>
            <a:r>
              <a:rPr lang="uk-UA" sz="2400" b="1" i="1" dirty="0" err="1" smtClean="0"/>
              <a:t>Мольер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 algn="ctr"/>
            <a:endParaRPr lang="ru-RU" sz="2400" b="1" i="1" dirty="0" smtClean="0"/>
          </a:p>
          <a:p>
            <a:pPr algn="r"/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E:\ОлЯ\Школа\Презинтації\LIvhGNk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14338"/>
            <a:ext cx="9720043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143380"/>
            <a:ext cx="9358346" cy="2714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Методи боротьби </a:t>
            </a:r>
            <a:r>
              <a:rPr lang="uk-UA" dirty="0" smtClean="0"/>
              <a:t>направлені </a:t>
            </a:r>
            <a:r>
              <a:rPr lang="uk-UA" dirty="0" smtClean="0"/>
              <a:t>на поліпшення технології видалення з’єднань сірі з повітряних викидів промислових підприємств і електростанцій, для чого зазвичай використовують пристрій під назвою </a:t>
            </a:r>
            <a:r>
              <a:rPr lang="uk-UA" dirty="0" err="1" smtClean="0"/>
              <a:t>скруббер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5262564" cy="338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0"/>
            <a:ext cx="22193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14612" y="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 smtClean="0"/>
              <a:t>Скруббер</a:t>
            </a:r>
            <a:endParaRPr lang="uk-UA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3214687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Принцип роботи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2876" y="785794"/>
            <a:ext cx="9446876" cy="53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7467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Дякую за увагу!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86380" y="4786322"/>
            <a:ext cx="3500430" cy="14287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Виконала: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учениця 6-Б класу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Босенко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Ольга </a:t>
            </a: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5286412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Сучасний стан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</a:t>
            </a:r>
            <a:r>
              <a:rPr lang="uk-UA" dirty="0" smtClean="0"/>
              <a:t>металургійних підприємств </a:t>
            </a:r>
            <a:r>
              <a:rPr lang="uk-UA" dirty="0" smtClean="0"/>
              <a:t>характеризується </a:t>
            </a:r>
            <a:r>
              <a:rPr lang="uk-UA" dirty="0" smtClean="0"/>
              <a:t>недосконалою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технологічною структурою,  тому є джерелами </a:t>
            </a:r>
            <a:r>
              <a:rPr lang="uk-UA" dirty="0" smtClean="0"/>
              <a:t>інтенсивного багатокомпонентного забруднення виробничого та навколишнього </a:t>
            </a:r>
            <a:r>
              <a:rPr lang="uk-UA" dirty="0" smtClean="0"/>
              <a:t>середовища.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44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3"/>
                </a:solidFill>
              </a:rPr>
              <a:t>Оксид вуглецю (чадний газ)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7567642" cy="268605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Чадний </a:t>
            </a:r>
            <a:r>
              <a:rPr lang="uk-UA" dirty="0" smtClean="0"/>
              <a:t>газ утворюється внаслідок неповного згоряння палива. Він дуже </a:t>
            </a:r>
            <a:r>
              <a:rPr lang="uk-UA" dirty="0" err="1" smtClean="0"/>
              <a:t>небезпечний—</a:t>
            </a:r>
            <a:r>
              <a:rPr lang="uk-UA" dirty="0" smtClean="0"/>
              <a:t> </a:t>
            </a:r>
            <a:r>
              <a:rPr lang="uk-UA" dirty="0" smtClean="0"/>
              <a:t>заміщує кисень у крові людини, і вона може </a:t>
            </a:r>
            <a:r>
              <a:rPr lang="uk-UA" dirty="0" smtClean="0"/>
              <a:t>отруїтися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7" name="Picture 3" descr="E:\ОлЯ\Школа\Презинтації\45hsF0k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879642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572528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При </a:t>
            </a:r>
            <a:r>
              <a:rPr lang="uk-UA" dirty="0" smtClean="0"/>
              <a:t>великій концентрації пилу і вказаному хімічному </a:t>
            </a:r>
            <a:r>
              <a:rPr lang="uk-UA" dirty="0" smtClean="0"/>
              <a:t>складі </a:t>
            </a:r>
            <a:r>
              <a:rPr lang="uk-UA" dirty="0" smtClean="0"/>
              <a:t>гази мають темне забарвлення і швидко забруднюють навколишнє середовище. Залежно від концентрації пилу гази набувають наступного забарвлення, г/м³: </a:t>
            </a:r>
          </a:p>
          <a:p>
            <a:r>
              <a:rPr lang="uk-UA" dirty="0" smtClean="0"/>
              <a:t>500 та </a:t>
            </a:r>
            <a:r>
              <a:rPr lang="uk-UA" dirty="0" err="1" smtClean="0"/>
              <a:t>більше-</a:t>
            </a:r>
            <a:r>
              <a:rPr lang="uk-UA" dirty="0" smtClean="0"/>
              <a:t> темно-червона</a:t>
            </a:r>
            <a:endParaRPr lang="uk-UA" dirty="0" smtClean="0"/>
          </a:p>
          <a:p>
            <a:r>
              <a:rPr lang="uk-UA" dirty="0" smtClean="0"/>
              <a:t>200 — </a:t>
            </a:r>
            <a:r>
              <a:rPr lang="uk-UA" dirty="0" smtClean="0"/>
              <a:t>250- червона</a:t>
            </a:r>
            <a:endParaRPr lang="uk-UA" dirty="0" smtClean="0"/>
          </a:p>
          <a:p>
            <a:r>
              <a:rPr lang="uk-UA" dirty="0" smtClean="0"/>
              <a:t>100 — </a:t>
            </a:r>
            <a:r>
              <a:rPr lang="uk-UA" dirty="0" smtClean="0"/>
              <a:t>150- рожева</a:t>
            </a:r>
            <a:endParaRPr lang="uk-UA" dirty="0" smtClean="0"/>
          </a:p>
          <a:p>
            <a:r>
              <a:rPr lang="uk-UA" dirty="0" smtClean="0"/>
              <a:t>70 та </a:t>
            </a:r>
            <a:r>
              <a:rPr lang="uk-UA" dirty="0" err="1" smtClean="0"/>
              <a:t>менше-</a:t>
            </a:r>
            <a:r>
              <a:rPr lang="uk-UA" dirty="0" smtClean="0"/>
              <a:t> сіра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128974"/>
            <a:ext cx="3214678" cy="37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357826"/>
            <a:ext cx="746760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1 — конвертер; 2 — охолоджувач газів;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3 </a:t>
            </a:r>
            <a:r>
              <a:rPr lang="uk-UA" sz="2400" dirty="0" smtClean="0"/>
              <a:t>— </a:t>
            </a:r>
            <a:r>
              <a:rPr lang="uk-UA" sz="2400" dirty="0" err="1" smtClean="0"/>
              <a:t>газоочистка</a:t>
            </a:r>
            <a:r>
              <a:rPr lang="uk-UA" sz="2400" dirty="0" smtClean="0"/>
              <a:t>; 4 — газгольдер </a:t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108786" cy="389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500042"/>
            <a:ext cx="6746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 Схема газового тракту за конвертером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396294" cy="1643066"/>
          </a:xfrm>
        </p:spPr>
        <p:txBody>
          <a:bodyPr>
            <a:noAutofit/>
          </a:bodyPr>
          <a:lstStyle/>
          <a:p>
            <a:r>
              <a:rPr lang="uk-UA" sz="2000" dirty="0" smtClean="0"/>
              <a:t>1 — конвертер; 2 — </a:t>
            </a:r>
            <a:r>
              <a:rPr lang="uk-UA" sz="2000" dirty="0" err="1" smtClean="0"/>
              <a:t>ОКГ</a:t>
            </a:r>
            <a:r>
              <a:rPr lang="uk-UA" sz="2000" dirty="0" smtClean="0"/>
              <a:t>; 3 — </a:t>
            </a:r>
            <a:r>
              <a:rPr lang="uk-UA" sz="2000" dirty="0" err="1" smtClean="0"/>
              <a:t>газоочистка</a:t>
            </a:r>
            <a:r>
              <a:rPr lang="uk-UA" sz="2000" dirty="0" smtClean="0"/>
              <a:t>; 4 — газохід; 5 — бункер; 6 — відновний апарат; 7 — бункер-накопичувач; 8 — живильник; 9 — дозатор; 10 — шибер; 11 — тічка; 12 — </a:t>
            </a:r>
            <a:r>
              <a:rPr lang="uk-UA" sz="2000" dirty="0" err="1" smtClean="0"/>
              <a:t>каплевідділювач</a:t>
            </a:r>
            <a:r>
              <a:rPr lang="uk-UA" sz="2000" dirty="0" smtClean="0"/>
              <a:t>; 13 — нагнітач; 14 — свічка. </a:t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72428" cy="40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</a:rPr>
              <a:t>Принципова схема використання конвертерного газу як відновника</a:t>
            </a:r>
            <a:endParaRPr lang="uk-UA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714884"/>
            <a:ext cx="5357850" cy="214311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66"/>
                </a:solidFill>
                <a:latin typeface="+mn-lt"/>
              </a:rPr>
              <a:t>Адсорбер</a:t>
            </a:r>
            <a:br>
              <a:rPr lang="uk-UA" sz="4000" b="1" dirty="0" smtClean="0">
                <a:solidFill>
                  <a:srgbClr val="FF0066"/>
                </a:solidFill>
                <a:latin typeface="+mn-lt"/>
              </a:rPr>
            </a:br>
            <a:r>
              <a:rPr lang="uk-UA" sz="4000" b="1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uk-UA" sz="4000" b="1" dirty="0" smtClean="0">
                <a:solidFill>
                  <a:srgbClr val="FF0066"/>
                </a:solidFill>
                <a:latin typeface="+mn-lt"/>
              </a:rPr>
              <a:t>періодичної </a:t>
            </a:r>
            <a:r>
              <a:rPr lang="uk-UA" sz="4000" b="1" dirty="0" smtClean="0">
                <a:solidFill>
                  <a:srgbClr val="FF0066"/>
                </a:solidFill>
                <a:latin typeface="+mn-lt"/>
              </a:rPr>
              <a:t/>
            </a:r>
            <a:br>
              <a:rPr lang="uk-UA" sz="4000" b="1" dirty="0" smtClean="0">
                <a:solidFill>
                  <a:srgbClr val="FF0066"/>
                </a:solidFill>
                <a:latin typeface="+mn-lt"/>
              </a:rPr>
            </a:br>
            <a:r>
              <a:rPr lang="uk-UA" sz="4000" b="1" dirty="0" smtClean="0">
                <a:solidFill>
                  <a:srgbClr val="FF0066"/>
                </a:solidFill>
                <a:latin typeface="+mn-lt"/>
              </a:rPr>
              <a:t>дії</a:t>
            </a:r>
            <a:endParaRPr lang="uk-UA" sz="40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380" y="0"/>
            <a:ext cx="4419620" cy="4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4929190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1 </a:t>
            </a:r>
            <a:r>
              <a:rPr lang="uk-UA" sz="2400" dirty="0" smtClean="0"/>
              <a:t>– штуцер для відведення конденсату;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2 </a:t>
            </a:r>
            <a:r>
              <a:rPr lang="uk-UA" sz="2400" dirty="0" smtClean="0"/>
              <a:t>– решітка;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3 </a:t>
            </a:r>
            <a:r>
              <a:rPr lang="uk-UA" sz="2400" dirty="0" smtClean="0"/>
              <a:t>– люки для вивантаження адсорбенту;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4 </a:t>
            </a:r>
            <a:r>
              <a:rPr lang="uk-UA" sz="2400" dirty="0" smtClean="0"/>
              <a:t>– адсорбент;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5 </a:t>
            </a:r>
            <a:r>
              <a:rPr lang="uk-UA" sz="2400" dirty="0" smtClean="0"/>
              <a:t>– штуцер для відведення парів при десорбції;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6 </a:t>
            </a:r>
            <a:r>
              <a:rPr lang="uk-UA" sz="2400" dirty="0" smtClean="0"/>
              <a:t>– па­трубок для підведення забрудненого газу;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7 </a:t>
            </a:r>
            <a:r>
              <a:rPr lang="uk-UA" sz="2400" dirty="0" smtClean="0"/>
              <a:t>– люк для завантаження адсорбенту;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8 </a:t>
            </a:r>
            <a:r>
              <a:rPr lang="uk-UA" sz="2400" dirty="0" smtClean="0"/>
              <a:t>– штуцер для відведення очищеного газу та повітря під час регенерації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9144000" cy="3786190"/>
          </a:xfrm>
        </p:spPr>
        <p:txBody>
          <a:bodyPr>
            <a:noAutofit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Пиловловлювання здійснюють при подрібненні, класифікації і сушці твердих матеріалів, обробці </a:t>
            </a:r>
            <a:r>
              <a:rPr lang="uk-UA" sz="2800" dirty="0" smtClean="0"/>
              <a:t>їх, </a:t>
            </a:r>
            <a:r>
              <a:rPr lang="uk-UA" sz="2800" dirty="0" smtClean="0"/>
              <a:t>спалюванні твердого палива (очищення димових газів), </a:t>
            </a:r>
            <a:r>
              <a:rPr lang="uk-UA" sz="2800" dirty="0" smtClean="0"/>
              <a:t>випаленні</a:t>
            </a:r>
            <a:r>
              <a:rPr lang="uk-UA" sz="2800" dirty="0" smtClean="0"/>
              <a:t>, </a:t>
            </a:r>
            <a:r>
              <a:rPr lang="uk-UA" sz="2800" dirty="0" smtClean="0"/>
              <a:t>а </a:t>
            </a:r>
            <a:r>
              <a:rPr lang="uk-UA" sz="2800" dirty="0" smtClean="0"/>
              <a:t>також в системах </a:t>
            </a:r>
            <a:r>
              <a:rPr lang="uk-UA" sz="2800" dirty="0" err="1" smtClean="0"/>
              <a:t>кондиціонування</a:t>
            </a:r>
            <a:r>
              <a:rPr lang="uk-UA" sz="2800" dirty="0" smtClean="0"/>
              <a:t> і ін.</a:t>
            </a:r>
            <a:endParaRPr lang="uk-UA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05159" y="0"/>
            <a:ext cx="5038841" cy="37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71480"/>
            <a:ext cx="4143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Сучасні системи очищення газів від </a:t>
            </a:r>
            <a:r>
              <a:rPr lang="uk-UA" sz="2800" dirty="0" smtClean="0"/>
              <a:t>пилу)- </a:t>
            </a:r>
            <a:r>
              <a:rPr lang="uk-UA" sz="2800" dirty="0" smtClean="0"/>
              <a:t>відносно складні споруди, що складаються з комплексу власне газоочисних і допоміжних апаратів.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0"/>
            <a:ext cx="3664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</a:t>
            </a:r>
            <a:r>
              <a:rPr lang="uk-UA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иловловлювачі</a:t>
            </a:r>
            <a:endParaRPr lang="uk-UA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78605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Градирня </a:t>
            </a:r>
            <a:r>
              <a:rPr lang="uk-UA" sz="2800" b="1" dirty="0" smtClean="0"/>
              <a:t>- </a:t>
            </a:r>
            <a:r>
              <a:rPr lang="uk-UA" sz="2800" dirty="0" smtClean="0"/>
              <a:t>пристрій для охолоджування води </a:t>
            </a:r>
            <a:r>
              <a:rPr lang="uk-UA" sz="2800" dirty="0" smtClean="0"/>
              <a:t>(атмосферним повітрям), </a:t>
            </a:r>
            <a:r>
              <a:rPr lang="uk-UA" sz="2800" dirty="0" smtClean="0"/>
              <a:t>пристрій для охолоджування води атмосферним повітрям. З</a:t>
            </a:r>
            <a:r>
              <a:rPr lang="uk-UA" sz="2800" dirty="0" smtClean="0"/>
              <a:t>астосовуються </a:t>
            </a:r>
            <a:r>
              <a:rPr lang="uk-UA" sz="2800" dirty="0" smtClean="0"/>
              <a:t>в основному в системах </a:t>
            </a:r>
            <a:r>
              <a:rPr lang="uk-UA" sz="2800" dirty="0" smtClean="0"/>
              <a:t>обертового</a:t>
            </a:r>
            <a:endParaRPr lang="uk-UA" sz="2800" dirty="0"/>
          </a:p>
        </p:txBody>
      </p:sp>
      <p:pic>
        <p:nvPicPr>
          <p:cNvPr id="3075" name="Picture 3" descr="E:\ОлЯ\Школа\Презинтації\Gradier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00582"/>
            <a:ext cx="6079727" cy="40574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357430"/>
            <a:ext cx="36433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водопостачання </a:t>
            </a:r>
            <a:r>
              <a:rPr lang="uk-UA" sz="2800" dirty="0" smtClean="0"/>
              <a:t>промислових підприємств для зниження температури води, яка </a:t>
            </a:r>
            <a:r>
              <a:rPr lang="uk-UA" sz="2800" dirty="0" smtClean="0"/>
              <a:t>відводить</a:t>
            </a:r>
          </a:p>
          <a:p>
            <a:r>
              <a:rPr lang="uk-UA" sz="2800" dirty="0" smtClean="0"/>
              <a:t>тепло </a:t>
            </a:r>
            <a:r>
              <a:rPr lang="uk-UA" sz="2800" dirty="0" smtClean="0"/>
              <a:t>від теплообмінних апаратів, компресорів тощо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6600"/>
                </a:solidFill>
              </a:rPr>
              <a:t>Градирня</a:t>
            </a:r>
            <a:endParaRPr lang="uk-UA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1266</TotalTime>
  <Words>364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Охорона  навколишнього середовища  при виплавці металів</vt:lpstr>
      <vt:lpstr>Слайд 2</vt:lpstr>
      <vt:lpstr>Оксид вуглецю (чадний газ) </vt:lpstr>
      <vt:lpstr>Слайд 4</vt:lpstr>
      <vt:lpstr>1 — конвертер; 2 — охолоджувач газів;  3 — газоочистка; 4 — газгольдер  </vt:lpstr>
      <vt:lpstr>1 — конвертер; 2 — ОКГ; 3 — газоочистка; 4 — газохід; 5 — бункер; 6 — відновний апарат; 7 — бункер-накопичувач; 8 — живильник; 9 — дозатор; 10 — шибер; 11 — тічка; 12 — каплевідділювач; 13 — нагнітач; 14 — свічка.  </vt:lpstr>
      <vt:lpstr>Адсорбер  періодичної  дії</vt:lpstr>
      <vt:lpstr> Пиловловлювання здійснюють при подрібненні, класифікації і сушці твердих матеріалів, обробці їх, спалюванні твердого палива (очищення димових газів), випаленні, а також в системах кондиціонування і ін.</vt:lpstr>
      <vt:lpstr>Градирня - пристрій для охолоджування води (атмосферним повітрям), пристрій для охолоджування води атмосферним повітрям. Застосовуються в основному в системах обертового</vt:lpstr>
      <vt:lpstr>Слайд 10</vt:lpstr>
      <vt:lpstr>Слайд 11</vt:lpstr>
      <vt:lpstr>Слайд 12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 навколишнього середовища  при виплавці металів</dc:title>
  <dc:creator>Tasha</dc:creator>
  <cp:lastModifiedBy>Tasha</cp:lastModifiedBy>
  <cp:revision>28</cp:revision>
  <dcterms:created xsi:type="dcterms:W3CDTF">2011-04-17T07:21:26Z</dcterms:created>
  <dcterms:modified xsi:type="dcterms:W3CDTF">2011-04-18T04:37:33Z</dcterms:modified>
</cp:coreProperties>
</file>