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Lst>
  <p:sldSz cx="12192000" cy="6858000"/>
  <p:notesSz cx="6858000" cy="9144000"/>
  <p:defaultTextStyle>
    <a:defPPr>
      <a:defRPr lang="uk-UA"/>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4348" autoAdjust="0"/>
    <p:restoredTop sz="94660"/>
  </p:normalViewPr>
  <p:slideViewPr>
    <p:cSldViewPr snapToGrid="0">
      <p:cViewPr varScale="1">
        <p:scale>
          <a:sx n="109" d="100"/>
          <a:sy n="109" d="100"/>
        </p:scale>
        <p:origin x="180" y="9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524000" y="1122363"/>
            <a:ext cx="9144000" cy="2387600"/>
          </a:xfrm>
        </p:spPr>
        <p:txBody>
          <a:bodyPr anchor="b"/>
          <a:lstStyle>
            <a:lvl1pPr algn="ctr">
              <a:defRPr sz="6000"/>
            </a:lvl1pPr>
          </a:lstStyle>
          <a:p>
            <a:r>
              <a:rPr lang="ru-RU" smtClean="0"/>
              <a:t>Образец заголовка</a:t>
            </a:r>
            <a:endParaRPr lang="uk-UA"/>
          </a:p>
        </p:txBody>
      </p:sp>
      <p:sp>
        <p:nvSpPr>
          <p:cNvPr id="3" name="Подзаголовок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ru-RU" smtClean="0"/>
              <a:t>Образец подзаголовка</a:t>
            </a:r>
            <a:endParaRPr lang="uk-UA"/>
          </a:p>
        </p:txBody>
      </p:sp>
      <p:sp>
        <p:nvSpPr>
          <p:cNvPr id="4" name="Дата 3"/>
          <p:cNvSpPr>
            <a:spLocks noGrp="1"/>
          </p:cNvSpPr>
          <p:nvPr>
            <p:ph type="dt" sz="half" idx="10"/>
          </p:nvPr>
        </p:nvSpPr>
        <p:spPr/>
        <p:txBody>
          <a:bodyPr/>
          <a:lstStyle/>
          <a:p>
            <a:fld id="{855435AA-EAC7-410D-8F3F-B3299AF07CC0}" type="datetimeFigureOut">
              <a:rPr lang="uk-UA" smtClean="0"/>
              <a:t>13.09.2014</a:t>
            </a:fld>
            <a:endParaRPr lang="uk-UA"/>
          </a:p>
        </p:txBody>
      </p:sp>
      <p:sp>
        <p:nvSpPr>
          <p:cNvPr id="5" name="Нижний колонтитул 4"/>
          <p:cNvSpPr>
            <a:spLocks noGrp="1"/>
          </p:cNvSpPr>
          <p:nvPr>
            <p:ph type="ftr" sz="quarter" idx="11"/>
          </p:nvPr>
        </p:nvSpPr>
        <p:spPr/>
        <p:txBody>
          <a:bodyPr/>
          <a:lstStyle/>
          <a:p>
            <a:endParaRPr lang="uk-UA"/>
          </a:p>
        </p:txBody>
      </p:sp>
      <p:sp>
        <p:nvSpPr>
          <p:cNvPr id="6" name="Номер слайда 5"/>
          <p:cNvSpPr>
            <a:spLocks noGrp="1"/>
          </p:cNvSpPr>
          <p:nvPr>
            <p:ph type="sldNum" sz="quarter" idx="12"/>
          </p:nvPr>
        </p:nvSpPr>
        <p:spPr/>
        <p:txBody>
          <a:bodyPr/>
          <a:lstStyle/>
          <a:p>
            <a:fld id="{9287E474-5C8C-4B85-AD18-A96FFA5FE687}" type="slidenum">
              <a:rPr lang="uk-UA" smtClean="0"/>
              <a:t>‹#›</a:t>
            </a:fld>
            <a:endParaRPr lang="uk-UA"/>
          </a:p>
        </p:txBody>
      </p:sp>
    </p:spTree>
    <p:extLst>
      <p:ext uri="{BB962C8B-B14F-4D97-AF65-F5344CB8AC3E}">
        <p14:creationId xmlns:p14="http://schemas.microsoft.com/office/powerpoint/2010/main" val="256370928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uk-UA"/>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uk-UA"/>
          </a:p>
        </p:txBody>
      </p:sp>
      <p:sp>
        <p:nvSpPr>
          <p:cNvPr id="4" name="Дата 3"/>
          <p:cNvSpPr>
            <a:spLocks noGrp="1"/>
          </p:cNvSpPr>
          <p:nvPr>
            <p:ph type="dt" sz="half" idx="10"/>
          </p:nvPr>
        </p:nvSpPr>
        <p:spPr/>
        <p:txBody>
          <a:bodyPr/>
          <a:lstStyle/>
          <a:p>
            <a:fld id="{855435AA-EAC7-410D-8F3F-B3299AF07CC0}" type="datetimeFigureOut">
              <a:rPr lang="uk-UA" smtClean="0"/>
              <a:t>13.09.2014</a:t>
            </a:fld>
            <a:endParaRPr lang="uk-UA"/>
          </a:p>
        </p:txBody>
      </p:sp>
      <p:sp>
        <p:nvSpPr>
          <p:cNvPr id="5" name="Нижний колонтитул 4"/>
          <p:cNvSpPr>
            <a:spLocks noGrp="1"/>
          </p:cNvSpPr>
          <p:nvPr>
            <p:ph type="ftr" sz="quarter" idx="11"/>
          </p:nvPr>
        </p:nvSpPr>
        <p:spPr/>
        <p:txBody>
          <a:bodyPr/>
          <a:lstStyle/>
          <a:p>
            <a:endParaRPr lang="uk-UA"/>
          </a:p>
        </p:txBody>
      </p:sp>
      <p:sp>
        <p:nvSpPr>
          <p:cNvPr id="6" name="Номер слайда 5"/>
          <p:cNvSpPr>
            <a:spLocks noGrp="1"/>
          </p:cNvSpPr>
          <p:nvPr>
            <p:ph type="sldNum" sz="quarter" idx="12"/>
          </p:nvPr>
        </p:nvSpPr>
        <p:spPr/>
        <p:txBody>
          <a:bodyPr/>
          <a:lstStyle/>
          <a:p>
            <a:fld id="{9287E474-5C8C-4B85-AD18-A96FFA5FE687}" type="slidenum">
              <a:rPr lang="uk-UA" smtClean="0"/>
              <a:t>‹#›</a:t>
            </a:fld>
            <a:endParaRPr lang="uk-UA"/>
          </a:p>
        </p:txBody>
      </p:sp>
    </p:spTree>
    <p:extLst>
      <p:ext uri="{BB962C8B-B14F-4D97-AF65-F5344CB8AC3E}">
        <p14:creationId xmlns:p14="http://schemas.microsoft.com/office/powerpoint/2010/main" val="171814411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8724900" y="365125"/>
            <a:ext cx="2628900" cy="5811838"/>
          </a:xfrm>
        </p:spPr>
        <p:txBody>
          <a:bodyPr vert="eaVert"/>
          <a:lstStyle/>
          <a:p>
            <a:r>
              <a:rPr lang="ru-RU" smtClean="0"/>
              <a:t>Образец заголовка</a:t>
            </a:r>
            <a:endParaRPr lang="uk-UA"/>
          </a:p>
        </p:txBody>
      </p:sp>
      <p:sp>
        <p:nvSpPr>
          <p:cNvPr id="3" name="Вертикальный текст 2"/>
          <p:cNvSpPr>
            <a:spLocks noGrp="1"/>
          </p:cNvSpPr>
          <p:nvPr>
            <p:ph type="body" orient="vert" idx="1"/>
          </p:nvPr>
        </p:nvSpPr>
        <p:spPr>
          <a:xfrm>
            <a:off x="838200" y="365125"/>
            <a:ext cx="7734300" cy="5811838"/>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uk-UA"/>
          </a:p>
        </p:txBody>
      </p:sp>
      <p:sp>
        <p:nvSpPr>
          <p:cNvPr id="4" name="Дата 3"/>
          <p:cNvSpPr>
            <a:spLocks noGrp="1"/>
          </p:cNvSpPr>
          <p:nvPr>
            <p:ph type="dt" sz="half" idx="10"/>
          </p:nvPr>
        </p:nvSpPr>
        <p:spPr/>
        <p:txBody>
          <a:bodyPr/>
          <a:lstStyle/>
          <a:p>
            <a:fld id="{855435AA-EAC7-410D-8F3F-B3299AF07CC0}" type="datetimeFigureOut">
              <a:rPr lang="uk-UA" smtClean="0"/>
              <a:t>13.09.2014</a:t>
            </a:fld>
            <a:endParaRPr lang="uk-UA"/>
          </a:p>
        </p:txBody>
      </p:sp>
      <p:sp>
        <p:nvSpPr>
          <p:cNvPr id="5" name="Нижний колонтитул 4"/>
          <p:cNvSpPr>
            <a:spLocks noGrp="1"/>
          </p:cNvSpPr>
          <p:nvPr>
            <p:ph type="ftr" sz="quarter" idx="11"/>
          </p:nvPr>
        </p:nvSpPr>
        <p:spPr/>
        <p:txBody>
          <a:bodyPr/>
          <a:lstStyle/>
          <a:p>
            <a:endParaRPr lang="uk-UA"/>
          </a:p>
        </p:txBody>
      </p:sp>
      <p:sp>
        <p:nvSpPr>
          <p:cNvPr id="6" name="Номер слайда 5"/>
          <p:cNvSpPr>
            <a:spLocks noGrp="1"/>
          </p:cNvSpPr>
          <p:nvPr>
            <p:ph type="sldNum" sz="quarter" idx="12"/>
          </p:nvPr>
        </p:nvSpPr>
        <p:spPr/>
        <p:txBody>
          <a:bodyPr/>
          <a:lstStyle/>
          <a:p>
            <a:fld id="{9287E474-5C8C-4B85-AD18-A96FFA5FE687}" type="slidenum">
              <a:rPr lang="uk-UA" smtClean="0"/>
              <a:t>‹#›</a:t>
            </a:fld>
            <a:endParaRPr lang="uk-UA"/>
          </a:p>
        </p:txBody>
      </p:sp>
    </p:spTree>
    <p:extLst>
      <p:ext uri="{BB962C8B-B14F-4D97-AF65-F5344CB8AC3E}">
        <p14:creationId xmlns:p14="http://schemas.microsoft.com/office/powerpoint/2010/main" val="212431409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uk-UA"/>
          </a:p>
        </p:txBody>
      </p:sp>
      <p:sp>
        <p:nvSpPr>
          <p:cNvPr id="3" name="Объект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uk-UA"/>
          </a:p>
        </p:txBody>
      </p:sp>
      <p:sp>
        <p:nvSpPr>
          <p:cNvPr id="4" name="Дата 3"/>
          <p:cNvSpPr>
            <a:spLocks noGrp="1"/>
          </p:cNvSpPr>
          <p:nvPr>
            <p:ph type="dt" sz="half" idx="10"/>
          </p:nvPr>
        </p:nvSpPr>
        <p:spPr/>
        <p:txBody>
          <a:bodyPr/>
          <a:lstStyle/>
          <a:p>
            <a:fld id="{855435AA-EAC7-410D-8F3F-B3299AF07CC0}" type="datetimeFigureOut">
              <a:rPr lang="uk-UA" smtClean="0"/>
              <a:t>13.09.2014</a:t>
            </a:fld>
            <a:endParaRPr lang="uk-UA"/>
          </a:p>
        </p:txBody>
      </p:sp>
      <p:sp>
        <p:nvSpPr>
          <p:cNvPr id="5" name="Нижний колонтитул 4"/>
          <p:cNvSpPr>
            <a:spLocks noGrp="1"/>
          </p:cNvSpPr>
          <p:nvPr>
            <p:ph type="ftr" sz="quarter" idx="11"/>
          </p:nvPr>
        </p:nvSpPr>
        <p:spPr/>
        <p:txBody>
          <a:bodyPr/>
          <a:lstStyle/>
          <a:p>
            <a:endParaRPr lang="uk-UA"/>
          </a:p>
        </p:txBody>
      </p:sp>
      <p:sp>
        <p:nvSpPr>
          <p:cNvPr id="6" name="Номер слайда 5"/>
          <p:cNvSpPr>
            <a:spLocks noGrp="1"/>
          </p:cNvSpPr>
          <p:nvPr>
            <p:ph type="sldNum" sz="quarter" idx="12"/>
          </p:nvPr>
        </p:nvSpPr>
        <p:spPr/>
        <p:txBody>
          <a:bodyPr/>
          <a:lstStyle/>
          <a:p>
            <a:fld id="{9287E474-5C8C-4B85-AD18-A96FFA5FE687}" type="slidenum">
              <a:rPr lang="uk-UA" smtClean="0"/>
              <a:t>‹#›</a:t>
            </a:fld>
            <a:endParaRPr lang="uk-UA"/>
          </a:p>
        </p:txBody>
      </p:sp>
    </p:spTree>
    <p:extLst>
      <p:ext uri="{BB962C8B-B14F-4D97-AF65-F5344CB8AC3E}">
        <p14:creationId xmlns:p14="http://schemas.microsoft.com/office/powerpoint/2010/main" val="160496815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1850" y="1709738"/>
            <a:ext cx="10515600" cy="2852737"/>
          </a:xfrm>
        </p:spPr>
        <p:txBody>
          <a:bodyPr anchor="b"/>
          <a:lstStyle>
            <a:lvl1pPr>
              <a:defRPr sz="6000"/>
            </a:lvl1pPr>
          </a:lstStyle>
          <a:p>
            <a:r>
              <a:rPr lang="ru-RU" smtClean="0"/>
              <a:t>Образец заголовка</a:t>
            </a:r>
            <a:endParaRPr lang="uk-UA"/>
          </a:p>
        </p:txBody>
      </p:sp>
      <p:sp>
        <p:nvSpPr>
          <p:cNvPr id="3" name="Текст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855435AA-EAC7-410D-8F3F-B3299AF07CC0}" type="datetimeFigureOut">
              <a:rPr lang="uk-UA" smtClean="0"/>
              <a:t>13.09.2014</a:t>
            </a:fld>
            <a:endParaRPr lang="uk-UA"/>
          </a:p>
        </p:txBody>
      </p:sp>
      <p:sp>
        <p:nvSpPr>
          <p:cNvPr id="5" name="Нижний колонтитул 4"/>
          <p:cNvSpPr>
            <a:spLocks noGrp="1"/>
          </p:cNvSpPr>
          <p:nvPr>
            <p:ph type="ftr" sz="quarter" idx="11"/>
          </p:nvPr>
        </p:nvSpPr>
        <p:spPr/>
        <p:txBody>
          <a:bodyPr/>
          <a:lstStyle/>
          <a:p>
            <a:endParaRPr lang="uk-UA"/>
          </a:p>
        </p:txBody>
      </p:sp>
      <p:sp>
        <p:nvSpPr>
          <p:cNvPr id="6" name="Номер слайда 5"/>
          <p:cNvSpPr>
            <a:spLocks noGrp="1"/>
          </p:cNvSpPr>
          <p:nvPr>
            <p:ph type="sldNum" sz="quarter" idx="12"/>
          </p:nvPr>
        </p:nvSpPr>
        <p:spPr/>
        <p:txBody>
          <a:bodyPr/>
          <a:lstStyle/>
          <a:p>
            <a:fld id="{9287E474-5C8C-4B85-AD18-A96FFA5FE687}" type="slidenum">
              <a:rPr lang="uk-UA" smtClean="0"/>
              <a:t>‹#›</a:t>
            </a:fld>
            <a:endParaRPr lang="uk-UA"/>
          </a:p>
        </p:txBody>
      </p:sp>
    </p:spTree>
    <p:extLst>
      <p:ext uri="{BB962C8B-B14F-4D97-AF65-F5344CB8AC3E}">
        <p14:creationId xmlns:p14="http://schemas.microsoft.com/office/powerpoint/2010/main" val="242544447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uk-UA"/>
          </a:p>
        </p:txBody>
      </p:sp>
      <p:sp>
        <p:nvSpPr>
          <p:cNvPr id="3" name="Объект 2"/>
          <p:cNvSpPr>
            <a:spLocks noGrp="1"/>
          </p:cNvSpPr>
          <p:nvPr>
            <p:ph sz="half" idx="1"/>
          </p:nvPr>
        </p:nvSpPr>
        <p:spPr>
          <a:xfrm>
            <a:off x="838200" y="1825625"/>
            <a:ext cx="5181600" cy="435133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uk-UA"/>
          </a:p>
        </p:txBody>
      </p:sp>
      <p:sp>
        <p:nvSpPr>
          <p:cNvPr id="4" name="Объект 3"/>
          <p:cNvSpPr>
            <a:spLocks noGrp="1"/>
          </p:cNvSpPr>
          <p:nvPr>
            <p:ph sz="half" idx="2"/>
          </p:nvPr>
        </p:nvSpPr>
        <p:spPr>
          <a:xfrm>
            <a:off x="6172200" y="1825625"/>
            <a:ext cx="5181600" cy="435133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uk-UA"/>
          </a:p>
        </p:txBody>
      </p:sp>
      <p:sp>
        <p:nvSpPr>
          <p:cNvPr id="5" name="Дата 4"/>
          <p:cNvSpPr>
            <a:spLocks noGrp="1"/>
          </p:cNvSpPr>
          <p:nvPr>
            <p:ph type="dt" sz="half" idx="10"/>
          </p:nvPr>
        </p:nvSpPr>
        <p:spPr/>
        <p:txBody>
          <a:bodyPr/>
          <a:lstStyle/>
          <a:p>
            <a:fld id="{855435AA-EAC7-410D-8F3F-B3299AF07CC0}" type="datetimeFigureOut">
              <a:rPr lang="uk-UA" smtClean="0"/>
              <a:t>13.09.2014</a:t>
            </a:fld>
            <a:endParaRPr lang="uk-UA"/>
          </a:p>
        </p:txBody>
      </p:sp>
      <p:sp>
        <p:nvSpPr>
          <p:cNvPr id="6" name="Нижний колонтитул 5"/>
          <p:cNvSpPr>
            <a:spLocks noGrp="1"/>
          </p:cNvSpPr>
          <p:nvPr>
            <p:ph type="ftr" sz="quarter" idx="11"/>
          </p:nvPr>
        </p:nvSpPr>
        <p:spPr/>
        <p:txBody>
          <a:bodyPr/>
          <a:lstStyle/>
          <a:p>
            <a:endParaRPr lang="uk-UA"/>
          </a:p>
        </p:txBody>
      </p:sp>
      <p:sp>
        <p:nvSpPr>
          <p:cNvPr id="7" name="Номер слайда 6"/>
          <p:cNvSpPr>
            <a:spLocks noGrp="1"/>
          </p:cNvSpPr>
          <p:nvPr>
            <p:ph type="sldNum" sz="quarter" idx="12"/>
          </p:nvPr>
        </p:nvSpPr>
        <p:spPr/>
        <p:txBody>
          <a:bodyPr/>
          <a:lstStyle/>
          <a:p>
            <a:fld id="{9287E474-5C8C-4B85-AD18-A96FFA5FE687}" type="slidenum">
              <a:rPr lang="uk-UA" smtClean="0"/>
              <a:t>‹#›</a:t>
            </a:fld>
            <a:endParaRPr lang="uk-UA"/>
          </a:p>
        </p:txBody>
      </p:sp>
    </p:spTree>
    <p:extLst>
      <p:ext uri="{BB962C8B-B14F-4D97-AF65-F5344CB8AC3E}">
        <p14:creationId xmlns:p14="http://schemas.microsoft.com/office/powerpoint/2010/main" val="326480398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365125"/>
            <a:ext cx="10515600" cy="1325563"/>
          </a:xfrm>
        </p:spPr>
        <p:txBody>
          <a:bodyPr/>
          <a:lstStyle/>
          <a:p>
            <a:r>
              <a:rPr lang="ru-RU" smtClean="0"/>
              <a:t>Образец заголовка</a:t>
            </a:r>
            <a:endParaRPr lang="uk-UA"/>
          </a:p>
        </p:txBody>
      </p:sp>
      <p:sp>
        <p:nvSpPr>
          <p:cNvPr id="3" name="Текст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Объект 3"/>
          <p:cNvSpPr>
            <a:spLocks noGrp="1"/>
          </p:cNvSpPr>
          <p:nvPr>
            <p:ph sz="half" idx="2"/>
          </p:nvPr>
        </p:nvSpPr>
        <p:spPr>
          <a:xfrm>
            <a:off x="839788" y="2505075"/>
            <a:ext cx="5157787" cy="36845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uk-UA"/>
          </a:p>
        </p:txBody>
      </p:sp>
      <p:sp>
        <p:nvSpPr>
          <p:cNvPr id="5" name="Текст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Объект 5"/>
          <p:cNvSpPr>
            <a:spLocks noGrp="1"/>
          </p:cNvSpPr>
          <p:nvPr>
            <p:ph sz="quarter" idx="4"/>
          </p:nvPr>
        </p:nvSpPr>
        <p:spPr>
          <a:xfrm>
            <a:off x="6172200" y="2505075"/>
            <a:ext cx="5183188" cy="36845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uk-UA"/>
          </a:p>
        </p:txBody>
      </p:sp>
      <p:sp>
        <p:nvSpPr>
          <p:cNvPr id="7" name="Дата 6"/>
          <p:cNvSpPr>
            <a:spLocks noGrp="1"/>
          </p:cNvSpPr>
          <p:nvPr>
            <p:ph type="dt" sz="half" idx="10"/>
          </p:nvPr>
        </p:nvSpPr>
        <p:spPr/>
        <p:txBody>
          <a:bodyPr/>
          <a:lstStyle/>
          <a:p>
            <a:fld id="{855435AA-EAC7-410D-8F3F-B3299AF07CC0}" type="datetimeFigureOut">
              <a:rPr lang="uk-UA" smtClean="0"/>
              <a:t>13.09.2014</a:t>
            </a:fld>
            <a:endParaRPr lang="uk-UA"/>
          </a:p>
        </p:txBody>
      </p:sp>
      <p:sp>
        <p:nvSpPr>
          <p:cNvPr id="8" name="Нижний колонтитул 7"/>
          <p:cNvSpPr>
            <a:spLocks noGrp="1"/>
          </p:cNvSpPr>
          <p:nvPr>
            <p:ph type="ftr" sz="quarter" idx="11"/>
          </p:nvPr>
        </p:nvSpPr>
        <p:spPr/>
        <p:txBody>
          <a:bodyPr/>
          <a:lstStyle/>
          <a:p>
            <a:endParaRPr lang="uk-UA"/>
          </a:p>
        </p:txBody>
      </p:sp>
      <p:sp>
        <p:nvSpPr>
          <p:cNvPr id="9" name="Номер слайда 8"/>
          <p:cNvSpPr>
            <a:spLocks noGrp="1"/>
          </p:cNvSpPr>
          <p:nvPr>
            <p:ph type="sldNum" sz="quarter" idx="12"/>
          </p:nvPr>
        </p:nvSpPr>
        <p:spPr/>
        <p:txBody>
          <a:bodyPr/>
          <a:lstStyle/>
          <a:p>
            <a:fld id="{9287E474-5C8C-4B85-AD18-A96FFA5FE687}" type="slidenum">
              <a:rPr lang="uk-UA" smtClean="0"/>
              <a:t>‹#›</a:t>
            </a:fld>
            <a:endParaRPr lang="uk-UA"/>
          </a:p>
        </p:txBody>
      </p:sp>
    </p:spTree>
    <p:extLst>
      <p:ext uri="{BB962C8B-B14F-4D97-AF65-F5344CB8AC3E}">
        <p14:creationId xmlns:p14="http://schemas.microsoft.com/office/powerpoint/2010/main" val="401947288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uk-UA"/>
          </a:p>
        </p:txBody>
      </p:sp>
      <p:sp>
        <p:nvSpPr>
          <p:cNvPr id="3" name="Дата 2"/>
          <p:cNvSpPr>
            <a:spLocks noGrp="1"/>
          </p:cNvSpPr>
          <p:nvPr>
            <p:ph type="dt" sz="half" idx="10"/>
          </p:nvPr>
        </p:nvSpPr>
        <p:spPr/>
        <p:txBody>
          <a:bodyPr/>
          <a:lstStyle/>
          <a:p>
            <a:fld id="{855435AA-EAC7-410D-8F3F-B3299AF07CC0}" type="datetimeFigureOut">
              <a:rPr lang="uk-UA" smtClean="0"/>
              <a:t>13.09.2014</a:t>
            </a:fld>
            <a:endParaRPr lang="uk-UA"/>
          </a:p>
        </p:txBody>
      </p:sp>
      <p:sp>
        <p:nvSpPr>
          <p:cNvPr id="4" name="Нижний колонтитул 3"/>
          <p:cNvSpPr>
            <a:spLocks noGrp="1"/>
          </p:cNvSpPr>
          <p:nvPr>
            <p:ph type="ftr" sz="quarter" idx="11"/>
          </p:nvPr>
        </p:nvSpPr>
        <p:spPr/>
        <p:txBody>
          <a:bodyPr/>
          <a:lstStyle/>
          <a:p>
            <a:endParaRPr lang="uk-UA"/>
          </a:p>
        </p:txBody>
      </p:sp>
      <p:sp>
        <p:nvSpPr>
          <p:cNvPr id="5" name="Номер слайда 4"/>
          <p:cNvSpPr>
            <a:spLocks noGrp="1"/>
          </p:cNvSpPr>
          <p:nvPr>
            <p:ph type="sldNum" sz="quarter" idx="12"/>
          </p:nvPr>
        </p:nvSpPr>
        <p:spPr/>
        <p:txBody>
          <a:bodyPr/>
          <a:lstStyle/>
          <a:p>
            <a:fld id="{9287E474-5C8C-4B85-AD18-A96FFA5FE687}" type="slidenum">
              <a:rPr lang="uk-UA" smtClean="0"/>
              <a:t>‹#›</a:t>
            </a:fld>
            <a:endParaRPr lang="uk-UA"/>
          </a:p>
        </p:txBody>
      </p:sp>
    </p:spTree>
    <p:extLst>
      <p:ext uri="{BB962C8B-B14F-4D97-AF65-F5344CB8AC3E}">
        <p14:creationId xmlns:p14="http://schemas.microsoft.com/office/powerpoint/2010/main" val="55090858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855435AA-EAC7-410D-8F3F-B3299AF07CC0}" type="datetimeFigureOut">
              <a:rPr lang="uk-UA" smtClean="0"/>
              <a:t>13.09.2014</a:t>
            </a:fld>
            <a:endParaRPr lang="uk-UA"/>
          </a:p>
        </p:txBody>
      </p:sp>
      <p:sp>
        <p:nvSpPr>
          <p:cNvPr id="3" name="Нижний колонтитул 2"/>
          <p:cNvSpPr>
            <a:spLocks noGrp="1"/>
          </p:cNvSpPr>
          <p:nvPr>
            <p:ph type="ftr" sz="quarter" idx="11"/>
          </p:nvPr>
        </p:nvSpPr>
        <p:spPr/>
        <p:txBody>
          <a:bodyPr/>
          <a:lstStyle/>
          <a:p>
            <a:endParaRPr lang="uk-UA"/>
          </a:p>
        </p:txBody>
      </p:sp>
      <p:sp>
        <p:nvSpPr>
          <p:cNvPr id="4" name="Номер слайда 3"/>
          <p:cNvSpPr>
            <a:spLocks noGrp="1"/>
          </p:cNvSpPr>
          <p:nvPr>
            <p:ph type="sldNum" sz="quarter" idx="12"/>
          </p:nvPr>
        </p:nvSpPr>
        <p:spPr/>
        <p:txBody>
          <a:bodyPr/>
          <a:lstStyle/>
          <a:p>
            <a:fld id="{9287E474-5C8C-4B85-AD18-A96FFA5FE687}" type="slidenum">
              <a:rPr lang="uk-UA" smtClean="0"/>
              <a:t>‹#›</a:t>
            </a:fld>
            <a:endParaRPr lang="uk-UA"/>
          </a:p>
        </p:txBody>
      </p:sp>
    </p:spTree>
    <p:extLst>
      <p:ext uri="{BB962C8B-B14F-4D97-AF65-F5344CB8AC3E}">
        <p14:creationId xmlns:p14="http://schemas.microsoft.com/office/powerpoint/2010/main" val="3733285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457200"/>
            <a:ext cx="3932237" cy="1600200"/>
          </a:xfrm>
        </p:spPr>
        <p:txBody>
          <a:bodyPr anchor="b"/>
          <a:lstStyle>
            <a:lvl1pPr>
              <a:defRPr sz="3200"/>
            </a:lvl1pPr>
          </a:lstStyle>
          <a:p>
            <a:r>
              <a:rPr lang="ru-RU" smtClean="0"/>
              <a:t>Образец заголовка</a:t>
            </a:r>
            <a:endParaRPr lang="uk-UA"/>
          </a:p>
        </p:txBody>
      </p:sp>
      <p:sp>
        <p:nvSpPr>
          <p:cNvPr id="3" name="Объект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uk-UA"/>
          </a:p>
        </p:txBody>
      </p:sp>
      <p:sp>
        <p:nvSpPr>
          <p:cNvPr id="4" name="Текст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Дата 4"/>
          <p:cNvSpPr>
            <a:spLocks noGrp="1"/>
          </p:cNvSpPr>
          <p:nvPr>
            <p:ph type="dt" sz="half" idx="10"/>
          </p:nvPr>
        </p:nvSpPr>
        <p:spPr/>
        <p:txBody>
          <a:bodyPr/>
          <a:lstStyle/>
          <a:p>
            <a:fld id="{855435AA-EAC7-410D-8F3F-B3299AF07CC0}" type="datetimeFigureOut">
              <a:rPr lang="uk-UA" smtClean="0"/>
              <a:t>13.09.2014</a:t>
            </a:fld>
            <a:endParaRPr lang="uk-UA"/>
          </a:p>
        </p:txBody>
      </p:sp>
      <p:sp>
        <p:nvSpPr>
          <p:cNvPr id="6" name="Нижний колонтитул 5"/>
          <p:cNvSpPr>
            <a:spLocks noGrp="1"/>
          </p:cNvSpPr>
          <p:nvPr>
            <p:ph type="ftr" sz="quarter" idx="11"/>
          </p:nvPr>
        </p:nvSpPr>
        <p:spPr/>
        <p:txBody>
          <a:bodyPr/>
          <a:lstStyle/>
          <a:p>
            <a:endParaRPr lang="uk-UA"/>
          </a:p>
        </p:txBody>
      </p:sp>
      <p:sp>
        <p:nvSpPr>
          <p:cNvPr id="7" name="Номер слайда 6"/>
          <p:cNvSpPr>
            <a:spLocks noGrp="1"/>
          </p:cNvSpPr>
          <p:nvPr>
            <p:ph type="sldNum" sz="quarter" idx="12"/>
          </p:nvPr>
        </p:nvSpPr>
        <p:spPr/>
        <p:txBody>
          <a:bodyPr/>
          <a:lstStyle/>
          <a:p>
            <a:fld id="{9287E474-5C8C-4B85-AD18-A96FFA5FE687}" type="slidenum">
              <a:rPr lang="uk-UA" smtClean="0"/>
              <a:t>‹#›</a:t>
            </a:fld>
            <a:endParaRPr lang="uk-UA"/>
          </a:p>
        </p:txBody>
      </p:sp>
    </p:spTree>
    <p:extLst>
      <p:ext uri="{BB962C8B-B14F-4D97-AF65-F5344CB8AC3E}">
        <p14:creationId xmlns:p14="http://schemas.microsoft.com/office/powerpoint/2010/main" val="353692696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457200"/>
            <a:ext cx="3932237" cy="1600200"/>
          </a:xfrm>
        </p:spPr>
        <p:txBody>
          <a:bodyPr anchor="b"/>
          <a:lstStyle>
            <a:lvl1pPr>
              <a:defRPr sz="3200"/>
            </a:lvl1pPr>
          </a:lstStyle>
          <a:p>
            <a:r>
              <a:rPr lang="ru-RU" smtClean="0"/>
              <a:t>Образец заголовка</a:t>
            </a:r>
            <a:endParaRPr lang="uk-UA"/>
          </a:p>
        </p:txBody>
      </p:sp>
      <p:sp>
        <p:nvSpPr>
          <p:cNvPr id="3" name="Рисунок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uk-UA"/>
          </a:p>
        </p:txBody>
      </p:sp>
      <p:sp>
        <p:nvSpPr>
          <p:cNvPr id="4" name="Текст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Дата 4"/>
          <p:cNvSpPr>
            <a:spLocks noGrp="1"/>
          </p:cNvSpPr>
          <p:nvPr>
            <p:ph type="dt" sz="half" idx="10"/>
          </p:nvPr>
        </p:nvSpPr>
        <p:spPr/>
        <p:txBody>
          <a:bodyPr/>
          <a:lstStyle/>
          <a:p>
            <a:fld id="{855435AA-EAC7-410D-8F3F-B3299AF07CC0}" type="datetimeFigureOut">
              <a:rPr lang="uk-UA" smtClean="0"/>
              <a:t>13.09.2014</a:t>
            </a:fld>
            <a:endParaRPr lang="uk-UA"/>
          </a:p>
        </p:txBody>
      </p:sp>
      <p:sp>
        <p:nvSpPr>
          <p:cNvPr id="6" name="Нижний колонтитул 5"/>
          <p:cNvSpPr>
            <a:spLocks noGrp="1"/>
          </p:cNvSpPr>
          <p:nvPr>
            <p:ph type="ftr" sz="quarter" idx="11"/>
          </p:nvPr>
        </p:nvSpPr>
        <p:spPr/>
        <p:txBody>
          <a:bodyPr/>
          <a:lstStyle/>
          <a:p>
            <a:endParaRPr lang="uk-UA"/>
          </a:p>
        </p:txBody>
      </p:sp>
      <p:sp>
        <p:nvSpPr>
          <p:cNvPr id="7" name="Номер слайда 6"/>
          <p:cNvSpPr>
            <a:spLocks noGrp="1"/>
          </p:cNvSpPr>
          <p:nvPr>
            <p:ph type="sldNum" sz="quarter" idx="12"/>
          </p:nvPr>
        </p:nvSpPr>
        <p:spPr/>
        <p:txBody>
          <a:bodyPr/>
          <a:lstStyle/>
          <a:p>
            <a:fld id="{9287E474-5C8C-4B85-AD18-A96FFA5FE687}" type="slidenum">
              <a:rPr lang="uk-UA" smtClean="0"/>
              <a:t>‹#›</a:t>
            </a:fld>
            <a:endParaRPr lang="uk-UA"/>
          </a:p>
        </p:txBody>
      </p:sp>
    </p:spTree>
    <p:extLst>
      <p:ext uri="{BB962C8B-B14F-4D97-AF65-F5344CB8AC3E}">
        <p14:creationId xmlns:p14="http://schemas.microsoft.com/office/powerpoint/2010/main" val="123405064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ru-RU" smtClean="0"/>
              <a:t>Образец заголовка</a:t>
            </a:r>
            <a:endParaRPr lang="uk-UA"/>
          </a:p>
        </p:txBody>
      </p:sp>
      <p:sp>
        <p:nvSpPr>
          <p:cNvPr id="3" name="Текст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uk-UA"/>
          </a:p>
        </p:txBody>
      </p:sp>
      <p:sp>
        <p:nvSpPr>
          <p:cNvPr id="4" name="Дата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55435AA-EAC7-410D-8F3F-B3299AF07CC0}" type="datetimeFigureOut">
              <a:rPr lang="uk-UA" smtClean="0"/>
              <a:t>13.09.2014</a:t>
            </a:fld>
            <a:endParaRPr lang="uk-UA"/>
          </a:p>
        </p:txBody>
      </p:sp>
      <p:sp>
        <p:nvSpPr>
          <p:cNvPr id="5" name="Нижний колонтитул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uk-UA"/>
          </a:p>
        </p:txBody>
      </p:sp>
      <p:sp>
        <p:nvSpPr>
          <p:cNvPr id="6" name="Номер слайда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287E474-5C8C-4B85-AD18-A96FFA5FE687}" type="slidenum">
              <a:rPr lang="uk-UA" smtClean="0"/>
              <a:t>‹#›</a:t>
            </a:fld>
            <a:endParaRPr lang="uk-UA"/>
          </a:p>
        </p:txBody>
      </p:sp>
    </p:spTree>
    <p:extLst>
      <p:ext uri="{BB962C8B-B14F-4D97-AF65-F5344CB8AC3E}">
        <p14:creationId xmlns:p14="http://schemas.microsoft.com/office/powerpoint/2010/main" val="403791802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uk-UA"/>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microsoft.com/office/2007/relationships/hdphoto" Target="../media/hdphoto8.wdp"/><Relationship Id="rId2" Type="http://schemas.openxmlformats.org/officeDocument/2006/relationships/image" Target="../media/image10.png"/><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5.pn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microsoft.com/office/2007/relationships/hdphoto" Target="../media/hdphoto4.wdp"/><Relationship Id="rId2" Type="http://schemas.openxmlformats.org/officeDocument/2006/relationships/image" Target="../media/image6.pn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microsoft.com/office/2007/relationships/hdphoto" Target="../media/hdphoto5.wdp"/><Relationship Id="rId2" Type="http://schemas.openxmlformats.org/officeDocument/2006/relationships/image" Target="../media/image7.pn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microsoft.com/office/2007/relationships/hdphoto" Target="../media/hdphoto6.wdp"/><Relationship Id="rId2" Type="http://schemas.openxmlformats.org/officeDocument/2006/relationships/image" Target="../media/image8.pn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microsoft.com/office/2007/relationships/hdphoto" Target="../media/hdphoto7.wdp"/><Relationship Id="rId2" Type="http://schemas.openxmlformats.org/officeDocument/2006/relationships/image" Target="../media/image9.pn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22225"/>
            <a:ext cx="12192000" cy="7248525"/>
          </a:xfrm>
          <a:prstGeom prst="rect">
            <a:avLst/>
          </a:prstGeom>
        </p:spPr>
      </p:pic>
      <p:sp>
        <p:nvSpPr>
          <p:cNvPr id="2" name="Заголовок 1"/>
          <p:cNvSpPr>
            <a:spLocks noGrp="1"/>
          </p:cNvSpPr>
          <p:nvPr>
            <p:ph type="ctrTitle"/>
          </p:nvPr>
        </p:nvSpPr>
        <p:spPr>
          <a:xfrm>
            <a:off x="1524001" y="646113"/>
            <a:ext cx="9144000" cy="2387600"/>
          </a:xfrm>
        </p:spPr>
        <p:txBody>
          <a:bodyPr/>
          <a:lstStyle/>
          <a:p>
            <a:pPr fontAlgn="base"/>
            <a:r>
              <a:rPr lang="en-US" b="1" dirty="0">
                <a:latin typeface="Castellar" panose="020A0402060406010301" pitchFamily="18" charset="0"/>
              </a:rPr>
              <a:t>The Ocean Has Issues</a:t>
            </a:r>
          </a:p>
        </p:txBody>
      </p:sp>
      <p:sp>
        <p:nvSpPr>
          <p:cNvPr id="3" name="Подзаголовок 2"/>
          <p:cNvSpPr>
            <a:spLocks noGrp="1"/>
          </p:cNvSpPr>
          <p:nvPr>
            <p:ph type="subTitle" idx="1"/>
          </p:nvPr>
        </p:nvSpPr>
        <p:spPr>
          <a:xfrm>
            <a:off x="852489" y="3602037"/>
            <a:ext cx="10487024" cy="798513"/>
          </a:xfrm>
        </p:spPr>
        <p:txBody>
          <a:bodyPr>
            <a:normAutofit fontScale="25000" lnSpcReduction="20000"/>
          </a:bodyPr>
          <a:lstStyle/>
          <a:p>
            <a:r>
              <a:rPr lang="en-US" sz="11100" dirty="0" smtClean="0">
                <a:latin typeface="Copperplate Gothic Light" panose="020E0507020206020404" pitchFamily="34" charset="0"/>
              </a:rPr>
              <a:t>or </a:t>
            </a:r>
            <a:r>
              <a:rPr lang="en-US" sz="11100" dirty="0">
                <a:latin typeface="Copperplate Gothic Light" panose="020E0507020206020404" pitchFamily="34" charset="0"/>
              </a:rPr>
              <a:t>7 Biggest Problems Facing Our Seas, </a:t>
            </a:r>
            <a:endParaRPr lang="en-US" sz="11100" dirty="0" smtClean="0">
              <a:latin typeface="Copperplate Gothic Light" panose="020E0507020206020404" pitchFamily="34" charset="0"/>
            </a:endParaRPr>
          </a:p>
          <a:p>
            <a:r>
              <a:rPr lang="en-US" sz="11100" dirty="0" smtClean="0">
                <a:latin typeface="Copperplate Gothic Light" panose="020E0507020206020404" pitchFamily="34" charset="0"/>
              </a:rPr>
              <a:t>and </a:t>
            </a:r>
            <a:r>
              <a:rPr lang="en-US" sz="11100" dirty="0">
                <a:latin typeface="Copperplate Gothic Light" panose="020E0507020206020404" pitchFamily="34" charset="0"/>
              </a:rPr>
              <a:t>How to Fix </a:t>
            </a:r>
            <a:r>
              <a:rPr lang="en-US" sz="11100" dirty="0" smtClean="0">
                <a:latin typeface="Copperplate Gothic Light" panose="020E0507020206020404" pitchFamily="34" charset="0"/>
              </a:rPr>
              <a:t>Them</a:t>
            </a:r>
            <a:endParaRPr lang="en-US" sz="11100" dirty="0">
              <a:latin typeface="Copperplate Gothic Light" panose="020E0507020206020404" pitchFamily="34" charset="0"/>
            </a:endParaRPr>
          </a:p>
          <a:p>
            <a:endParaRPr lang="uk-UA" dirty="0"/>
          </a:p>
        </p:txBody>
      </p:sp>
    </p:spTree>
    <p:extLst>
      <p:ext uri="{BB962C8B-B14F-4D97-AF65-F5344CB8AC3E}">
        <p14:creationId xmlns:p14="http://schemas.microsoft.com/office/powerpoint/2010/main" val="1202454857"/>
      </p:ext>
    </p:extLst>
  </p:cSld>
  <p:clrMapOvr>
    <a:masterClrMapping/>
  </p:clrMapOvr>
  <mc:AlternateContent xmlns:mc="http://schemas.openxmlformats.org/markup-compatibility/2006">
    <mc:Choice xmlns:p14="http://schemas.microsoft.com/office/powerpoint/2010/main" Requires="p14">
      <p:transition spd="slow" p14:dur="1400">
        <p14:ripple/>
      </p:transition>
    </mc:Choice>
    <mc:Fallback>
      <p:transition spd="slow">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Рисунок 4"/>
          <p:cNvPicPr>
            <a:picLocks noChangeAspect="1"/>
          </p:cNvPicPr>
          <p:nvPr/>
        </p:nvPicPr>
        <p:blipFill>
          <a:blip r:embed="rId2">
            <a:extLst>
              <a:ext uri="{BEBA8EAE-BF5A-486C-A8C5-ECC9F3942E4B}">
                <a14:imgProps xmlns:a14="http://schemas.microsoft.com/office/drawing/2010/main">
                  <a14:imgLayer r:embed="rId3">
                    <a14:imgEffect>
                      <a14:saturation sat="0"/>
                    </a14:imgEffect>
                  </a14:imgLayer>
                </a14:imgProps>
              </a:ex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Заголовок 1"/>
          <p:cNvSpPr>
            <a:spLocks noGrp="1"/>
          </p:cNvSpPr>
          <p:nvPr>
            <p:ph type="title"/>
          </p:nvPr>
        </p:nvSpPr>
        <p:spPr>
          <a:xfrm>
            <a:off x="383442" y="457200"/>
            <a:ext cx="10515600" cy="2083044"/>
          </a:xfrm>
        </p:spPr>
        <p:txBody>
          <a:bodyPr>
            <a:normAutofit fontScale="90000"/>
          </a:bodyPr>
          <a:lstStyle/>
          <a:p>
            <a:r>
              <a:rPr lang="en-US" b="1" dirty="0" smtClean="0">
                <a:solidFill>
                  <a:schemeClr val="bg1"/>
                </a:solidFill>
                <a:latin typeface="Castellar" panose="020A0402060406010301" pitchFamily="18" charset="0"/>
              </a:rPr>
              <a:t>Sticking To What We Do Know -               Conservation</a:t>
            </a:r>
            <a:endParaRPr lang="uk-UA" b="1" dirty="0">
              <a:solidFill>
                <a:schemeClr val="bg1"/>
              </a:solidFill>
            </a:endParaRPr>
          </a:p>
        </p:txBody>
      </p:sp>
      <p:sp>
        <p:nvSpPr>
          <p:cNvPr id="3" name="Текст 2"/>
          <p:cNvSpPr>
            <a:spLocks noGrp="1"/>
          </p:cNvSpPr>
          <p:nvPr>
            <p:ph type="body" idx="1"/>
          </p:nvPr>
        </p:nvSpPr>
        <p:spPr>
          <a:xfrm>
            <a:off x="1605573" y="3129940"/>
            <a:ext cx="10515600" cy="1500187"/>
          </a:xfrm>
        </p:spPr>
        <p:txBody>
          <a:bodyPr>
            <a:noAutofit/>
          </a:bodyPr>
          <a:lstStyle/>
          <a:p>
            <a:pPr fontAlgn="base"/>
            <a:r>
              <a:rPr lang="en-US" sz="2000" dirty="0" smtClean="0">
                <a:solidFill>
                  <a:schemeClr val="bg1"/>
                </a:solidFill>
                <a:latin typeface="Copperplate Gothic Light" panose="020E0507020206020404" pitchFamily="34" charset="0"/>
              </a:rPr>
              <a:t>Of course, good old fashioned conservation efforts will  help us out. Though, looking at the big picture and the extent of the effort required, it might take a lot of gumption </a:t>
            </a:r>
            <a:r>
              <a:rPr lang="en-US" sz="2000" dirty="0" smtClean="0">
                <a:solidFill>
                  <a:schemeClr val="tx1"/>
                </a:solidFill>
                <a:latin typeface="Copperplate Gothic Light" panose="020E0507020206020404" pitchFamily="34" charset="0"/>
              </a:rPr>
              <a:t>to stay </a:t>
            </a:r>
            <a:r>
              <a:rPr lang="en-US" sz="2000" dirty="0" smtClean="0">
                <a:solidFill>
                  <a:schemeClr val="bg1"/>
                </a:solidFill>
                <a:latin typeface="Copperplate Gothic Light" panose="020E0507020206020404" pitchFamily="34" charset="0"/>
              </a:rPr>
              <a:t>optimistic. But optimistic we should be!</a:t>
            </a:r>
          </a:p>
          <a:p>
            <a:pPr fontAlgn="base"/>
            <a:r>
              <a:rPr lang="en-US" sz="2000" dirty="0" smtClean="0">
                <a:solidFill>
                  <a:schemeClr val="bg1"/>
                </a:solidFill>
                <a:latin typeface="Copperplate Gothic Light" panose="020E0507020206020404" pitchFamily="34" charset="0"/>
              </a:rPr>
              <a:t>It's true that conservation efforts </a:t>
            </a:r>
            <a:r>
              <a:rPr lang="en-US" sz="2000" dirty="0" smtClean="0">
                <a:solidFill>
                  <a:schemeClr val="tx1"/>
                </a:solidFill>
                <a:latin typeface="Copperplate Gothic Light" panose="020E0507020206020404" pitchFamily="34" charset="0"/>
              </a:rPr>
              <a:t>are lagging, </a:t>
            </a:r>
            <a:r>
              <a:rPr lang="en-US" sz="2000" dirty="0" smtClean="0">
                <a:solidFill>
                  <a:schemeClr val="bg1"/>
                </a:solidFill>
                <a:latin typeface="Copperplate Gothic Light" panose="020E0507020206020404" pitchFamily="34" charset="0"/>
              </a:rPr>
              <a:t>but that doesn't mean they're non-existent. Records are even being set for how much marine area is being conserved. It's all just a head nod if we don't implement and enforce the regulations we create, and get even more creative with them. But when we look at what can happen for our oceans when conservation efforts are taken to the max, it's well worth the energy.</a:t>
            </a:r>
            <a:endParaRPr lang="uk-UA" sz="2000" dirty="0">
              <a:solidFill>
                <a:schemeClr val="bg1"/>
              </a:solidFill>
            </a:endParaRPr>
          </a:p>
        </p:txBody>
      </p:sp>
    </p:spTree>
    <p:extLst>
      <p:ext uri="{BB962C8B-B14F-4D97-AF65-F5344CB8AC3E}">
        <p14:creationId xmlns:p14="http://schemas.microsoft.com/office/powerpoint/2010/main" val="485758688"/>
      </p:ext>
    </p:extLst>
  </p:cSld>
  <p:clrMapOvr>
    <a:masterClrMapping/>
  </p:clrMapOvr>
  <mc:AlternateContent xmlns:mc="http://schemas.openxmlformats.org/markup-compatibility/2006">
    <mc:Choice xmlns:p14="http://schemas.microsoft.com/office/powerpoint/2010/main" Requires="p14">
      <p:transition spd="slow" p14:dur="1400">
        <p14:rippl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3">
                                            <p:txEl>
                                              <p:pRg st="0" end="0"/>
                                            </p:txEl>
                                          </p:spTgt>
                                        </p:tgtEl>
                                      </p:cBhvr>
                                    </p:animEffect>
                                  </p:childTnLst>
                                </p:cTn>
                              </p:par>
                              <p:par>
                                <p:cTn id="10" presetID="53" presetClass="entr" presetSubtype="16" fill="hold" nodeType="with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 calcmode="lin" valueType="num">
                                      <p:cBhvr>
                                        <p:cTn id="12"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13" dur="500" fill="hold"/>
                                        <p:tgtEl>
                                          <p:spTgt spid="3">
                                            <p:txEl>
                                              <p:pRg st="1" end="1"/>
                                            </p:txEl>
                                          </p:spTgt>
                                        </p:tgtEl>
                                        <p:attrNameLst>
                                          <p:attrName>ppt_h</p:attrName>
                                        </p:attrNameLst>
                                      </p:cBhvr>
                                      <p:tavLst>
                                        <p:tav tm="0">
                                          <p:val>
                                            <p:fltVal val="0"/>
                                          </p:val>
                                        </p:tav>
                                        <p:tav tm="100000">
                                          <p:val>
                                            <p:strVal val="#ppt_h"/>
                                          </p:val>
                                        </p:tav>
                                      </p:tavLst>
                                    </p:anim>
                                    <p:animEffect transition="in" filter="fade">
                                      <p:cBhvr>
                                        <p:cTn id="14"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3" name="Объект 2"/>
          <p:cNvSpPr>
            <a:spLocks noGrp="1"/>
          </p:cNvSpPr>
          <p:nvPr>
            <p:ph type="body" idx="1"/>
          </p:nvPr>
        </p:nvSpPr>
        <p:spPr>
          <a:xfrm>
            <a:off x="7469108" y="4589463"/>
            <a:ext cx="3878341" cy="1500187"/>
          </a:xfrm>
        </p:spPr>
        <p:txBody>
          <a:bodyPr>
            <a:noAutofit/>
          </a:bodyPr>
          <a:lstStyle/>
          <a:p>
            <a:r>
              <a:rPr lang="en-US" dirty="0">
                <a:solidFill>
                  <a:schemeClr val="tx1"/>
                </a:solidFill>
                <a:latin typeface="Copperplate Gothic Light" panose="020E0507020206020404" pitchFamily="34" charset="0"/>
              </a:rPr>
              <a:t>Here are the seven biggest problems, plus some light at the end of the tunnel.</a:t>
            </a:r>
            <a:endParaRPr lang="uk-UA" sz="2400" dirty="0">
              <a:solidFill>
                <a:schemeClr val="tx1"/>
              </a:solidFill>
            </a:endParaRPr>
          </a:p>
        </p:txBody>
      </p:sp>
      <p:sp>
        <p:nvSpPr>
          <p:cNvPr id="6" name="Объект 2"/>
          <p:cNvSpPr>
            <a:spLocks noGrp="1"/>
          </p:cNvSpPr>
          <p:nvPr>
            <p:ph type="title"/>
          </p:nvPr>
        </p:nvSpPr>
        <p:spPr>
          <a:xfrm>
            <a:off x="831850" y="579422"/>
            <a:ext cx="10515600" cy="3983053"/>
          </a:xfrm>
        </p:spPr>
        <p:txBody>
          <a:bodyPr>
            <a:noAutofit/>
          </a:bodyPr>
          <a:lstStyle/>
          <a:p>
            <a:pPr marL="0" indent="0">
              <a:buNone/>
            </a:pPr>
            <a:r>
              <a:rPr lang="en-US" sz="2400" b="1" dirty="0">
                <a:solidFill>
                  <a:schemeClr val="bg1">
                    <a:lumMod val="95000"/>
                  </a:schemeClr>
                </a:solidFill>
                <a:latin typeface="Copperplate Gothic Light" panose="020E0507020206020404" pitchFamily="34" charset="0"/>
              </a:rPr>
              <a:t>T</a:t>
            </a:r>
            <a:r>
              <a:rPr lang="en-US" sz="2400" dirty="0">
                <a:solidFill>
                  <a:schemeClr val="bg1">
                    <a:lumMod val="95000"/>
                  </a:schemeClr>
                </a:solidFill>
                <a:latin typeface="Copperplate Gothic Light" panose="020E0507020206020404" pitchFamily="34" charset="0"/>
              </a:rPr>
              <a:t>he oceans are among </a:t>
            </a:r>
            <a:r>
              <a:rPr lang="en-US" b="1" dirty="0">
                <a:solidFill>
                  <a:schemeClr val="bg1">
                    <a:lumMod val="95000"/>
                  </a:schemeClr>
                </a:solidFill>
                <a:latin typeface="Copperplate Gothic Light" panose="020E0507020206020404" pitchFamily="34" charset="0"/>
              </a:rPr>
              <a:t>our biggest resource for life</a:t>
            </a:r>
            <a:r>
              <a:rPr lang="en-US" dirty="0">
                <a:solidFill>
                  <a:schemeClr val="bg1">
                    <a:lumMod val="95000"/>
                  </a:schemeClr>
                </a:solidFill>
                <a:latin typeface="Copperplate Gothic Light" panose="020E0507020206020404" pitchFamily="34" charset="0"/>
              </a:rPr>
              <a:t> </a:t>
            </a:r>
            <a:r>
              <a:rPr lang="en-US" sz="2400" dirty="0">
                <a:solidFill>
                  <a:schemeClr val="bg1">
                    <a:lumMod val="95000"/>
                  </a:schemeClr>
                </a:solidFill>
                <a:latin typeface="Copperplate Gothic Light" panose="020E0507020206020404" pitchFamily="34" charset="0"/>
              </a:rPr>
              <a:t>on earth, and also our </a:t>
            </a:r>
            <a:r>
              <a:rPr lang="en-US" sz="3200" dirty="0">
                <a:solidFill>
                  <a:schemeClr val="bg1">
                    <a:lumMod val="95000"/>
                  </a:schemeClr>
                </a:solidFill>
                <a:latin typeface="Copperplate Gothic Light" panose="020E0507020206020404" pitchFamily="34" charset="0"/>
              </a:rPr>
              <a:t>biggest dumping grounds</a:t>
            </a:r>
            <a:r>
              <a:rPr lang="en-US" sz="1800" dirty="0">
                <a:solidFill>
                  <a:schemeClr val="bg1">
                    <a:lumMod val="95000"/>
                  </a:schemeClr>
                </a:solidFill>
                <a:latin typeface="Copperplate Gothic Light" panose="020E0507020206020404" pitchFamily="34" charset="0"/>
              </a:rPr>
              <a:t>. </a:t>
            </a:r>
            <a:r>
              <a:rPr lang="en-US" sz="2400" dirty="0">
                <a:solidFill>
                  <a:schemeClr val="bg1">
                    <a:lumMod val="95000"/>
                  </a:schemeClr>
                </a:solidFill>
                <a:latin typeface="Copperplate Gothic Light" panose="020E0507020206020404" pitchFamily="34" charset="0"/>
              </a:rPr>
              <a:t>That kind of paradox could give anyone an identity crisis. We seem to think we can take all the goodies out and put all our garbage in, and then expect them to keep happily ticking away indefinitely. However, while it's true the oceans can provide us with some amazing eco-solutions like alternative energy, they're are undergoing some serious stress factors. </a:t>
            </a:r>
            <a:endParaRPr lang="uk-UA" sz="2400" dirty="0">
              <a:solidFill>
                <a:schemeClr val="bg1">
                  <a:lumMod val="95000"/>
                </a:schemeClr>
              </a:solidFill>
            </a:endParaRPr>
          </a:p>
        </p:txBody>
      </p:sp>
    </p:spTree>
    <p:extLst>
      <p:ext uri="{BB962C8B-B14F-4D97-AF65-F5344CB8AC3E}">
        <p14:creationId xmlns:p14="http://schemas.microsoft.com/office/powerpoint/2010/main" val="4277800143"/>
      </p:ext>
    </p:extLst>
  </p:cSld>
  <p:clrMapOvr>
    <a:masterClrMapping/>
  </p:clrMapOvr>
  <mc:AlternateContent xmlns:mc="http://schemas.openxmlformats.org/markup-compatibility/2006">
    <mc:Choice xmlns:p14="http://schemas.microsoft.com/office/powerpoint/2010/main" Requires="p14">
      <p:transition spd="slow" p14:dur="1400">
        <p14:rippl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randombar(horizontal)">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extLst>
              <a:ext uri="{BEBA8EAE-BF5A-486C-A8C5-ECC9F3942E4B}">
                <a14:imgProps xmlns:a14="http://schemas.microsoft.com/office/drawing/2010/main">
                  <a14:imgLayer r:embed="rId3">
                    <a14:imgEffect>
                      <a14:saturation sat="0"/>
                    </a14:imgEffect>
                  </a14:imgLayer>
                </a14:imgProps>
              </a:ext>
            </a:extLst>
          </a:blip>
          <a:srcRect/>
          <a:stretch>
            <a:fillRect t="-17000" b="-17000"/>
          </a:stretch>
        </a:blip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0"/>
            <a:ext cx="5142368" cy="3173240"/>
          </a:xfrm>
        </p:spPr>
        <p:txBody>
          <a:bodyPr>
            <a:normAutofit fontScale="90000"/>
          </a:bodyPr>
          <a:lstStyle/>
          <a:p>
            <a:r>
              <a:rPr lang="en-US" sz="4400" b="1" dirty="0" smtClean="0">
                <a:latin typeface="Copperplate Gothic Light" panose="020E0507020206020404" pitchFamily="34" charset="0"/>
              </a:rPr>
              <a:t>1. </a:t>
            </a:r>
            <a:r>
              <a:rPr lang="en-US" sz="4400" b="1" dirty="0" smtClean="0">
                <a:latin typeface="Castellar" panose="020A0402060406010301" pitchFamily="18" charset="0"/>
              </a:rPr>
              <a:t>Overfishing </a:t>
            </a:r>
            <a:r>
              <a:rPr lang="en-US" sz="4400" b="1" dirty="0">
                <a:latin typeface="Castellar" panose="020A0402060406010301" pitchFamily="18" charset="0"/>
              </a:rPr>
              <a:t>Is Draining the Life From the Water</a:t>
            </a:r>
            <a:r>
              <a:rPr lang="en-US" b="1" dirty="0">
                <a:latin typeface="Copperplate Gothic Light" panose="020E0507020206020404" pitchFamily="34" charset="0"/>
              </a:rPr>
              <a:t/>
            </a:r>
            <a:br>
              <a:rPr lang="en-US" b="1" dirty="0">
                <a:latin typeface="Copperplate Gothic Light" panose="020E0507020206020404" pitchFamily="34" charset="0"/>
              </a:rPr>
            </a:br>
            <a:endParaRPr lang="uk-UA" dirty="0"/>
          </a:p>
        </p:txBody>
      </p:sp>
      <p:sp>
        <p:nvSpPr>
          <p:cNvPr id="3" name="Текст 2"/>
          <p:cNvSpPr>
            <a:spLocks noGrp="1"/>
          </p:cNvSpPr>
          <p:nvPr>
            <p:ph type="body" idx="1"/>
          </p:nvPr>
        </p:nvSpPr>
        <p:spPr>
          <a:xfrm>
            <a:off x="8874974" y="2050609"/>
            <a:ext cx="3317026" cy="4571999"/>
          </a:xfrm>
        </p:spPr>
        <p:txBody>
          <a:bodyPr>
            <a:noAutofit/>
          </a:bodyPr>
          <a:lstStyle/>
          <a:p>
            <a:r>
              <a:rPr lang="en-US" sz="1800" b="1" dirty="0" smtClean="0">
                <a:solidFill>
                  <a:schemeClr val="bg1"/>
                </a:solidFill>
                <a:latin typeface="Copperplate Gothic Light" panose="020E0507020206020404" pitchFamily="34" charset="0"/>
              </a:rPr>
              <a:t>Overfishing</a:t>
            </a:r>
            <a:r>
              <a:rPr lang="en-US" sz="1600" dirty="0" smtClean="0">
                <a:solidFill>
                  <a:schemeClr val="bg1"/>
                </a:solidFill>
                <a:latin typeface="Copperplate Gothic Light" panose="020E0507020206020404" pitchFamily="34" charset="0"/>
              </a:rPr>
              <a:t> is having some serious impacts on our oceans. Not only does it work towards wiping out a species, but also the other species of marine animals that are dependent upon those fish for survival. It's been shown that overfishing can cause marine animals to starve, since we're taking food from their mouths in too large of </a:t>
            </a:r>
            <a:r>
              <a:rPr lang="en-US" sz="2000" dirty="0" smtClean="0">
                <a:solidFill>
                  <a:schemeClr val="bg1"/>
                </a:solidFill>
                <a:latin typeface="Copperplate Gothic Light" panose="020E0507020206020404" pitchFamily="34" charset="0"/>
              </a:rPr>
              <a:t>numbers</a:t>
            </a:r>
            <a:r>
              <a:rPr lang="en-US" sz="1600" dirty="0" smtClean="0">
                <a:solidFill>
                  <a:schemeClr val="bg1"/>
                </a:solidFill>
                <a:latin typeface="Copperplate Gothic Light" panose="020E0507020206020404" pitchFamily="34" charset="0"/>
              </a:rPr>
              <a:t> for them to be able to get their fill. It is also estimated that most seas already need long term fishing bans if certain species are to recover at all.</a:t>
            </a:r>
            <a:endParaRPr lang="uk-UA" sz="1600" dirty="0">
              <a:solidFill>
                <a:schemeClr val="bg1"/>
              </a:solidFill>
            </a:endParaRPr>
          </a:p>
        </p:txBody>
      </p:sp>
      <p:sp>
        <p:nvSpPr>
          <p:cNvPr id="4" name="Заголовок 1"/>
          <p:cNvSpPr txBox="1">
            <a:spLocks/>
          </p:cNvSpPr>
          <p:nvPr/>
        </p:nvSpPr>
        <p:spPr>
          <a:xfrm>
            <a:off x="0" y="2544023"/>
            <a:ext cx="5142368" cy="3585173"/>
          </a:xfrm>
          <a:prstGeom prst="rect">
            <a:avLst/>
          </a:prstGeom>
        </p:spPr>
        <p:txBody>
          <a:bodyPr vert="horz" lIns="91440" tIns="45720" rIns="91440" bIns="45720" rtlCol="0" anchor="b">
            <a:normAutofit fontScale="45000" lnSpcReduction="20000"/>
          </a:bodyPr>
          <a:lstStyle>
            <a:lvl1pPr algn="l"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4400" dirty="0" smtClean="0">
                <a:solidFill>
                  <a:schemeClr val="bg1"/>
                </a:solidFill>
                <a:latin typeface="Copperplate Gothic Light" panose="020E0507020206020404" pitchFamily="34" charset="0"/>
              </a:rPr>
              <a:t>There is much to be desired in the ways we fish. First, we </a:t>
            </a:r>
            <a:r>
              <a:rPr lang="en-US" sz="4400" b="1" dirty="0" smtClean="0">
                <a:solidFill>
                  <a:schemeClr val="bg1"/>
                </a:solidFill>
                <a:latin typeface="Copperplate Gothic Light" panose="020E0507020206020404" pitchFamily="34" charset="0"/>
              </a:rPr>
              <a:t>humans use </a:t>
            </a:r>
            <a:r>
              <a:rPr lang="en-US" sz="4400" dirty="0" smtClean="0">
                <a:solidFill>
                  <a:schemeClr val="bg1"/>
                </a:solidFill>
                <a:latin typeface="Copperplate Gothic Light" panose="020E0507020206020404" pitchFamily="34" charset="0"/>
              </a:rPr>
              <a:t>some pretty destructive methods in how we pull catches, </a:t>
            </a:r>
            <a:r>
              <a:rPr lang="en-US" sz="4400" b="1" dirty="0" smtClean="0">
                <a:solidFill>
                  <a:schemeClr val="bg1"/>
                </a:solidFill>
                <a:latin typeface="Copperplate Gothic Light" panose="020E0507020206020404" pitchFamily="34" charset="0"/>
              </a:rPr>
              <a:t>including </a:t>
            </a:r>
            <a:r>
              <a:rPr lang="en-US" sz="4400" dirty="0" smtClean="0">
                <a:solidFill>
                  <a:schemeClr val="bg1"/>
                </a:solidFill>
                <a:latin typeface="Copperplate Gothic Light" panose="020E0507020206020404" pitchFamily="34" charset="0"/>
              </a:rPr>
              <a:t>bottom trawling which </a:t>
            </a:r>
            <a:r>
              <a:rPr lang="en-US" sz="4400" b="1" dirty="0" smtClean="0">
                <a:solidFill>
                  <a:schemeClr val="bg1"/>
                </a:solidFill>
                <a:latin typeface="Copperplate Gothic Light" panose="020E0507020206020404" pitchFamily="34" charset="0"/>
              </a:rPr>
              <a:t>destroys</a:t>
            </a:r>
            <a:r>
              <a:rPr lang="en-US" sz="4400" dirty="0" smtClean="0">
                <a:solidFill>
                  <a:schemeClr val="bg1"/>
                </a:solidFill>
                <a:latin typeface="Copperplate Gothic Light" panose="020E0507020206020404" pitchFamily="34" charset="0"/>
              </a:rPr>
              <a:t> sea floor habitat and </a:t>
            </a:r>
            <a:r>
              <a:rPr lang="en-US" sz="4400" b="1" dirty="0" smtClean="0">
                <a:solidFill>
                  <a:schemeClr val="bg1"/>
                </a:solidFill>
                <a:latin typeface="Copperplate Gothic Light" panose="020E0507020206020404" pitchFamily="34" charset="0"/>
              </a:rPr>
              <a:t>scoops</a:t>
            </a:r>
            <a:r>
              <a:rPr lang="en-US" sz="4400" dirty="0" smtClean="0">
                <a:solidFill>
                  <a:schemeClr val="bg1"/>
                </a:solidFill>
                <a:latin typeface="Copperplate Gothic Light" panose="020E0507020206020404" pitchFamily="34" charset="0"/>
              </a:rPr>
              <a:t> </a:t>
            </a:r>
            <a:r>
              <a:rPr lang="en-US" sz="4400" b="1" dirty="0" smtClean="0">
                <a:solidFill>
                  <a:schemeClr val="bg1"/>
                </a:solidFill>
                <a:latin typeface="Copperplate Gothic Light" panose="020E0507020206020404" pitchFamily="34" charset="0"/>
              </a:rPr>
              <a:t>up</a:t>
            </a:r>
            <a:r>
              <a:rPr lang="en-US" sz="4400" dirty="0" smtClean="0">
                <a:solidFill>
                  <a:schemeClr val="bg1"/>
                </a:solidFill>
                <a:latin typeface="Copperplate Gothic Light" panose="020E0507020206020404" pitchFamily="34" charset="0"/>
              </a:rPr>
              <a:t> many unwanted fish and animals that are tossed aside. We also pull far too many fish to be sustainable, pushing many species to the point of being listed as threatened and endangered.</a:t>
            </a:r>
          </a:p>
          <a:p>
            <a:r>
              <a:rPr lang="en-US" b="1" dirty="0" smtClean="0"/>
              <a:t/>
            </a:r>
            <a:br>
              <a:rPr lang="en-US" b="1" dirty="0" smtClean="0"/>
            </a:br>
            <a:endParaRPr lang="uk-UA" dirty="0"/>
          </a:p>
        </p:txBody>
      </p:sp>
    </p:spTree>
    <p:extLst>
      <p:ext uri="{BB962C8B-B14F-4D97-AF65-F5344CB8AC3E}">
        <p14:creationId xmlns:p14="http://schemas.microsoft.com/office/powerpoint/2010/main" val="3058880863"/>
      </p:ext>
    </p:extLst>
  </p:cSld>
  <p:clrMapOvr>
    <a:masterClrMapping/>
  </p:clrMapOvr>
  <mc:AlternateContent xmlns:mc="http://schemas.openxmlformats.org/markup-compatibility/2006">
    <mc:Choice xmlns:p14="http://schemas.microsoft.com/office/powerpoint/2010/main" Requires="p14">
      <p:transition spd="slow" p14:dur="1400">
        <p14:rippl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circle(in)">
                                      <p:cBhvr>
                                        <p:cTn id="7" dur="2000"/>
                                        <p:tgtEl>
                                          <p:spTgt spid="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extLst>
              <a:ext uri="{BEBA8EAE-BF5A-486C-A8C5-ECC9F3942E4B}">
                <a14:imgProps xmlns:a14="http://schemas.microsoft.com/office/drawing/2010/main">
                  <a14:imgLayer r:embed="rId3">
                    <a14:imgEffect>
                      <a14:saturation sat="0"/>
                    </a14:imgEffect>
                  </a14:imgLayer>
                </a14:imgProps>
              </a:ext>
            </a:extLst>
          </a:blip>
          <a:srcRect/>
          <a:stretch>
            <a:fillRect t="-9000" b="-9000"/>
          </a:stretch>
        </a:blip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853477" y="386861"/>
            <a:ext cx="4591176" cy="3992107"/>
          </a:xfrm>
        </p:spPr>
        <p:txBody>
          <a:bodyPr>
            <a:normAutofit/>
          </a:bodyPr>
          <a:lstStyle/>
          <a:p>
            <a:r>
              <a:rPr lang="en-US" sz="4000" b="1" dirty="0" smtClean="0">
                <a:solidFill>
                  <a:schemeClr val="bg1"/>
                </a:solidFill>
                <a:latin typeface="Copperplate Gothic Light" panose="020E0507020206020404" pitchFamily="34" charset="0"/>
              </a:rPr>
              <a:t>2. </a:t>
            </a:r>
            <a:r>
              <a:rPr lang="en-US" sz="4000" b="1" dirty="0" smtClean="0">
                <a:solidFill>
                  <a:schemeClr val="bg1"/>
                </a:solidFill>
                <a:latin typeface="Castellar" panose="020A0402060406010301" pitchFamily="18" charset="0"/>
              </a:rPr>
              <a:t>Ocean's Most</a:t>
            </a:r>
            <a:r>
              <a:rPr lang="en-US" sz="4000" b="1" dirty="0" smtClean="0">
                <a:latin typeface="Castellar" panose="020A0402060406010301" pitchFamily="18" charset="0"/>
              </a:rPr>
              <a:t> </a:t>
            </a:r>
            <a:r>
              <a:rPr lang="en-US" sz="4000" b="1" dirty="0" smtClean="0">
                <a:solidFill>
                  <a:schemeClr val="bg1"/>
                </a:solidFill>
                <a:latin typeface="Castellar" panose="020A0402060406010301" pitchFamily="18" charset="0"/>
              </a:rPr>
              <a:t>Important Predators Being Killed... But Just for the Fins</a:t>
            </a:r>
            <a:endParaRPr lang="uk-UA" sz="4000" b="1" dirty="0">
              <a:solidFill>
                <a:schemeClr val="bg1"/>
              </a:solidFill>
            </a:endParaRPr>
          </a:p>
        </p:txBody>
      </p:sp>
      <p:sp>
        <p:nvSpPr>
          <p:cNvPr id="3" name="Текст 2"/>
          <p:cNvSpPr>
            <a:spLocks noGrp="1"/>
          </p:cNvSpPr>
          <p:nvPr>
            <p:ph type="body" idx="1"/>
          </p:nvPr>
        </p:nvSpPr>
        <p:spPr>
          <a:xfrm>
            <a:off x="261482" y="263769"/>
            <a:ext cx="4265252" cy="4009491"/>
          </a:xfrm>
        </p:spPr>
        <p:txBody>
          <a:bodyPr>
            <a:normAutofit fontScale="85000" lnSpcReduction="20000"/>
          </a:bodyPr>
          <a:lstStyle/>
          <a:p>
            <a:r>
              <a:rPr lang="en-US" dirty="0" smtClean="0">
                <a:solidFill>
                  <a:schemeClr val="bg1"/>
                </a:solidFill>
                <a:latin typeface="Copperplate Gothic Light" panose="020E0507020206020404" pitchFamily="34" charset="0"/>
              </a:rPr>
              <a:t>Overfishing is an issue that extends beyond familiar species like </a:t>
            </a:r>
            <a:r>
              <a:rPr lang="en-US" dirty="0" err="1" smtClean="0">
                <a:solidFill>
                  <a:schemeClr val="bg1"/>
                </a:solidFill>
                <a:latin typeface="Copperplate Gothic Light" panose="020E0507020206020404" pitchFamily="34" charset="0"/>
              </a:rPr>
              <a:t>bluefin</a:t>
            </a:r>
            <a:r>
              <a:rPr lang="en-US" dirty="0" smtClean="0">
                <a:solidFill>
                  <a:schemeClr val="bg1"/>
                </a:solidFill>
                <a:latin typeface="Copperplate Gothic Light" panose="020E0507020206020404" pitchFamily="34" charset="0"/>
              </a:rPr>
              <a:t> tuna and orange </a:t>
            </a:r>
            <a:r>
              <a:rPr lang="en-US" dirty="0" err="1" smtClean="0">
                <a:solidFill>
                  <a:schemeClr val="bg1"/>
                </a:solidFill>
                <a:latin typeface="Copperplate Gothic Light" panose="020E0507020206020404" pitchFamily="34" charset="0"/>
              </a:rPr>
              <a:t>roughy</a:t>
            </a:r>
            <a:r>
              <a:rPr lang="en-US" dirty="0" smtClean="0">
                <a:solidFill>
                  <a:schemeClr val="bg1"/>
                </a:solidFill>
                <a:latin typeface="Copperplate Gothic Light" panose="020E0507020206020404" pitchFamily="34" charset="0"/>
              </a:rPr>
              <a:t>. It's also a serious issue with sharks. Sharks are killed in the tens of millions each year, mainly for their fins. It is a common practice to catch sharks, cut off their fins, and toss them back into the ocean where they are left to die. The fins are sold as an ingredient for soup. And the waste is extraordinary.</a:t>
            </a:r>
          </a:p>
          <a:p>
            <a:r>
              <a:rPr lang="en-US" dirty="0" smtClean="0">
                <a:latin typeface="Copperplate Gothic Light" panose="020E0507020206020404" pitchFamily="34" charset="0"/>
              </a:rPr>
              <a:t> </a:t>
            </a:r>
            <a:endParaRPr lang="uk-UA" dirty="0"/>
          </a:p>
        </p:txBody>
      </p:sp>
      <p:sp>
        <p:nvSpPr>
          <p:cNvPr id="4" name="Текст 2"/>
          <p:cNvSpPr txBox="1">
            <a:spLocks/>
          </p:cNvSpPr>
          <p:nvPr/>
        </p:nvSpPr>
        <p:spPr>
          <a:xfrm>
            <a:off x="261482" y="4669114"/>
            <a:ext cx="7544115" cy="1934109"/>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2400" kern="1200">
                <a:solidFill>
                  <a:schemeClr val="tx1">
                    <a:tint val="75000"/>
                  </a:schemeClr>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kern="1200">
                <a:solidFill>
                  <a:schemeClr val="tx1">
                    <a:tint val="75000"/>
                  </a:schemeClr>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kern="1200">
                <a:solidFill>
                  <a:schemeClr val="tx1">
                    <a:tint val="75000"/>
                  </a:schemeClr>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9pPr>
          </a:lstStyle>
          <a:p>
            <a:r>
              <a:rPr lang="en-US" sz="1900" dirty="0" smtClean="0">
                <a:solidFill>
                  <a:schemeClr val="bg1"/>
                </a:solidFill>
                <a:latin typeface="Copperplate Gothic Light" panose="020E0507020206020404" pitchFamily="34" charset="0"/>
              </a:rPr>
              <a:t>Sharks are top-of-the-food-chain predators, which means their reproduction rate is slow. Their numbers don't bounce back easily from overfishing. On top of that, their predator status also helps regulate the numbers of other species. When a major predator is take out of the loop, it's usually the case that species lower on the food chain start to overpopulate their habitat, creating a destructive downward spiral of the ecosystem</a:t>
            </a:r>
            <a:r>
              <a:rPr lang="en-US" sz="2000" dirty="0" smtClean="0">
                <a:solidFill>
                  <a:schemeClr val="bg1"/>
                </a:solidFill>
                <a:latin typeface="Copperplate Gothic Light" panose="020E0507020206020404" pitchFamily="34" charset="0"/>
              </a:rPr>
              <a:t>.</a:t>
            </a:r>
            <a:endParaRPr lang="uk-UA" sz="2000" dirty="0">
              <a:solidFill>
                <a:schemeClr val="bg1"/>
              </a:solidFill>
            </a:endParaRPr>
          </a:p>
        </p:txBody>
      </p:sp>
    </p:spTree>
    <p:extLst>
      <p:ext uri="{BB962C8B-B14F-4D97-AF65-F5344CB8AC3E}">
        <p14:creationId xmlns:p14="http://schemas.microsoft.com/office/powerpoint/2010/main" val="4063642535"/>
      </p:ext>
    </p:extLst>
  </p:cSld>
  <p:clrMapOvr>
    <a:masterClrMapping/>
  </p:clrMapOvr>
  <mc:AlternateContent xmlns:mc="http://schemas.openxmlformats.org/markup-compatibility/2006">
    <mc:Choice xmlns:p14="http://schemas.microsoft.com/office/powerpoint/2010/main" Requires="p14">
      <p:transition spd="slow" p14:dur="1400">
        <p14:rippl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circle(in)">
                                      <p:cBhvr>
                                        <p:cTn id="7" dur="2000"/>
                                        <p:tgtEl>
                                          <p:spTgt spid="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6" name="Рисунок 5"/>
          <p:cNvPicPr>
            <a:picLocks noChangeAspect="1"/>
          </p:cNvPicPr>
          <p:nvPr/>
        </p:nvPicPr>
        <p:blipFill>
          <a:blip r:embed="rId2" cstate="print">
            <a:extLst>
              <a:ext uri="{BEBA8EAE-BF5A-486C-A8C5-ECC9F3942E4B}">
                <a14:imgProps xmlns:a14="http://schemas.microsoft.com/office/drawing/2010/main">
                  <a14:imgLayer r:embed="rId3">
                    <a14:imgEffect>
                      <a14:saturation sat="0"/>
                    </a14:imgEffect>
                  </a14:imgLayer>
                </a14:imgProps>
              </a:ext>
              <a:ext uri="{28A0092B-C50C-407E-A947-70E740481C1C}">
                <a14:useLocalDpi xmlns:a14="http://schemas.microsoft.com/office/drawing/2010/main" val="0"/>
              </a:ext>
            </a:extLst>
          </a:blip>
          <a:stretch>
            <a:fillRect/>
          </a:stretch>
        </p:blipFill>
        <p:spPr>
          <a:xfrm>
            <a:off x="0" y="-727624"/>
            <a:ext cx="12204700" cy="8085614"/>
          </a:xfrm>
          <a:prstGeom prst="rect">
            <a:avLst/>
          </a:prstGeom>
        </p:spPr>
      </p:pic>
      <p:sp>
        <p:nvSpPr>
          <p:cNvPr id="2" name="Заголовок 1"/>
          <p:cNvSpPr>
            <a:spLocks noGrp="1"/>
          </p:cNvSpPr>
          <p:nvPr>
            <p:ph type="title"/>
          </p:nvPr>
        </p:nvSpPr>
        <p:spPr>
          <a:xfrm>
            <a:off x="1121997" y="61546"/>
            <a:ext cx="10515600" cy="1217368"/>
          </a:xfrm>
        </p:spPr>
        <p:txBody>
          <a:bodyPr>
            <a:normAutofit/>
          </a:bodyPr>
          <a:lstStyle/>
          <a:p>
            <a:r>
              <a:rPr lang="en-US" sz="4000" b="1" dirty="0" smtClean="0">
                <a:latin typeface="Copperplate Gothic Light" panose="020E0507020206020404" pitchFamily="34" charset="0"/>
              </a:rPr>
              <a:t>3. </a:t>
            </a:r>
            <a:r>
              <a:rPr lang="en-US" sz="4000" b="1" dirty="0" smtClean="0">
                <a:latin typeface="Castellar" panose="020A0402060406010301" pitchFamily="18" charset="0"/>
              </a:rPr>
              <a:t>Ocean Acidification Sending Us Back 35 Million Years</a:t>
            </a:r>
            <a:endParaRPr lang="uk-UA" sz="4000" b="1" dirty="0"/>
          </a:p>
        </p:txBody>
      </p:sp>
      <p:sp>
        <p:nvSpPr>
          <p:cNvPr id="3" name="Текст 2"/>
          <p:cNvSpPr>
            <a:spLocks noGrp="1"/>
          </p:cNvSpPr>
          <p:nvPr>
            <p:ph type="body" idx="1"/>
          </p:nvPr>
        </p:nvSpPr>
        <p:spPr>
          <a:xfrm>
            <a:off x="691173" y="1433145"/>
            <a:ext cx="10656277" cy="3499339"/>
          </a:xfrm>
        </p:spPr>
        <p:txBody>
          <a:bodyPr>
            <a:normAutofit fontScale="25000" lnSpcReduction="20000"/>
          </a:bodyPr>
          <a:lstStyle/>
          <a:p>
            <a:pPr fontAlgn="base"/>
            <a:r>
              <a:rPr lang="en-US" sz="8000" dirty="0" smtClean="0">
                <a:solidFill>
                  <a:schemeClr val="bg1"/>
                </a:solidFill>
                <a:latin typeface="Copperplate Gothic Light" panose="020E0507020206020404" pitchFamily="34" charset="0"/>
              </a:rPr>
              <a:t>Ocean acidification</a:t>
            </a:r>
            <a:r>
              <a:rPr lang="en-US" sz="8000" dirty="0">
                <a:solidFill>
                  <a:schemeClr val="bg1"/>
                </a:solidFill>
                <a:latin typeface="Copperplate Gothic Light" panose="020E0507020206020404" pitchFamily="34" charset="0"/>
              </a:rPr>
              <a:t> is no small issue. The basic science behind acidification is that </a:t>
            </a:r>
            <a:r>
              <a:rPr lang="en-US" sz="8000" b="1" dirty="0">
                <a:solidFill>
                  <a:schemeClr val="bg1"/>
                </a:solidFill>
                <a:latin typeface="Copperplate Gothic Light" panose="020E0507020206020404" pitchFamily="34" charset="0"/>
              </a:rPr>
              <a:t>the ocean absorbs CO2 through natural processes</a:t>
            </a:r>
            <a:r>
              <a:rPr lang="en-US" sz="8000" dirty="0">
                <a:solidFill>
                  <a:schemeClr val="bg1"/>
                </a:solidFill>
                <a:latin typeface="Copperplate Gothic Light" panose="020E0507020206020404" pitchFamily="34" charset="0"/>
              </a:rPr>
              <a:t>, but at the rate at which we're pumping it into the atmosphere through burning fossil fuels, the ocean's pH balance is dropping to the point where life within the ocean is having trouble coping</a:t>
            </a:r>
            <a:r>
              <a:rPr lang="en-US" sz="8000" dirty="0" smtClean="0">
                <a:solidFill>
                  <a:schemeClr val="bg1"/>
                </a:solidFill>
                <a:latin typeface="Copperplate Gothic Light" panose="020E0507020206020404" pitchFamily="34" charset="0"/>
              </a:rPr>
              <a:t>.</a:t>
            </a:r>
          </a:p>
          <a:p>
            <a:pPr fontAlgn="base"/>
            <a:endParaRPr lang="en-US" sz="8000" dirty="0">
              <a:solidFill>
                <a:schemeClr val="bg1"/>
              </a:solidFill>
              <a:latin typeface="Copperplate Gothic Light" panose="020E0507020206020404" pitchFamily="34" charset="0"/>
            </a:endParaRPr>
          </a:p>
          <a:p>
            <a:pPr fontAlgn="base"/>
            <a:r>
              <a:rPr lang="en-US" sz="8000" b="1" dirty="0">
                <a:solidFill>
                  <a:schemeClr val="tx1">
                    <a:lumMod val="95000"/>
                    <a:lumOff val="5000"/>
                  </a:schemeClr>
                </a:solidFill>
                <a:latin typeface="Copperplate Gothic Light" panose="020E0507020206020404" pitchFamily="34" charset="0"/>
              </a:rPr>
              <a:t>"Ocean acidification is more rapid than ever in the history of the earth </a:t>
            </a:r>
            <a:r>
              <a:rPr lang="en-US" sz="8000" dirty="0">
                <a:solidFill>
                  <a:schemeClr val="bg1"/>
                </a:solidFill>
                <a:latin typeface="Copperplate Gothic Light" panose="020E0507020206020404" pitchFamily="34" charset="0"/>
              </a:rPr>
              <a:t>and if you look at the </a:t>
            </a:r>
            <a:r>
              <a:rPr lang="en-US" sz="8000" dirty="0" smtClean="0">
                <a:solidFill>
                  <a:schemeClr val="bg1"/>
                </a:solidFill>
                <a:latin typeface="Copperplate Gothic Light" panose="020E0507020206020404" pitchFamily="34" charset="0"/>
              </a:rPr>
              <a:t> </a:t>
            </a:r>
            <a:r>
              <a:rPr lang="en-US" sz="5600" dirty="0" smtClean="0">
                <a:solidFill>
                  <a:schemeClr val="tx1">
                    <a:lumMod val="95000"/>
                    <a:lumOff val="5000"/>
                  </a:schemeClr>
                </a:solidFill>
                <a:latin typeface="Copperplate Gothic Light" panose="020E0507020206020404" pitchFamily="34" charset="0"/>
              </a:rPr>
              <a:t>p</a:t>
            </a:r>
            <a:r>
              <a:rPr lang="en-US" sz="8000" dirty="0" smtClean="0">
                <a:solidFill>
                  <a:schemeClr val="tx1">
                    <a:lumMod val="95000"/>
                    <a:lumOff val="5000"/>
                  </a:schemeClr>
                </a:solidFill>
                <a:latin typeface="Copperplate Gothic Light" panose="020E0507020206020404" pitchFamily="34" charset="0"/>
              </a:rPr>
              <a:t>CO2</a:t>
            </a:r>
            <a:r>
              <a:rPr lang="en-US" sz="8000" dirty="0" smtClean="0">
                <a:solidFill>
                  <a:schemeClr val="bg1"/>
                </a:solidFill>
                <a:latin typeface="Copperplate Gothic Light" panose="020E0507020206020404" pitchFamily="34" charset="0"/>
              </a:rPr>
              <a:t> </a:t>
            </a:r>
            <a:r>
              <a:rPr lang="en-US" sz="8000" dirty="0">
                <a:solidFill>
                  <a:schemeClr val="bg1"/>
                </a:solidFill>
                <a:latin typeface="Copperplate Gothic Light" panose="020E0507020206020404" pitchFamily="34" charset="0"/>
              </a:rPr>
              <a:t>(partial pressure of carbon dioxide) levels we have reached now, you have </a:t>
            </a:r>
            <a:r>
              <a:rPr lang="en-US" sz="8000" b="1" dirty="0">
                <a:solidFill>
                  <a:schemeClr val="bg1"/>
                </a:solidFill>
                <a:latin typeface="Copperplate Gothic Light" panose="020E0507020206020404" pitchFamily="34" charset="0"/>
              </a:rPr>
              <a:t>to go back 35 million years </a:t>
            </a:r>
            <a:r>
              <a:rPr lang="en-US" sz="8000" dirty="0">
                <a:solidFill>
                  <a:schemeClr val="bg1"/>
                </a:solidFill>
                <a:latin typeface="Copperplate Gothic Light" panose="020E0507020206020404" pitchFamily="34" charset="0"/>
              </a:rPr>
              <a:t>in time to find the equivalents" said </a:t>
            </a:r>
            <a:r>
              <a:rPr lang="en-US" sz="8000" dirty="0" err="1">
                <a:solidFill>
                  <a:schemeClr val="bg1"/>
                </a:solidFill>
                <a:latin typeface="Copperplate Gothic Light" panose="020E0507020206020404" pitchFamily="34" charset="0"/>
              </a:rPr>
              <a:t>Jelle</a:t>
            </a:r>
            <a:r>
              <a:rPr lang="en-US" sz="8000" dirty="0">
                <a:solidFill>
                  <a:schemeClr val="bg1"/>
                </a:solidFill>
                <a:latin typeface="Copperplate Gothic Light" panose="020E0507020206020404" pitchFamily="34" charset="0"/>
              </a:rPr>
              <a:t> </a:t>
            </a:r>
            <a:r>
              <a:rPr lang="en-US" sz="8000" dirty="0" err="1">
                <a:solidFill>
                  <a:schemeClr val="bg1"/>
                </a:solidFill>
                <a:latin typeface="Copperplate Gothic Light" panose="020E0507020206020404" pitchFamily="34" charset="0"/>
              </a:rPr>
              <a:t>Bijma</a:t>
            </a:r>
            <a:r>
              <a:rPr lang="en-US" sz="8000" dirty="0">
                <a:solidFill>
                  <a:schemeClr val="bg1"/>
                </a:solidFill>
                <a:latin typeface="Copperplate Gothic Light" panose="020E0507020206020404" pitchFamily="34" charset="0"/>
              </a:rPr>
              <a:t>, chair of the </a:t>
            </a:r>
            <a:r>
              <a:rPr lang="en-US" sz="8000" dirty="0" err="1">
                <a:solidFill>
                  <a:schemeClr val="bg1"/>
                </a:solidFill>
                <a:latin typeface="Copperplate Gothic Light" panose="020E0507020206020404" pitchFamily="34" charset="0"/>
              </a:rPr>
              <a:t>EuroCLIMATE</a:t>
            </a:r>
            <a:r>
              <a:rPr lang="en-US" sz="8000" dirty="0">
                <a:solidFill>
                  <a:schemeClr val="bg1"/>
                </a:solidFill>
                <a:latin typeface="Copperplate Gothic Light" panose="020E0507020206020404" pitchFamily="34" charset="0"/>
              </a:rPr>
              <a:t> </a:t>
            </a:r>
            <a:r>
              <a:rPr lang="en-US" sz="8000" dirty="0" err="1">
                <a:solidFill>
                  <a:schemeClr val="bg1"/>
                </a:solidFill>
                <a:latin typeface="Copperplate Gothic Light" panose="020E0507020206020404" pitchFamily="34" charset="0"/>
              </a:rPr>
              <a:t>programme</a:t>
            </a:r>
            <a:r>
              <a:rPr lang="en-US" sz="8000" dirty="0">
                <a:solidFill>
                  <a:schemeClr val="bg1"/>
                </a:solidFill>
                <a:latin typeface="Copperplate Gothic Light" panose="020E0507020206020404" pitchFamily="34" charset="0"/>
              </a:rPr>
              <a:t> Scientific Committee and a </a:t>
            </a:r>
            <a:r>
              <a:rPr lang="en-US" sz="8000" dirty="0" err="1">
                <a:solidFill>
                  <a:schemeClr val="bg1"/>
                </a:solidFill>
                <a:latin typeface="Copperplate Gothic Light" panose="020E0507020206020404" pitchFamily="34" charset="0"/>
              </a:rPr>
              <a:t>biogeochemist</a:t>
            </a:r>
            <a:r>
              <a:rPr lang="en-US" sz="8000" dirty="0">
                <a:solidFill>
                  <a:schemeClr val="bg1"/>
                </a:solidFill>
                <a:latin typeface="Copperplate Gothic Light" panose="020E0507020206020404" pitchFamily="34" charset="0"/>
              </a:rPr>
              <a:t> at the Alfred-Wegener-Institute Bremerhaven</a:t>
            </a:r>
            <a:r>
              <a:rPr lang="en-US" sz="8000" dirty="0" smtClean="0">
                <a:solidFill>
                  <a:schemeClr val="bg1"/>
                </a:solidFill>
                <a:latin typeface="Copperplate Gothic Light" panose="020E0507020206020404" pitchFamily="34" charset="0"/>
              </a:rPr>
              <a:t>.</a:t>
            </a:r>
            <a:endParaRPr lang="en-US" sz="8000" dirty="0">
              <a:solidFill>
                <a:schemeClr val="bg1"/>
              </a:solidFill>
              <a:latin typeface="Copperplate Gothic Light" panose="020E0507020206020404" pitchFamily="34" charset="0"/>
            </a:endParaRPr>
          </a:p>
        </p:txBody>
      </p:sp>
      <p:sp>
        <p:nvSpPr>
          <p:cNvPr id="7" name="Текст 2"/>
          <p:cNvSpPr txBox="1">
            <a:spLocks/>
          </p:cNvSpPr>
          <p:nvPr/>
        </p:nvSpPr>
        <p:spPr>
          <a:xfrm>
            <a:off x="691173" y="5295901"/>
            <a:ext cx="10515600" cy="4806461"/>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2400" kern="1200">
                <a:solidFill>
                  <a:schemeClr val="tx1">
                    <a:tint val="75000"/>
                  </a:schemeClr>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kern="1200">
                <a:solidFill>
                  <a:schemeClr val="tx1">
                    <a:tint val="75000"/>
                  </a:schemeClr>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kern="1200">
                <a:solidFill>
                  <a:schemeClr val="tx1">
                    <a:tint val="75000"/>
                  </a:schemeClr>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9pPr>
          </a:lstStyle>
          <a:p>
            <a:pPr fontAlgn="base"/>
            <a:r>
              <a:rPr lang="en-US" sz="2000" b="1" dirty="0" smtClean="0">
                <a:solidFill>
                  <a:schemeClr val="bg1"/>
                </a:solidFill>
                <a:latin typeface="Copperplate Gothic Light" panose="020E0507020206020404" pitchFamily="34" charset="0"/>
              </a:rPr>
              <a:t>Freaky, right? At some point in time, there is a tipping point where the oceans become to acidic to support life that can't quickly adjust. In other words, many species are going to be wiped out, from shellfish to corals and the fish that depend on them.</a:t>
            </a:r>
          </a:p>
          <a:p>
            <a:endParaRPr lang="uk-UA" sz="2000" dirty="0"/>
          </a:p>
        </p:txBody>
      </p:sp>
    </p:spTree>
    <p:extLst>
      <p:ext uri="{BB962C8B-B14F-4D97-AF65-F5344CB8AC3E}">
        <p14:creationId xmlns:p14="http://schemas.microsoft.com/office/powerpoint/2010/main" val="63821055"/>
      </p:ext>
    </p:extLst>
  </p:cSld>
  <p:clrMapOvr>
    <a:masterClrMapping/>
  </p:clrMapOvr>
  <mc:AlternateContent xmlns:mc="http://schemas.openxmlformats.org/markup-compatibility/2006">
    <mc:Choice xmlns:p14="http://schemas.microsoft.com/office/powerpoint/2010/main" Requires="p14">
      <p:transition spd="slow" p14:dur="1400">
        <p14:rippl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randombar(horizontal)">
                                      <p:cBhvr>
                                        <p:cTn id="7" dur="500"/>
                                        <p:tgtEl>
                                          <p:spTgt spid="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a:picLocks noChangeAspect="1"/>
          </p:cNvPicPr>
          <p:nvPr/>
        </p:nvPicPr>
        <p:blipFill>
          <a:blip r:embed="rId2">
            <a:extLst>
              <a:ext uri="{BEBA8EAE-BF5A-486C-A8C5-ECC9F3942E4B}">
                <a14:imgProps xmlns:a14="http://schemas.microsoft.com/office/drawing/2010/main">
                  <a14:imgLayer r:embed="rId3">
                    <a14:imgEffect>
                      <a14:saturation sat="0"/>
                    </a14:imgEffect>
                  </a14:imgLayer>
                </a14:imgProps>
              </a:ex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Заголовок 1"/>
          <p:cNvSpPr>
            <a:spLocks noGrp="1"/>
          </p:cNvSpPr>
          <p:nvPr>
            <p:ph type="title"/>
          </p:nvPr>
        </p:nvSpPr>
        <p:spPr>
          <a:xfrm>
            <a:off x="207595" y="250214"/>
            <a:ext cx="8558335" cy="2852737"/>
          </a:xfrm>
        </p:spPr>
        <p:txBody>
          <a:bodyPr>
            <a:normAutofit/>
          </a:bodyPr>
          <a:lstStyle/>
          <a:p>
            <a:pPr fontAlgn="base"/>
            <a:r>
              <a:rPr lang="en-US" sz="4000" b="1" dirty="0">
                <a:latin typeface="Copperplate Gothic Light" panose="020E0507020206020404" pitchFamily="34" charset="0"/>
              </a:rPr>
              <a:t>4. </a:t>
            </a:r>
            <a:r>
              <a:rPr lang="en-US" sz="4000" b="1" dirty="0">
                <a:latin typeface="Castellar" panose="020A0402060406010301" pitchFamily="18" charset="0"/>
              </a:rPr>
              <a:t>Dying Coral Reefs </a:t>
            </a:r>
            <a:r>
              <a:rPr lang="en-US" sz="4000" b="1" dirty="0" smtClean="0">
                <a:latin typeface="Castellar" panose="020A0402060406010301" pitchFamily="18" charset="0"/>
              </a:rPr>
              <a:t/>
            </a:r>
            <a:br>
              <a:rPr lang="en-US" sz="4000" b="1" dirty="0" smtClean="0">
                <a:latin typeface="Castellar" panose="020A0402060406010301" pitchFamily="18" charset="0"/>
              </a:rPr>
            </a:br>
            <a:r>
              <a:rPr lang="en-US" sz="4000" b="1" dirty="0" smtClean="0">
                <a:latin typeface="Castellar" panose="020A0402060406010301" pitchFamily="18" charset="0"/>
              </a:rPr>
              <a:t>and A </a:t>
            </a:r>
            <a:r>
              <a:rPr lang="en-US" sz="4000" b="1" dirty="0">
                <a:latin typeface="Castellar" panose="020A0402060406010301" pitchFamily="18" charset="0"/>
              </a:rPr>
              <a:t>Scary Downward Spiral</a:t>
            </a:r>
            <a:br>
              <a:rPr lang="en-US" sz="4000" b="1" dirty="0">
                <a:latin typeface="Castellar" panose="020A0402060406010301" pitchFamily="18" charset="0"/>
              </a:rPr>
            </a:br>
            <a:endParaRPr lang="uk-UA" sz="4000" dirty="0"/>
          </a:p>
        </p:txBody>
      </p:sp>
      <p:sp>
        <p:nvSpPr>
          <p:cNvPr id="3" name="Текст 2"/>
          <p:cNvSpPr>
            <a:spLocks noGrp="1"/>
          </p:cNvSpPr>
          <p:nvPr>
            <p:ph type="body" idx="1"/>
          </p:nvPr>
        </p:nvSpPr>
        <p:spPr>
          <a:xfrm>
            <a:off x="831850" y="5073162"/>
            <a:ext cx="10515600" cy="2124319"/>
          </a:xfrm>
        </p:spPr>
        <p:txBody>
          <a:bodyPr>
            <a:normAutofit/>
          </a:bodyPr>
          <a:lstStyle/>
          <a:p>
            <a:r>
              <a:rPr lang="en-US" sz="2000" b="1" dirty="0" smtClean="0">
                <a:solidFill>
                  <a:schemeClr val="bg1"/>
                </a:solidFill>
                <a:latin typeface="Copperplate Gothic Light" panose="020E0507020206020404" pitchFamily="34" charset="0"/>
              </a:rPr>
              <a:t>Global warming is a primary worse</a:t>
            </a:r>
            <a:r>
              <a:rPr lang="en-US" sz="2000" dirty="0" smtClean="0">
                <a:solidFill>
                  <a:schemeClr val="bg1"/>
                </a:solidFill>
                <a:latin typeface="Copperplate Gothic Light" panose="020E0507020206020404" pitchFamily="34" charset="0"/>
              </a:rPr>
              <a:t> of </a:t>
            </a:r>
            <a:r>
              <a:rPr lang="en-US" sz="2000" b="1" dirty="0" smtClean="0">
                <a:solidFill>
                  <a:schemeClr val="bg1"/>
                </a:solidFill>
                <a:latin typeface="Copperplate Gothic Light" panose="020E0507020206020404" pitchFamily="34" charset="0"/>
              </a:rPr>
              <a:t>coral bleaching</a:t>
            </a:r>
            <a:r>
              <a:rPr lang="en-US" sz="2000" dirty="0" smtClean="0">
                <a:solidFill>
                  <a:schemeClr val="bg1"/>
                </a:solidFill>
                <a:latin typeface="Copperplate Gothic Light" panose="020E0507020206020404" pitchFamily="34" charset="0"/>
              </a:rPr>
              <a:t>, but there are </a:t>
            </a:r>
            <a:r>
              <a:rPr lang="en-US" sz="2000" b="1" dirty="0" smtClean="0">
                <a:solidFill>
                  <a:schemeClr val="bg1"/>
                </a:solidFill>
                <a:latin typeface="Copperplate Gothic Light" panose="020E0507020206020404" pitchFamily="34" charset="0"/>
              </a:rPr>
              <a:t>other causes</a:t>
            </a:r>
            <a:r>
              <a:rPr lang="en-US" sz="2000" dirty="0" smtClean="0">
                <a:solidFill>
                  <a:schemeClr val="bg1"/>
                </a:solidFill>
                <a:latin typeface="Copperplate Gothic Light" panose="020E0507020206020404" pitchFamily="34" charset="0"/>
              </a:rPr>
              <a:t> as well. </a:t>
            </a:r>
            <a:r>
              <a:rPr lang="en-US" sz="2000" b="1" dirty="0" smtClean="0">
                <a:solidFill>
                  <a:schemeClr val="bg1"/>
                </a:solidFill>
                <a:latin typeface="Copperplate Gothic Light" panose="020E0507020206020404" pitchFamily="34" charset="0"/>
              </a:rPr>
              <a:t>Science is working on ways</a:t>
            </a:r>
            <a:r>
              <a:rPr lang="en-US" sz="2000" dirty="0" smtClean="0">
                <a:solidFill>
                  <a:schemeClr val="bg1"/>
                </a:solidFill>
                <a:latin typeface="Copperplate Gothic Light" panose="020E0507020206020404" pitchFamily="34" charset="0"/>
              </a:rPr>
              <a:t>, but it also is a matter of setting aside marine conservation areas. Figuring out </a:t>
            </a:r>
            <a:r>
              <a:rPr lang="en-US" sz="2000" b="1" dirty="0" smtClean="0">
                <a:solidFill>
                  <a:schemeClr val="bg1"/>
                </a:solidFill>
                <a:latin typeface="Copperplate Gothic Light" panose="020E0507020206020404" pitchFamily="34" charset="0"/>
              </a:rPr>
              <a:t>ways to protect this “support system”</a:t>
            </a:r>
            <a:r>
              <a:rPr lang="en-US" sz="2000" dirty="0" smtClean="0">
                <a:solidFill>
                  <a:schemeClr val="bg1"/>
                </a:solidFill>
                <a:latin typeface="Copperplate Gothic Light" panose="020E0507020206020404" pitchFamily="34" charset="0"/>
              </a:rPr>
              <a:t> is a must for the overall health of the oceans.</a:t>
            </a:r>
            <a:br>
              <a:rPr lang="en-US" sz="2000" dirty="0" smtClean="0">
                <a:solidFill>
                  <a:schemeClr val="bg1"/>
                </a:solidFill>
                <a:latin typeface="Copperplate Gothic Light" panose="020E0507020206020404" pitchFamily="34" charset="0"/>
              </a:rPr>
            </a:br>
            <a:endParaRPr lang="uk-UA" sz="2000" dirty="0">
              <a:solidFill>
                <a:schemeClr val="bg1"/>
              </a:solidFill>
            </a:endParaRPr>
          </a:p>
        </p:txBody>
      </p:sp>
      <p:sp>
        <p:nvSpPr>
          <p:cNvPr id="5" name="Текст 2"/>
          <p:cNvSpPr txBox="1">
            <a:spLocks/>
          </p:cNvSpPr>
          <p:nvPr/>
        </p:nvSpPr>
        <p:spPr>
          <a:xfrm>
            <a:off x="1676400" y="2366840"/>
            <a:ext cx="10515600" cy="2124319"/>
          </a:xfrm>
          <a:prstGeom prst="rect">
            <a:avLst/>
          </a:prstGeom>
        </p:spPr>
        <p:txBody>
          <a:bodyPr vert="horz" lIns="91440" tIns="45720" rIns="91440" bIns="45720" rtlCol="0">
            <a:normAutofit fontScale="92500" lnSpcReduction="10000"/>
          </a:bodyPr>
          <a:lstStyle>
            <a:lvl1pPr marL="0" indent="0" algn="l" defTabSz="914400" rtl="0" eaLnBrk="1" latinLnBrk="0" hangingPunct="1">
              <a:lnSpc>
                <a:spcPct val="90000"/>
              </a:lnSpc>
              <a:spcBef>
                <a:spcPts val="1000"/>
              </a:spcBef>
              <a:buFont typeface="Arial" panose="020B0604020202020204" pitchFamily="34" charset="0"/>
              <a:buNone/>
              <a:defRPr sz="2400" kern="1200">
                <a:solidFill>
                  <a:schemeClr val="tx1">
                    <a:tint val="75000"/>
                  </a:schemeClr>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kern="1200">
                <a:solidFill>
                  <a:schemeClr val="tx1">
                    <a:tint val="75000"/>
                  </a:schemeClr>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kern="1200">
                <a:solidFill>
                  <a:schemeClr val="tx1">
                    <a:tint val="75000"/>
                  </a:schemeClr>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9pPr>
          </a:lstStyle>
          <a:p>
            <a:r>
              <a:rPr lang="en-US" dirty="0" smtClean="0">
                <a:latin typeface="Copperplate Gothic Light" panose="020E0507020206020404" pitchFamily="34" charset="0"/>
              </a:rPr>
              <a:t/>
            </a:r>
            <a:br>
              <a:rPr lang="en-US" dirty="0" smtClean="0">
                <a:latin typeface="Copperplate Gothic Light" panose="020E0507020206020404" pitchFamily="34" charset="0"/>
              </a:rPr>
            </a:br>
            <a:r>
              <a:rPr lang="en-US" dirty="0" smtClean="0">
                <a:solidFill>
                  <a:schemeClr val="bg1"/>
                </a:solidFill>
                <a:latin typeface="Copperplate Gothic Light" panose="020E0507020206020404" pitchFamily="34" charset="0"/>
              </a:rPr>
              <a:t>Keeping the coral reefs healthy is another major buzz topic right now. A </a:t>
            </a:r>
            <a:r>
              <a:rPr lang="en-US" b="1" dirty="0" smtClean="0">
                <a:solidFill>
                  <a:schemeClr val="bg1"/>
                </a:solidFill>
                <a:latin typeface="Copperplate Gothic Light" panose="020E0507020206020404" pitchFamily="34" charset="0"/>
              </a:rPr>
              <a:t>focus on how to protect a coral reef</a:t>
            </a:r>
            <a:r>
              <a:rPr lang="en-US" dirty="0" smtClean="0">
                <a:solidFill>
                  <a:schemeClr val="bg1"/>
                </a:solidFill>
                <a:latin typeface="Copperplate Gothic Light" panose="020E0507020206020404" pitchFamily="34" charset="0"/>
              </a:rPr>
              <a:t> is important considering coral reefs support a huge amount of small sea life, which in turn </a:t>
            </a:r>
            <a:r>
              <a:rPr lang="en-US" b="1" dirty="0" smtClean="0">
                <a:solidFill>
                  <a:schemeClr val="bg1"/>
                </a:solidFill>
                <a:latin typeface="Copperplate Gothic Light" panose="020E0507020206020404" pitchFamily="34" charset="0"/>
              </a:rPr>
              <a:t>supports both larger sea life</a:t>
            </a:r>
            <a:r>
              <a:rPr lang="en-US" dirty="0" smtClean="0">
                <a:solidFill>
                  <a:schemeClr val="bg1"/>
                </a:solidFill>
                <a:latin typeface="Copperplate Gothic Light" panose="020E0507020206020404" pitchFamily="34" charset="0"/>
              </a:rPr>
              <a:t> and </a:t>
            </a:r>
            <a:r>
              <a:rPr lang="en-US" b="1" dirty="0" smtClean="0">
                <a:solidFill>
                  <a:schemeClr val="bg1"/>
                </a:solidFill>
                <a:latin typeface="Copperplate Gothic Light" panose="020E0507020206020404" pitchFamily="34" charset="0"/>
              </a:rPr>
              <a:t>people</a:t>
            </a:r>
            <a:r>
              <a:rPr lang="en-US" dirty="0" smtClean="0">
                <a:solidFill>
                  <a:schemeClr val="bg1"/>
                </a:solidFill>
                <a:latin typeface="Copperplate Gothic Light" panose="020E0507020206020404" pitchFamily="34" charset="0"/>
              </a:rPr>
              <a:t>, not only for </a:t>
            </a:r>
            <a:r>
              <a:rPr lang="en-US" sz="2900" dirty="0" smtClean="0">
                <a:solidFill>
                  <a:schemeClr val="bg1"/>
                </a:solidFill>
                <a:latin typeface="Copperplate Gothic Light" panose="020E0507020206020404" pitchFamily="34" charset="0"/>
              </a:rPr>
              <a:t>immediate</a:t>
            </a:r>
            <a:r>
              <a:rPr lang="en-US" dirty="0" smtClean="0">
                <a:solidFill>
                  <a:schemeClr val="bg1"/>
                </a:solidFill>
                <a:latin typeface="Copperplate Gothic Light" panose="020E0507020206020404" pitchFamily="34" charset="0"/>
              </a:rPr>
              <a:t> food needs but </a:t>
            </a:r>
            <a:r>
              <a:rPr lang="en-US" b="1" dirty="0" smtClean="0">
                <a:solidFill>
                  <a:schemeClr val="bg1"/>
                </a:solidFill>
                <a:latin typeface="Copperplate Gothic Light" panose="020E0507020206020404" pitchFamily="34" charset="0"/>
              </a:rPr>
              <a:t>also economically</a:t>
            </a:r>
            <a:r>
              <a:rPr lang="en-US" dirty="0" smtClean="0">
                <a:solidFill>
                  <a:schemeClr val="bg1"/>
                </a:solidFill>
                <a:latin typeface="Copperplate Gothic Light" panose="020E0507020206020404" pitchFamily="34" charset="0"/>
              </a:rPr>
              <a:t>.</a:t>
            </a:r>
            <a:br>
              <a:rPr lang="en-US" dirty="0" smtClean="0">
                <a:solidFill>
                  <a:schemeClr val="bg1"/>
                </a:solidFill>
                <a:latin typeface="Copperplate Gothic Light" panose="020E0507020206020404" pitchFamily="34" charset="0"/>
              </a:rPr>
            </a:br>
            <a:endParaRPr lang="en-US" dirty="0" smtClean="0">
              <a:solidFill>
                <a:schemeClr val="bg1"/>
              </a:solidFill>
              <a:latin typeface="Copperplate Gothic Light" panose="020E0507020206020404" pitchFamily="34" charset="0"/>
            </a:endParaRPr>
          </a:p>
        </p:txBody>
      </p:sp>
    </p:spTree>
    <p:extLst>
      <p:ext uri="{BB962C8B-B14F-4D97-AF65-F5344CB8AC3E}">
        <p14:creationId xmlns:p14="http://schemas.microsoft.com/office/powerpoint/2010/main" val="438038440"/>
      </p:ext>
    </p:extLst>
  </p:cSld>
  <p:clrMapOvr>
    <a:masterClrMapping/>
  </p:clrMapOvr>
  <mc:AlternateContent xmlns:mc="http://schemas.openxmlformats.org/markup-compatibility/2006">
    <mc:Choice xmlns:p14="http://schemas.microsoft.com/office/powerpoint/2010/main" Requires="p14">
      <p:transition spd="slow" p14:dur="1400">
        <p14:rippl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Рисунок 4"/>
          <p:cNvPicPr>
            <a:picLocks noChangeAspect="1"/>
          </p:cNvPicPr>
          <p:nvPr/>
        </p:nvPicPr>
        <p:blipFill>
          <a:blip r:embed="rId2" cstate="print">
            <a:extLst>
              <a:ext uri="{BEBA8EAE-BF5A-486C-A8C5-ECC9F3942E4B}">
                <a14:imgProps xmlns:a14="http://schemas.microsoft.com/office/drawing/2010/main">
                  <a14:imgLayer r:embed="rId3">
                    <a14:imgEffect>
                      <a14:saturation sat="0"/>
                    </a14:imgEffect>
                  </a14:imgLayer>
                </a14:imgProps>
              </a:ext>
              <a:ext uri="{28A0092B-C50C-407E-A947-70E740481C1C}">
                <a14:useLocalDpi xmlns:a14="http://schemas.microsoft.com/office/drawing/2010/main" val="0"/>
              </a:ext>
            </a:extLst>
          </a:blip>
          <a:stretch>
            <a:fillRect/>
          </a:stretch>
        </p:blipFill>
        <p:spPr>
          <a:xfrm>
            <a:off x="-986828" y="0"/>
            <a:ext cx="13716000" cy="6858000"/>
          </a:xfrm>
          <a:prstGeom prst="rect">
            <a:avLst/>
          </a:prstGeom>
        </p:spPr>
      </p:pic>
      <p:sp>
        <p:nvSpPr>
          <p:cNvPr id="2" name="Заголовок 1"/>
          <p:cNvSpPr>
            <a:spLocks noGrp="1"/>
          </p:cNvSpPr>
          <p:nvPr>
            <p:ph type="title"/>
          </p:nvPr>
        </p:nvSpPr>
        <p:spPr>
          <a:xfrm>
            <a:off x="1519913" y="1591194"/>
            <a:ext cx="10515600" cy="2852737"/>
          </a:xfrm>
        </p:spPr>
        <p:txBody>
          <a:bodyPr>
            <a:normAutofit/>
          </a:bodyPr>
          <a:lstStyle/>
          <a:p>
            <a:pPr fontAlgn="base"/>
            <a:r>
              <a:rPr lang="en-US" sz="4000" b="1" dirty="0">
                <a:latin typeface="Copperplate Gothic Light" panose="020E0507020206020404" pitchFamily="34" charset="0"/>
              </a:rPr>
              <a:t>5. </a:t>
            </a:r>
            <a:r>
              <a:rPr lang="en-US" sz="4000" b="1" dirty="0">
                <a:latin typeface="Castellar" panose="020A0402060406010301" pitchFamily="18" charset="0"/>
              </a:rPr>
              <a:t>Ocean Dead Zones Are Everywhere, </a:t>
            </a:r>
            <a:r>
              <a:rPr lang="en-US" sz="4000" b="1" dirty="0" smtClean="0">
                <a:latin typeface="Castellar" panose="020A0402060406010301" pitchFamily="18" charset="0"/>
              </a:rPr>
              <a:t>and </a:t>
            </a:r>
            <a:r>
              <a:rPr lang="en-US" sz="4000" b="1" dirty="0">
                <a:latin typeface="Castellar" panose="020A0402060406010301" pitchFamily="18" charset="0"/>
              </a:rPr>
              <a:t>Growing</a:t>
            </a:r>
            <a:r>
              <a:rPr lang="en-US" b="1" dirty="0"/>
              <a:t/>
            </a:r>
            <a:br>
              <a:rPr lang="en-US" b="1" dirty="0"/>
            </a:br>
            <a:endParaRPr lang="uk-UA" dirty="0"/>
          </a:p>
        </p:txBody>
      </p:sp>
      <p:sp>
        <p:nvSpPr>
          <p:cNvPr id="3" name="Текст 2"/>
          <p:cNvSpPr>
            <a:spLocks noGrp="1"/>
          </p:cNvSpPr>
          <p:nvPr>
            <p:ph type="body" idx="1"/>
          </p:nvPr>
        </p:nvSpPr>
        <p:spPr/>
        <p:txBody>
          <a:bodyPr>
            <a:normAutofit fontScale="77500" lnSpcReduction="20000"/>
          </a:bodyPr>
          <a:lstStyle/>
          <a:p>
            <a:pPr fontAlgn="base"/>
            <a:r>
              <a:rPr lang="en-US" dirty="0" smtClean="0">
                <a:solidFill>
                  <a:schemeClr val="bg1"/>
                </a:solidFill>
                <a:latin typeface="Copperplate Gothic Light" panose="020E0507020206020404" pitchFamily="34" charset="0"/>
              </a:rPr>
              <a:t>Dead zone research underscores the </a:t>
            </a:r>
            <a:r>
              <a:rPr lang="en-US" dirty="0" smtClean="0">
                <a:solidFill>
                  <a:schemeClr val="tx1"/>
                </a:solidFill>
                <a:latin typeface="Copperplate Gothic Light" panose="020E0507020206020404" pitchFamily="34" charset="0"/>
              </a:rPr>
              <a:t>interconne</a:t>
            </a:r>
            <a:r>
              <a:rPr lang="en-US" dirty="0" smtClean="0">
                <a:solidFill>
                  <a:schemeClr val="bg1"/>
                </a:solidFill>
                <a:latin typeface="Copperplate Gothic Light" panose="020E0507020206020404" pitchFamily="34" charset="0"/>
              </a:rPr>
              <a:t>ctedness of our planet. It appears that crop biodiversity on land could </a:t>
            </a:r>
            <a:r>
              <a:rPr lang="en-US" dirty="0" smtClean="0">
                <a:solidFill>
                  <a:schemeClr val="tx1"/>
                </a:solidFill>
                <a:latin typeface="Copperplate Gothic Light" panose="020E0507020206020404" pitchFamily="34" charset="0"/>
              </a:rPr>
              <a:t>help</a:t>
            </a:r>
            <a:r>
              <a:rPr lang="en-US" dirty="0" smtClean="0">
                <a:solidFill>
                  <a:schemeClr val="bg1"/>
                </a:solidFill>
                <a:latin typeface="Copperplate Gothic Light" panose="020E0507020206020404" pitchFamily="34" charset="0"/>
              </a:rPr>
              <a:t> prevent dead zones in the ocean by reducing or eliminating the use </a:t>
            </a:r>
            <a:r>
              <a:rPr lang="en-US" dirty="0" smtClean="0">
                <a:solidFill>
                  <a:schemeClr val="tx1"/>
                </a:solidFill>
                <a:latin typeface="Copperplate Gothic Light" panose="020E0507020206020404" pitchFamily="34" charset="0"/>
              </a:rPr>
              <a:t>of fertilizers </a:t>
            </a:r>
            <a:r>
              <a:rPr lang="en-US" dirty="0" smtClean="0">
                <a:solidFill>
                  <a:schemeClr val="bg1"/>
                </a:solidFill>
                <a:latin typeface="Copperplate Gothic Light" panose="020E0507020206020404" pitchFamily="34" charset="0"/>
              </a:rPr>
              <a:t>and pesticides that run off into the open ocean and are part of the cause of dead zones. Knowing what we dump into the oceans is important in being aware of our role in creating areas of lifelessness in an ecosystem upon which we depend.</a:t>
            </a:r>
            <a:endParaRPr lang="uk-UA" dirty="0">
              <a:solidFill>
                <a:schemeClr val="bg1"/>
              </a:solidFill>
            </a:endParaRPr>
          </a:p>
        </p:txBody>
      </p:sp>
      <p:sp>
        <p:nvSpPr>
          <p:cNvPr id="4" name="Текст 2"/>
          <p:cNvSpPr txBox="1">
            <a:spLocks/>
          </p:cNvSpPr>
          <p:nvPr/>
        </p:nvSpPr>
        <p:spPr>
          <a:xfrm>
            <a:off x="831850" y="596350"/>
            <a:ext cx="10155604" cy="849312"/>
          </a:xfrm>
          <a:prstGeom prst="rect">
            <a:avLst/>
          </a:prstGeom>
        </p:spPr>
        <p:txBody>
          <a:bodyPr vert="horz" lIns="91440" tIns="45720" rIns="91440" bIns="45720" rtlCol="0">
            <a:normAutofit fontScale="70000" lnSpcReduction="20000"/>
          </a:bodyPr>
          <a:lstStyle>
            <a:lvl1pPr marL="0" indent="0" algn="l" defTabSz="914400" rtl="0" eaLnBrk="1" latinLnBrk="0" hangingPunct="1">
              <a:lnSpc>
                <a:spcPct val="90000"/>
              </a:lnSpc>
              <a:spcBef>
                <a:spcPts val="1000"/>
              </a:spcBef>
              <a:buFont typeface="Arial" panose="020B0604020202020204" pitchFamily="34" charset="0"/>
              <a:buNone/>
              <a:defRPr sz="2400" kern="1200">
                <a:solidFill>
                  <a:schemeClr val="tx1">
                    <a:tint val="75000"/>
                  </a:schemeClr>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kern="1200">
                <a:solidFill>
                  <a:schemeClr val="tx1">
                    <a:tint val="75000"/>
                  </a:schemeClr>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kern="1200">
                <a:solidFill>
                  <a:schemeClr val="tx1">
                    <a:tint val="75000"/>
                  </a:schemeClr>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9pPr>
          </a:lstStyle>
          <a:p>
            <a:pPr fontAlgn="base"/>
            <a:r>
              <a:rPr lang="en-US" dirty="0" smtClean="0">
                <a:solidFill>
                  <a:schemeClr val="bg1"/>
                </a:solidFill>
                <a:latin typeface="Copperplate Gothic Light" panose="020E0507020206020404" pitchFamily="34" charset="0"/>
              </a:rPr>
              <a:t>Dead zones are swaths of ocean that don't support life due to a lack of oxygen, and global warming is a prime suspect for what's behind the shifts in ocean behavior that cause dead zones. The number of dead zones is growing at an alarming rate, with over 400 known to exist, and the number is expected to grow.</a:t>
            </a:r>
          </a:p>
        </p:txBody>
      </p:sp>
    </p:spTree>
    <p:extLst>
      <p:ext uri="{BB962C8B-B14F-4D97-AF65-F5344CB8AC3E}">
        <p14:creationId xmlns:p14="http://schemas.microsoft.com/office/powerpoint/2010/main" val="3850067053"/>
      </p:ext>
    </p:extLst>
  </p:cSld>
  <p:clrMapOvr>
    <a:masterClrMapping/>
  </p:clrMapOvr>
  <mc:AlternateContent xmlns:mc="http://schemas.openxmlformats.org/markup-compatibility/2006">
    <mc:Choice xmlns:p14="http://schemas.microsoft.com/office/powerpoint/2010/main" Requires="p14">
      <p:transition spd="slow" p14:dur="1400">
        <p14:rippl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Рисунок 4"/>
          <p:cNvPicPr>
            <a:picLocks noChangeAspect="1"/>
          </p:cNvPicPr>
          <p:nvPr/>
        </p:nvPicPr>
        <p:blipFill>
          <a:blip r:embed="rId2">
            <a:extLst>
              <a:ext uri="{BEBA8EAE-BF5A-486C-A8C5-ECC9F3942E4B}">
                <a14:imgProps xmlns:a14="http://schemas.microsoft.com/office/drawing/2010/main">
                  <a14:imgLayer r:embed="rId3">
                    <a14:imgEffect>
                      <a14:saturation sat="0"/>
                    </a14:imgEffect>
                  </a14:imgLayer>
                </a14:imgProps>
              </a:ex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Заголовок 1"/>
          <p:cNvSpPr>
            <a:spLocks noGrp="1"/>
          </p:cNvSpPr>
          <p:nvPr>
            <p:ph type="title"/>
          </p:nvPr>
        </p:nvSpPr>
        <p:spPr>
          <a:xfrm>
            <a:off x="7482254" y="184639"/>
            <a:ext cx="4463562" cy="4741679"/>
          </a:xfrm>
        </p:spPr>
        <p:txBody>
          <a:bodyPr>
            <a:normAutofit/>
          </a:bodyPr>
          <a:lstStyle/>
          <a:p>
            <a:r>
              <a:rPr lang="en-US" sz="4000" b="1" dirty="0" smtClean="0">
                <a:latin typeface="Copperplate Gothic Light" panose="020E0507020206020404" pitchFamily="34" charset="0"/>
              </a:rPr>
              <a:t>6</a:t>
            </a:r>
            <a:r>
              <a:rPr lang="en-US" sz="4000" b="1" dirty="0" smtClean="0">
                <a:latin typeface="Castellar" panose="020A0402060406010301" pitchFamily="18" charset="0"/>
              </a:rPr>
              <a:t>. Mercury Pollution Going from Coal to Oceans to </a:t>
            </a:r>
            <a:r>
              <a:rPr lang="en-US" sz="4000" b="1" dirty="0" smtClean="0">
                <a:solidFill>
                  <a:schemeClr val="bg1"/>
                </a:solidFill>
                <a:latin typeface="Castellar" panose="020A0402060406010301" pitchFamily="18" charset="0"/>
              </a:rPr>
              <a:t>Fish to Our Dinner Table</a:t>
            </a:r>
            <a:br>
              <a:rPr lang="en-US" sz="4000" b="1" dirty="0" smtClean="0">
                <a:solidFill>
                  <a:schemeClr val="bg1"/>
                </a:solidFill>
                <a:latin typeface="Castellar" panose="020A0402060406010301" pitchFamily="18" charset="0"/>
              </a:rPr>
            </a:br>
            <a:endParaRPr lang="uk-UA" sz="4000" b="1" dirty="0">
              <a:solidFill>
                <a:schemeClr val="bg1"/>
              </a:solidFill>
            </a:endParaRPr>
          </a:p>
        </p:txBody>
      </p:sp>
      <p:sp>
        <p:nvSpPr>
          <p:cNvPr id="3" name="Текст 2"/>
          <p:cNvSpPr>
            <a:spLocks noGrp="1"/>
          </p:cNvSpPr>
          <p:nvPr>
            <p:ph type="body" idx="1"/>
          </p:nvPr>
        </p:nvSpPr>
        <p:spPr>
          <a:xfrm>
            <a:off x="208084" y="158262"/>
            <a:ext cx="6430107" cy="2866292"/>
          </a:xfrm>
        </p:spPr>
        <p:txBody>
          <a:bodyPr>
            <a:normAutofit fontScale="70000" lnSpcReduction="20000"/>
          </a:bodyPr>
          <a:lstStyle/>
          <a:p>
            <a:r>
              <a:rPr lang="en-US" dirty="0" smtClean="0">
                <a:solidFill>
                  <a:schemeClr val="bg1"/>
                </a:solidFill>
                <a:latin typeface="Copperplate Gothic Light" panose="020E0507020206020404" pitchFamily="34" charset="0"/>
              </a:rPr>
              <a:t>Pollution is running rampant in the oceans but one of the scariest pollutants is mercury because, well, it ends up on the dinner table. The worst part is mercury levels in the oceans are predicted to rise. So where does the mercury come from? You can probably guess. Mainly coal plants. In fact, according to the Environmental Protection Agency, coal-fired power plants are the largest industrial source of mercury pollution. And, mercury has already contaminated water bodies in all 50 states, let alone our oceans. The mercury is absorbed by organisms on the bottom of the food chain and as bigger fish eat bigger fish, it works its way back up the food chain right to us, most notably in the form of tuna.</a:t>
            </a:r>
          </a:p>
        </p:txBody>
      </p:sp>
      <p:sp>
        <p:nvSpPr>
          <p:cNvPr id="4" name="Текст 2"/>
          <p:cNvSpPr txBox="1">
            <a:spLocks/>
          </p:cNvSpPr>
          <p:nvPr/>
        </p:nvSpPr>
        <p:spPr>
          <a:xfrm>
            <a:off x="685800" y="5357813"/>
            <a:ext cx="6532685" cy="1500187"/>
          </a:xfrm>
          <a:prstGeom prst="rect">
            <a:avLst/>
          </a:prstGeom>
        </p:spPr>
        <p:txBody>
          <a:bodyPr vert="horz" lIns="91440" tIns="45720" rIns="91440" bIns="45720" rtlCol="0">
            <a:normAutofit fontScale="92500" lnSpcReduction="10000"/>
          </a:bodyPr>
          <a:lstStyle>
            <a:lvl1pPr marL="0" indent="0" algn="l" defTabSz="914400" rtl="0" eaLnBrk="1" latinLnBrk="0" hangingPunct="1">
              <a:lnSpc>
                <a:spcPct val="90000"/>
              </a:lnSpc>
              <a:spcBef>
                <a:spcPts val="1000"/>
              </a:spcBef>
              <a:buFont typeface="Arial" panose="020B0604020202020204" pitchFamily="34" charset="0"/>
              <a:buNone/>
              <a:defRPr sz="2400" kern="1200">
                <a:solidFill>
                  <a:schemeClr val="tx1">
                    <a:tint val="75000"/>
                  </a:schemeClr>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kern="1200">
                <a:solidFill>
                  <a:schemeClr val="tx1">
                    <a:tint val="75000"/>
                  </a:schemeClr>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kern="1200">
                <a:solidFill>
                  <a:schemeClr val="tx1">
                    <a:tint val="75000"/>
                  </a:schemeClr>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9pPr>
          </a:lstStyle>
          <a:p>
            <a:r>
              <a:rPr lang="en-US" sz="2000" dirty="0" smtClean="0">
                <a:solidFill>
                  <a:schemeClr val="tx1"/>
                </a:solidFill>
                <a:latin typeface="Copperplate Gothic Light" panose="020E0507020206020404" pitchFamily="34" charset="0"/>
              </a:rPr>
              <a:t>You can calculate how much tuna you can safely eat, and while the though that calculating your fish intake to avoid poisoning is really depressing, at least we're aware of the dangers so that we can, hopefully, straighten up our act</a:t>
            </a:r>
            <a:r>
              <a:rPr lang="en-US" sz="2000" dirty="0" smtClean="0"/>
              <a:t>.</a:t>
            </a:r>
            <a:endParaRPr lang="en-US" sz="2000" dirty="0"/>
          </a:p>
        </p:txBody>
      </p:sp>
    </p:spTree>
    <p:extLst>
      <p:ext uri="{BB962C8B-B14F-4D97-AF65-F5344CB8AC3E}">
        <p14:creationId xmlns:p14="http://schemas.microsoft.com/office/powerpoint/2010/main" val="749631013"/>
      </p:ext>
    </p:extLst>
  </p:cSld>
  <p:clrMapOvr>
    <a:masterClrMapping/>
  </p:clrMapOvr>
  <mc:AlternateContent xmlns:mc="http://schemas.openxmlformats.org/markup-compatibility/2006">
    <mc:Choice xmlns:p14="http://schemas.microsoft.com/office/powerpoint/2010/main" Requires="p14">
      <p:transition spd="slow" p14:dur="1400">
        <p14:rippl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barn(inVertical)">
                                      <p:cBhvr>
                                        <p:cTn id="7" dur="500"/>
                                        <p:tgtEl>
                                          <p:spTgt spid="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Рисунок 4"/>
          <p:cNvPicPr>
            <a:picLocks noChangeAspect="1"/>
          </p:cNvPicPr>
          <p:nvPr/>
        </p:nvPicPr>
        <p:blipFill>
          <a:blip r:embed="rId2">
            <a:extLst>
              <a:ext uri="{BEBA8EAE-BF5A-486C-A8C5-ECC9F3942E4B}">
                <a14:imgProps xmlns:a14="http://schemas.microsoft.com/office/drawing/2010/main">
                  <a14:imgLayer r:embed="rId3">
                    <a14:imgEffect>
                      <a14:saturation sat="0"/>
                    </a14:imgEffect>
                  </a14:imgLayer>
                </a14:imgProps>
              </a:ext>
              <a:ext uri="{28A0092B-C50C-407E-A947-70E740481C1C}">
                <a14:useLocalDpi xmlns:a14="http://schemas.microsoft.com/office/drawing/2010/main" val="0"/>
              </a:ext>
            </a:extLst>
          </a:blip>
          <a:stretch>
            <a:fillRect/>
          </a:stretch>
        </p:blipFill>
        <p:spPr>
          <a:xfrm>
            <a:off x="0" y="-1450729"/>
            <a:ext cx="12192000" cy="9144000"/>
          </a:xfrm>
          <a:prstGeom prst="rect">
            <a:avLst/>
          </a:prstGeom>
        </p:spPr>
      </p:pic>
      <p:sp>
        <p:nvSpPr>
          <p:cNvPr id="2" name="Заголовок 1"/>
          <p:cNvSpPr>
            <a:spLocks noGrp="1"/>
          </p:cNvSpPr>
          <p:nvPr>
            <p:ph type="title"/>
          </p:nvPr>
        </p:nvSpPr>
        <p:spPr>
          <a:xfrm>
            <a:off x="838200" y="1803376"/>
            <a:ext cx="10515600" cy="1723292"/>
          </a:xfrm>
        </p:spPr>
        <p:txBody>
          <a:bodyPr>
            <a:normAutofit fontScale="90000"/>
          </a:bodyPr>
          <a:lstStyle/>
          <a:p>
            <a:r>
              <a:rPr lang="en-US" sz="4400" b="1" dirty="0" smtClean="0">
                <a:latin typeface="Copperplate Gothic Light" panose="020E0507020206020404" pitchFamily="34" charset="0"/>
              </a:rPr>
              <a:t>7. </a:t>
            </a:r>
            <a:r>
              <a:rPr lang="en-US" sz="4400" b="1" dirty="0" smtClean="0">
                <a:latin typeface="Castellar" panose="020A0402060406010301" pitchFamily="18" charset="0"/>
              </a:rPr>
              <a:t>The Great Pacific Garbage Patch a Swirling Plastic Soup You Can See from Space</a:t>
            </a:r>
            <a:r>
              <a:rPr lang="en-US" b="1" dirty="0" smtClean="0"/>
              <a:t/>
            </a:r>
            <a:br>
              <a:rPr lang="en-US" b="1" dirty="0" smtClean="0"/>
            </a:br>
            <a:r>
              <a:rPr lang="en-US" b="1" dirty="0" smtClean="0"/>
              <a:t/>
            </a:r>
            <a:br>
              <a:rPr lang="en-US" b="1" dirty="0" smtClean="0"/>
            </a:br>
            <a:endParaRPr lang="uk-UA" b="1" dirty="0"/>
          </a:p>
        </p:txBody>
      </p:sp>
      <p:sp>
        <p:nvSpPr>
          <p:cNvPr id="3" name="Текст 2"/>
          <p:cNvSpPr>
            <a:spLocks noGrp="1"/>
          </p:cNvSpPr>
          <p:nvPr>
            <p:ph type="body" idx="1"/>
          </p:nvPr>
        </p:nvSpPr>
        <p:spPr>
          <a:xfrm>
            <a:off x="3223359" y="4969106"/>
            <a:ext cx="8839688" cy="1326666"/>
          </a:xfrm>
        </p:spPr>
        <p:txBody>
          <a:bodyPr>
            <a:normAutofit fontScale="40000" lnSpcReduction="20000"/>
          </a:bodyPr>
          <a:lstStyle/>
          <a:p>
            <a:r>
              <a:rPr lang="en-US" sz="3600" dirty="0" smtClean="0">
                <a:solidFill>
                  <a:schemeClr val="bg1"/>
                </a:solidFill>
                <a:latin typeface="Copperplate Gothic Light" panose="020E0507020206020404" pitchFamily="34" charset="0"/>
              </a:rPr>
              <a:t>We certainly can't ignore a giant patch of plastic soup the size of Texas sitting smack dab in the middle of the Pacific ocean.</a:t>
            </a:r>
            <a:br>
              <a:rPr lang="en-US" sz="3600" dirty="0" smtClean="0">
                <a:solidFill>
                  <a:schemeClr val="bg1"/>
                </a:solidFill>
                <a:latin typeface="Copperplate Gothic Light" panose="020E0507020206020404" pitchFamily="34" charset="0"/>
              </a:rPr>
            </a:br>
            <a:r>
              <a:rPr lang="en-US" sz="3600" dirty="0" smtClean="0">
                <a:solidFill>
                  <a:schemeClr val="bg1"/>
                </a:solidFill>
                <a:latin typeface="Copperplate Gothic Light" panose="020E0507020206020404" pitchFamily="34" charset="0"/>
              </a:rPr>
              <a:t>Taking a look at the Great Pacific Garbage Patch is a sobering way to realize there is no "away" when it comes to trash, especially trash that lacks the ability to decompose. The patch was discovered by Captain Charles Moore, who has been actively vocal about it ever since.</a:t>
            </a:r>
            <a:r>
              <a:rPr lang="en-US" dirty="0" smtClean="0">
                <a:solidFill>
                  <a:schemeClr val="bg1"/>
                </a:solidFill>
                <a:latin typeface="Copperplate Gothic Light" panose="020E0507020206020404" pitchFamily="34" charset="0"/>
              </a:rPr>
              <a:t/>
            </a:r>
            <a:br>
              <a:rPr lang="en-US" dirty="0" smtClean="0">
                <a:solidFill>
                  <a:schemeClr val="bg1"/>
                </a:solidFill>
                <a:latin typeface="Copperplate Gothic Light" panose="020E0507020206020404" pitchFamily="34" charset="0"/>
              </a:rPr>
            </a:br>
            <a:r>
              <a:rPr lang="en-US" dirty="0" smtClean="0">
                <a:solidFill>
                  <a:schemeClr val="bg1"/>
                </a:solidFill>
                <a:latin typeface="Copperplate Gothic Light" panose="020E0507020206020404" pitchFamily="34" charset="0"/>
              </a:rPr>
              <a:t/>
            </a:r>
            <a:br>
              <a:rPr lang="en-US" dirty="0" smtClean="0">
                <a:solidFill>
                  <a:schemeClr val="bg1"/>
                </a:solidFill>
                <a:latin typeface="Copperplate Gothic Light" panose="020E0507020206020404" pitchFamily="34" charset="0"/>
              </a:rPr>
            </a:br>
            <a:endParaRPr lang="uk-UA" dirty="0">
              <a:solidFill>
                <a:schemeClr val="bg1"/>
              </a:solidFill>
            </a:endParaRPr>
          </a:p>
        </p:txBody>
      </p:sp>
      <p:sp>
        <p:nvSpPr>
          <p:cNvPr id="6" name="Текст 2"/>
          <p:cNvSpPr txBox="1">
            <a:spLocks/>
          </p:cNvSpPr>
          <p:nvPr/>
        </p:nvSpPr>
        <p:spPr>
          <a:xfrm>
            <a:off x="838200" y="2264000"/>
            <a:ext cx="10515600" cy="2634273"/>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2400" kern="1200">
                <a:solidFill>
                  <a:schemeClr val="tx1">
                    <a:tint val="75000"/>
                  </a:schemeClr>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kern="1200">
                <a:solidFill>
                  <a:schemeClr val="tx1">
                    <a:tint val="75000"/>
                  </a:schemeClr>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kern="1200">
                <a:solidFill>
                  <a:schemeClr val="tx1">
                    <a:tint val="75000"/>
                  </a:schemeClr>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9pPr>
          </a:lstStyle>
          <a:p>
            <a:pPr algn="ctr"/>
            <a:r>
              <a:rPr lang="en-US" b="1" dirty="0" smtClean="0">
                <a:solidFill>
                  <a:schemeClr val="tx1"/>
                </a:solidFill>
                <a:latin typeface="Copperplate Gothic Light" panose="020E0507020206020404" pitchFamily="34" charset="0"/>
              </a:rPr>
              <a:t>Luckily, the Great Pacific Garbage Patch getting a lot of attention from eco-organizations, including Project </a:t>
            </a:r>
            <a:r>
              <a:rPr lang="en-US" b="1" dirty="0" err="1" smtClean="0">
                <a:solidFill>
                  <a:schemeClr val="tx1"/>
                </a:solidFill>
                <a:latin typeface="Copperplate Gothic Light" panose="020E0507020206020404" pitchFamily="34" charset="0"/>
              </a:rPr>
              <a:t>Kaisei</a:t>
            </a:r>
            <a:r>
              <a:rPr lang="en-US" b="1" dirty="0" smtClean="0">
                <a:solidFill>
                  <a:schemeClr val="tx1"/>
                </a:solidFill>
                <a:latin typeface="Copperplate Gothic Light" panose="020E0507020206020404" pitchFamily="34" charset="0"/>
              </a:rPr>
              <a:t>, which is launching the first clean-up effort and experimentation, and David de Rothschild who will sail a boat made of plastic out to the patch to bring awareness to it.</a:t>
            </a:r>
            <a:endParaRPr lang="uk-UA" b="1" dirty="0">
              <a:solidFill>
                <a:schemeClr val="tx1"/>
              </a:solidFill>
            </a:endParaRPr>
          </a:p>
        </p:txBody>
      </p:sp>
    </p:spTree>
    <p:extLst>
      <p:ext uri="{BB962C8B-B14F-4D97-AF65-F5344CB8AC3E}">
        <p14:creationId xmlns:p14="http://schemas.microsoft.com/office/powerpoint/2010/main" val="2916883617"/>
      </p:ext>
    </p:extLst>
  </p:cSld>
  <p:clrMapOvr>
    <a:masterClrMapping/>
  </p:clrMapOvr>
  <mc:AlternateContent xmlns:mc="http://schemas.openxmlformats.org/markup-compatibility/2006">
    <mc:Choice xmlns:p14="http://schemas.microsoft.com/office/powerpoint/2010/main" Requires="p14">
      <p:transition spd="slow" p14:dur="1400">
        <p14:rippl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randombar(horizontal)">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Стандартная">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172</TotalTime>
  <Words>1084</Words>
  <Application>Microsoft Office PowerPoint</Application>
  <PresentationFormat>Широкоэкранный</PresentationFormat>
  <Paragraphs>33</Paragraphs>
  <Slides>10</Slides>
  <Notes>0</Notes>
  <HiddenSlides>0</HiddenSlides>
  <MMClips>0</MMClips>
  <ScaleCrop>false</ScaleCrop>
  <HeadingPairs>
    <vt:vector size="6" baseType="variant">
      <vt:variant>
        <vt:lpstr>Использованные шрифты</vt:lpstr>
      </vt:variant>
      <vt:variant>
        <vt:i4>5</vt:i4>
      </vt:variant>
      <vt:variant>
        <vt:lpstr>Тема</vt:lpstr>
      </vt:variant>
      <vt:variant>
        <vt:i4>1</vt:i4>
      </vt:variant>
      <vt:variant>
        <vt:lpstr>Заголовки слайдов</vt:lpstr>
      </vt:variant>
      <vt:variant>
        <vt:i4>10</vt:i4>
      </vt:variant>
    </vt:vector>
  </HeadingPairs>
  <TitlesOfParts>
    <vt:vector size="16" baseType="lpstr">
      <vt:lpstr>Arial</vt:lpstr>
      <vt:lpstr>Calibri</vt:lpstr>
      <vt:lpstr>Calibri Light</vt:lpstr>
      <vt:lpstr>Castellar</vt:lpstr>
      <vt:lpstr>Copperplate Gothic Light</vt:lpstr>
      <vt:lpstr>Тема Office</vt:lpstr>
      <vt:lpstr>The Ocean Has Issues</vt:lpstr>
      <vt:lpstr>The oceans are among our biggest resource for life on earth, and also our biggest dumping grounds. That kind of paradox could give anyone an identity crisis. We seem to think we can take all the goodies out and put all our garbage in, and then expect them to keep happily ticking away indefinitely. However, while it's true the oceans can provide us with some amazing eco-solutions like alternative energy, they're are undergoing some serious stress factors. </vt:lpstr>
      <vt:lpstr>1. Overfishing Is Draining the Life From the Water </vt:lpstr>
      <vt:lpstr>2. Ocean's Most Important Predators Being Killed... But Just for the Fins</vt:lpstr>
      <vt:lpstr>3. Ocean Acidification Sending Us Back 35 Million Years</vt:lpstr>
      <vt:lpstr>4. Dying Coral Reefs  and A Scary Downward Spiral </vt:lpstr>
      <vt:lpstr>5. Ocean Dead Zones Are Everywhere, and Growing </vt:lpstr>
      <vt:lpstr>6. Mercury Pollution Going from Coal to Oceans to Fish to Our Dinner Table </vt:lpstr>
      <vt:lpstr>7. The Great Pacific Garbage Patch a Swirling Plastic Soup You Can See from Space  </vt:lpstr>
      <vt:lpstr>Sticking To What We Do Know -               Conservation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Ocean Has Issues</dc:title>
  <dc:creator>Ирочка</dc:creator>
  <cp:lastModifiedBy>Ирочка</cp:lastModifiedBy>
  <cp:revision>17</cp:revision>
  <dcterms:created xsi:type="dcterms:W3CDTF">2014-09-13T18:02:17Z</dcterms:created>
  <dcterms:modified xsi:type="dcterms:W3CDTF">2014-09-13T20:54:30Z</dcterms:modified>
</cp:coreProperties>
</file>