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4" r:id="rId5"/>
    <p:sldId id="263" r:id="rId6"/>
    <p:sldId id="262" r:id="rId7"/>
    <p:sldId id="260" r:id="rId8"/>
    <p:sldId id="261" r:id="rId9"/>
    <p:sldId id="257" r:id="rId10"/>
    <p:sldId id="258" r:id="rId11"/>
    <p:sldId id="25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73E3-AA8C-4A53-9B19-8ED3FBD5B42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2B7B8-CE31-4D98-BCED-E47B5BB73F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73E3-AA8C-4A53-9B19-8ED3FBD5B42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2B7B8-CE31-4D98-BCED-E47B5BB73F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060848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Основи економічного життя суспільства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68671" y="4437112"/>
            <a:ext cx="246016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Сидорук</a:t>
            </a:r>
            <a:r>
              <a:rPr lang="uk-UA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Аліна</a:t>
            </a:r>
            <a:endParaRPr lang="ru-RU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11 - </a:t>
            </a:r>
            <a:r>
              <a:rPr lang="uk-UA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tova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352928" cy="542940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39552" y="6021288"/>
            <a:ext cx="8136904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Товар – </a:t>
            </a:r>
            <a:r>
              <a:rPr lang="ru-RU" sz="2000" b="1" dirty="0" err="1">
                <a:solidFill>
                  <a:schemeClr val="tx1"/>
                </a:solidFill>
              </a:rPr>
              <a:t>це</a:t>
            </a:r>
            <a:r>
              <a:rPr lang="ru-RU" sz="2000" b="1" dirty="0">
                <a:solidFill>
                  <a:schemeClr val="tx1"/>
                </a:solidFill>
              </a:rPr>
              <a:t> продукт </a:t>
            </a:r>
            <a:r>
              <a:rPr lang="ru-RU" sz="2000" b="1" dirty="0" err="1">
                <a:solidFill>
                  <a:schemeClr val="tx1"/>
                </a:solidFill>
              </a:rPr>
              <a:t>праці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який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задовольняє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певну</a:t>
            </a:r>
            <a:r>
              <a:rPr lang="ru-RU" sz="2000" b="1" dirty="0">
                <a:solidFill>
                  <a:schemeClr val="tx1"/>
                </a:solidFill>
              </a:rPr>
              <a:t> потребу </a:t>
            </a:r>
            <a:r>
              <a:rPr lang="ru-RU" sz="2000" b="1" dirty="0" err="1">
                <a:solidFill>
                  <a:schemeClr val="tx1"/>
                </a:solidFill>
              </a:rPr>
              <a:t>людини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332656"/>
            <a:ext cx="8208912" cy="35283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>
                <a:solidFill>
                  <a:schemeClr val="tx1"/>
                </a:solidFill>
              </a:rPr>
              <a:t>Економічні</a:t>
            </a:r>
            <a:r>
              <a:rPr lang="ru-RU" sz="3200" b="1" dirty="0">
                <a:solidFill>
                  <a:schemeClr val="tx1"/>
                </a:solidFill>
              </a:rPr>
              <a:t> блага </a:t>
            </a:r>
            <a:r>
              <a:rPr lang="ru-RU" sz="3200" b="1" dirty="0" err="1">
                <a:solidFill>
                  <a:schemeClr val="tx1"/>
                </a:solidFill>
              </a:rPr>
              <a:t>поділяються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на:</a:t>
            </a:r>
            <a:endParaRPr lang="ru-RU" sz="3200" b="1" dirty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-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Довготривалі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економічні</a:t>
            </a:r>
            <a:r>
              <a:rPr lang="ru-RU" sz="2800" b="1" i="1" dirty="0">
                <a:solidFill>
                  <a:schemeClr val="tx1"/>
                </a:solidFill>
              </a:rPr>
              <a:t> блага – </a:t>
            </a:r>
            <a:r>
              <a:rPr lang="ru-RU" sz="2800" b="1" i="1" dirty="0" err="1">
                <a:solidFill>
                  <a:schemeClr val="tx1"/>
                </a:solidFill>
              </a:rPr>
              <a:t>це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блага</a:t>
            </a:r>
            <a:r>
              <a:rPr lang="ru-RU" sz="2800" b="1" i="1" dirty="0">
                <a:solidFill>
                  <a:schemeClr val="tx1"/>
                </a:solidFill>
              </a:rPr>
              <a:t>, </a:t>
            </a:r>
            <a:r>
              <a:rPr lang="ru-RU" sz="2800" b="1" i="1" dirty="0" err="1">
                <a:solidFill>
                  <a:schemeClr val="tx1"/>
                </a:solidFill>
              </a:rPr>
              <a:t>що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людина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виробляє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і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чим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користується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тривалий</a:t>
            </a:r>
            <a:r>
              <a:rPr lang="ru-RU" sz="2800" b="1" i="1" dirty="0">
                <a:solidFill>
                  <a:schemeClr val="tx1"/>
                </a:solidFill>
              </a:rPr>
              <a:t> час.</a:t>
            </a: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-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Нетривалі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економічні</a:t>
            </a:r>
            <a:r>
              <a:rPr lang="ru-RU" sz="2800" b="1" i="1" dirty="0">
                <a:solidFill>
                  <a:schemeClr val="tx1"/>
                </a:solidFill>
              </a:rPr>
              <a:t> блага – </a:t>
            </a:r>
            <a:r>
              <a:rPr lang="ru-RU" sz="2800" b="1" i="1" dirty="0" err="1">
                <a:solidFill>
                  <a:schemeClr val="tx1"/>
                </a:solidFill>
              </a:rPr>
              <a:t>це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блага</a:t>
            </a:r>
            <a:r>
              <a:rPr lang="ru-RU" sz="2800" b="1" i="1" dirty="0">
                <a:solidFill>
                  <a:schemeClr val="tx1"/>
                </a:solidFill>
              </a:rPr>
              <a:t> , </a:t>
            </a:r>
            <a:r>
              <a:rPr lang="ru-RU" sz="2800" b="1" i="1" dirty="0" err="1">
                <a:solidFill>
                  <a:schemeClr val="tx1"/>
                </a:solidFill>
              </a:rPr>
              <a:t>що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людина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виробляє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і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використовує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одразу</a:t>
            </a:r>
            <a:r>
              <a:rPr lang="ru-RU" sz="2800" b="1" i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Рисунок 5" descr="wortherse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149080"/>
            <a:ext cx="3404498" cy="2224272"/>
          </a:xfrm>
          <a:prstGeom prst="rect">
            <a:avLst/>
          </a:prstGeom>
        </p:spPr>
      </p:pic>
      <p:pic>
        <p:nvPicPr>
          <p:cNvPr id="7" name="Рисунок 6" descr="var-kopchenuy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293096"/>
            <a:ext cx="3810000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188640"/>
            <a:ext cx="8208912" cy="35283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chemeClr val="tx1"/>
              </a:solidFill>
            </a:endParaRPr>
          </a:p>
          <a:p>
            <a:endParaRPr lang="ru-RU" sz="3200" b="1" dirty="0" smtClean="0">
              <a:solidFill>
                <a:schemeClr val="tx1"/>
              </a:solidFill>
            </a:endParaRPr>
          </a:p>
          <a:p>
            <a:r>
              <a:rPr lang="ru-RU" sz="3200" b="1" dirty="0" err="1" smtClean="0">
                <a:solidFill>
                  <a:schemeClr val="tx1"/>
                </a:solidFill>
              </a:rPr>
              <a:t>Товари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та </a:t>
            </a:r>
            <a:r>
              <a:rPr lang="ru-RU" sz="3200" b="1" dirty="0" err="1" smtClean="0">
                <a:solidFill>
                  <a:schemeClr val="tx1"/>
                </a:solidFill>
              </a:rPr>
              <a:t>послуги</a:t>
            </a:r>
            <a:r>
              <a:rPr lang="ru-RU" sz="3200" b="1" dirty="0" smtClean="0">
                <a:solidFill>
                  <a:schemeClr val="tx1"/>
                </a:solidFill>
              </a:rPr>
              <a:t>:</a:t>
            </a:r>
            <a:endParaRPr lang="ru-RU" sz="3200" b="1" dirty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err="1" smtClean="0">
                <a:solidFill>
                  <a:schemeClr val="tx1"/>
                </a:solidFill>
              </a:rPr>
              <a:t>Взаємозамінювальні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(</a:t>
            </a:r>
            <a:r>
              <a:rPr lang="ru-RU" sz="2400" b="1" i="1" dirty="0" err="1">
                <a:solidFill>
                  <a:schemeClr val="tx1"/>
                </a:solidFill>
              </a:rPr>
              <a:t>субститути</a:t>
            </a:r>
            <a:r>
              <a:rPr lang="ru-RU" sz="2400" b="1" i="1" dirty="0">
                <a:solidFill>
                  <a:schemeClr val="tx1"/>
                </a:solidFill>
              </a:rPr>
              <a:t>) </a:t>
            </a:r>
            <a:r>
              <a:rPr lang="ru-RU" sz="2400" b="1" dirty="0">
                <a:solidFill>
                  <a:schemeClr val="tx1"/>
                </a:solidFill>
              </a:rPr>
              <a:t>- </a:t>
            </a:r>
            <a:r>
              <a:rPr lang="ru-RU" sz="2400" b="1" dirty="0" err="1">
                <a:solidFill>
                  <a:schemeClr val="tx1"/>
                </a:solidFill>
              </a:rPr>
              <a:t>товари</a:t>
            </a:r>
            <a:r>
              <a:rPr lang="ru-RU" sz="2400" b="1" dirty="0">
                <a:solidFill>
                  <a:schemeClr val="tx1"/>
                </a:solidFill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</a:rPr>
              <a:t>послуги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здатні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задовольняти</a:t>
            </a:r>
            <a:r>
              <a:rPr lang="ru-RU" sz="2400" b="1" dirty="0">
                <a:solidFill>
                  <a:schemeClr val="tx1"/>
                </a:solidFill>
              </a:rPr>
              <a:t> одну </a:t>
            </a:r>
            <a:r>
              <a:rPr lang="ru-RU" sz="2400" b="1" dirty="0" err="1">
                <a:solidFill>
                  <a:schemeClr val="tx1"/>
                </a:solidFill>
              </a:rPr>
              <a:t>й</a:t>
            </a:r>
            <a:r>
              <a:rPr lang="ru-RU" sz="2400" b="1" dirty="0">
                <a:solidFill>
                  <a:schemeClr val="tx1"/>
                </a:solidFill>
              </a:rPr>
              <a:t> ту саму потребу </a:t>
            </a:r>
            <a:r>
              <a:rPr lang="ru-RU" sz="2400" b="1" dirty="0" err="1">
                <a:solidFill>
                  <a:schemeClr val="tx1"/>
                </a:solidFill>
              </a:rPr>
              <a:t>людини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err="1" smtClean="0">
                <a:solidFill>
                  <a:schemeClr val="tx1"/>
                </a:solidFill>
              </a:rPr>
              <a:t>Взаємодоповнювані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(</a:t>
            </a:r>
            <a:r>
              <a:rPr lang="ru-RU" sz="2400" b="1" i="1" dirty="0" err="1">
                <a:solidFill>
                  <a:schemeClr val="tx1"/>
                </a:solidFill>
              </a:rPr>
              <a:t>комплементарні</a:t>
            </a:r>
            <a:r>
              <a:rPr lang="ru-RU" sz="2400" b="1" i="1" dirty="0">
                <a:solidFill>
                  <a:schemeClr val="tx1"/>
                </a:solidFill>
              </a:rPr>
              <a:t>) </a:t>
            </a:r>
            <a:r>
              <a:rPr lang="ru-RU" sz="2400" b="1" dirty="0">
                <a:solidFill>
                  <a:schemeClr val="tx1"/>
                </a:solidFill>
              </a:rPr>
              <a:t>- </a:t>
            </a:r>
            <a:r>
              <a:rPr lang="ru-RU" sz="2400" b="1" dirty="0" err="1">
                <a:solidFill>
                  <a:schemeClr val="tx1"/>
                </a:solidFill>
              </a:rPr>
              <a:t>це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товари</a:t>
            </a:r>
            <a:r>
              <a:rPr lang="ru-RU" sz="2400" b="1" dirty="0">
                <a:solidFill>
                  <a:schemeClr val="tx1"/>
                </a:solidFill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</a:rPr>
              <a:t>послуги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здатні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задовольнити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певну</a:t>
            </a:r>
            <a:r>
              <a:rPr lang="ru-RU" sz="2400" b="1" dirty="0">
                <a:solidFill>
                  <a:schemeClr val="tx1"/>
                </a:solidFill>
              </a:rPr>
              <a:t> потребу </a:t>
            </a:r>
            <a:r>
              <a:rPr lang="ru-RU" sz="2400" b="1" dirty="0" err="1">
                <a:solidFill>
                  <a:schemeClr val="tx1"/>
                </a:solidFill>
              </a:rPr>
              <a:t>людини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тільки</a:t>
            </a:r>
            <a:r>
              <a:rPr lang="ru-RU" sz="2400" b="1" dirty="0">
                <a:solidFill>
                  <a:schemeClr val="tx1"/>
                </a:solidFill>
              </a:rPr>
              <a:t> в </a:t>
            </a:r>
            <a:r>
              <a:rPr lang="ru-RU" sz="2400" b="1" dirty="0" err="1">
                <a:solidFill>
                  <a:schemeClr val="tx1"/>
                </a:solidFill>
              </a:rPr>
              <a:t>комплексі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128029477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861048"/>
            <a:ext cx="4392488" cy="2669810"/>
          </a:xfrm>
          <a:prstGeom prst="rect">
            <a:avLst/>
          </a:prstGeom>
        </p:spPr>
      </p:pic>
      <p:pic>
        <p:nvPicPr>
          <p:cNvPr id="9" name="Рисунок 8" descr="image64169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861048"/>
            <a:ext cx="4181475" cy="2636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gand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4386736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572000" y="2420888"/>
            <a:ext cx="4392488" cy="16561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/>
                </a:solidFill>
              </a:rPr>
              <a:t>Світ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надто</a:t>
            </a:r>
            <a:r>
              <a:rPr lang="ru-RU" b="1" dirty="0">
                <a:solidFill>
                  <a:schemeClr val="tx1"/>
                </a:solidFill>
              </a:rPr>
              <a:t> великий, </a:t>
            </a:r>
            <a:r>
              <a:rPr lang="ru-RU" b="1" dirty="0" err="1">
                <a:solidFill>
                  <a:schemeClr val="tx1"/>
                </a:solidFill>
              </a:rPr>
              <a:t>аби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задовольняти</a:t>
            </a:r>
            <a:r>
              <a:rPr lang="ru-RU" b="1" dirty="0">
                <a:solidFill>
                  <a:schemeClr val="tx1"/>
                </a:solidFill>
              </a:rPr>
              <a:t> потреби будь – </a:t>
            </a:r>
            <a:r>
              <a:rPr lang="ru-RU" b="1" dirty="0" err="1">
                <a:solidFill>
                  <a:schemeClr val="tx1"/>
                </a:solidFill>
              </a:rPr>
              <a:t>якої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людини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але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надто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малий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аби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задовольнити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людську</a:t>
            </a:r>
            <a:r>
              <a:rPr lang="ru-RU" b="1" dirty="0">
                <a:solidFill>
                  <a:schemeClr val="tx1"/>
                </a:solidFill>
              </a:rPr>
              <a:t> жадобу.</a:t>
            </a:r>
          </a:p>
          <a:p>
            <a:r>
              <a:rPr lang="ru-RU" b="1" dirty="0" err="1">
                <a:solidFill>
                  <a:schemeClr val="tx1"/>
                </a:solidFill>
              </a:rPr>
              <a:t>М.Ганді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finan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3333750" cy="3381375"/>
          </a:xfrm>
          <a:prstGeom prst="rect">
            <a:avLst/>
          </a:prstGeom>
        </p:spPr>
      </p:pic>
      <p:pic>
        <p:nvPicPr>
          <p:cNvPr id="6" name="Рисунок 5" descr="Сколько-белка-нужно-человеку-пита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76672"/>
            <a:ext cx="4438650" cy="329793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99592" y="4581128"/>
            <a:ext cx="7344816" cy="12961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Потреба-це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прояв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неохідності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певних</a:t>
            </a:r>
            <a:r>
              <a:rPr lang="ru-RU" sz="2000" b="1" dirty="0">
                <a:solidFill>
                  <a:schemeClr val="tx1"/>
                </a:solidFill>
              </a:rPr>
              <a:t> благ, </a:t>
            </a:r>
            <a:r>
              <a:rPr lang="ru-RU" sz="2000" b="1" dirty="0" err="1">
                <a:solidFill>
                  <a:schemeClr val="tx1"/>
                </a:solidFill>
              </a:rPr>
              <a:t>бажання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володіти</a:t>
            </a:r>
            <a:r>
              <a:rPr lang="ru-RU" sz="2000" b="1" dirty="0">
                <a:solidFill>
                  <a:schemeClr val="tx1"/>
                </a:solidFill>
              </a:rPr>
              <a:t> ними, </a:t>
            </a:r>
            <a:r>
              <a:rPr lang="ru-RU" sz="2000" b="1" dirty="0" err="1">
                <a:solidFill>
                  <a:schemeClr val="tx1"/>
                </a:solidFill>
              </a:rPr>
              <a:t>відчуття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нестачі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якщо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бажання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залишається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незадоволеним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pic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86098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5949280"/>
            <a:ext cx="8640960" cy="648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Потреби </a:t>
            </a:r>
            <a:r>
              <a:rPr lang="ru-RU" sz="2000" b="1" dirty="0" err="1">
                <a:solidFill>
                  <a:schemeClr val="tx1"/>
                </a:solidFill>
              </a:rPr>
              <a:t>людини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безмежні</a:t>
            </a:r>
            <a:r>
              <a:rPr lang="ru-RU" sz="2000" b="1" dirty="0">
                <a:solidFill>
                  <a:schemeClr val="tx1"/>
                </a:solidFill>
              </a:rPr>
              <a:t> у </a:t>
            </a:r>
            <a:r>
              <a:rPr lang="ru-RU" sz="2000" b="1" dirty="0" err="1">
                <a:solidFill>
                  <a:schemeClr val="tx1"/>
                </a:solidFill>
              </a:rPr>
              <a:t>своєму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розвиткові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тенденції</a:t>
            </a:r>
            <a:r>
              <a:rPr lang="ru-RU" sz="2000" b="1" dirty="0">
                <a:solidFill>
                  <a:schemeClr val="tx1"/>
                </a:solidFill>
              </a:rPr>
              <a:t> до </a:t>
            </a:r>
            <a:r>
              <a:rPr lang="ru-RU" sz="2000" b="1" dirty="0" err="1" smtClean="0">
                <a:solidFill>
                  <a:schemeClr val="tx1"/>
                </a:solidFill>
              </a:rPr>
              <a:t>підвищення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332656"/>
            <a:ext cx="5256584" cy="30963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Потреби </a:t>
            </a:r>
            <a:r>
              <a:rPr lang="ru-RU" sz="2800" b="1" dirty="0" err="1">
                <a:solidFill>
                  <a:schemeClr val="tx1"/>
                </a:solidFill>
              </a:rPr>
              <a:t>поділяють</a:t>
            </a:r>
            <a:r>
              <a:rPr lang="ru-RU" sz="2800" b="1" dirty="0">
                <a:solidFill>
                  <a:schemeClr val="tx1"/>
                </a:solidFill>
              </a:rPr>
              <a:t> на: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-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Матеріальні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і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нематеріальні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-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Першочергові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і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такі</a:t>
            </a:r>
            <a:r>
              <a:rPr lang="ru-RU" sz="2400" b="1" i="1" dirty="0">
                <a:solidFill>
                  <a:schemeClr val="tx1"/>
                </a:solidFill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</a:rPr>
              <a:t>що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задовольняються</a:t>
            </a:r>
            <a:r>
              <a:rPr lang="ru-RU" sz="2400" b="1" i="1" dirty="0">
                <a:solidFill>
                  <a:schemeClr val="tx1"/>
                </a:solidFill>
              </a:rPr>
              <a:t> предметами </a:t>
            </a:r>
            <a:r>
              <a:rPr lang="ru-RU" sz="2400" b="1" i="1" dirty="0" err="1">
                <a:solidFill>
                  <a:schemeClr val="tx1"/>
                </a:solidFill>
              </a:rPr>
              <a:t>розкоші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-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Індивідуальні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і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колективні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1464894_2012041915080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73016"/>
            <a:ext cx="4008107" cy="3006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89f03ман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573016"/>
            <a:ext cx="4477680" cy="2985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gRzIx2pv3L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0"/>
            <a:ext cx="2088232" cy="3393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785626_63502503418135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76672"/>
            <a:ext cx="7776864" cy="5832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Структура_споживчих_благ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72816"/>
            <a:ext cx="8635153" cy="24609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4941168"/>
            <a:ext cx="7704856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Споживче</a:t>
            </a:r>
            <a:r>
              <a:rPr lang="ru-RU" sz="2400" b="1" dirty="0">
                <a:solidFill>
                  <a:schemeClr val="tx1"/>
                </a:solidFill>
              </a:rPr>
              <a:t> благо - все, </a:t>
            </a:r>
            <a:r>
              <a:rPr lang="ru-RU" sz="2400" b="1" dirty="0" err="1">
                <a:solidFill>
                  <a:schemeClr val="tx1"/>
                </a:solidFill>
              </a:rPr>
              <a:t>що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задовольняє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наші</a:t>
            </a:r>
            <a:r>
              <a:rPr lang="ru-RU" sz="2400" b="1" dirty="0">
                <a:solidFill>
                  <a:schemeClr val="tx1"/>
                </a:solidFill>
              </a:rPr>
              <a:t> потреби.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age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32656"/>
            <a:ext cx="6472237" cy="480145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95536" y="5589240"/>
            <a:ext cx="7920880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Економічні</a:t>
            </a:r>
            <a:r>
              <a:rPr lang="ru-RU" sz="2000" b="1" dirty="0">
                <a:solidFill>
                  <a:schemeClr val="tx1"/>
                </a:solidFill>
              </a:rPr>
              <a:t> блага - </a:t>
            </a:r>
            <a:r>
              <a:rPr lang="ru-RU" sz="2000" b="1" dirty="0" err="1">
                <a:solidFill>
                  <a:schemeClr val="tx1"/>
                </a:solidFill>
              </a:rPr>
              <a:t>це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блага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що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людина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спеціально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створює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виробляє</a:t>
            </a:r>
            <a:r>
              <a:rPr lang="ru-RU" sz="2000" b="1" dirty="0">
                <a:solidFill>
                  <a:schemeClr val="tx1"/>
                </a:solidFill>
              </a:rPr>
              <a:t> для </a:t>
            </a:r>
            <a:r>
              <a:rPr lang="ru-RU" sz="2000" b="1" dirty="0" err="1">
                <a:solidFill>
                  <a:schemeClr val="tx1"/>
                </a:solidFill>
              </a:rPr>
              <a:t>задоволення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своїх</a:t>
            </a:r>
            <a:r>
              <a:rPr lang="ru-RU" sz="2000" b="1" dirty="0">
                <a:solidFill>
                  <a:schemeClr val="tx1"/>
                </a:solidFill>
              </a:rPr>
              <a:t> потреб.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_8479_oboi_zvezdnozelenyj_fon_2560x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carpfishing019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92696"/>
            <a:ext cx="4032448" cy="3024336"/>
          </a:xfrm>
          <a:prstGeom prst="rect">
            <a:avLst/>
          </a:prstGeom>
        </p:spPr>
      </p:pic>
      <p:pic>
        <p:nvPicPr>
          <p:cNvPr id="6" name="Рисунок 5" descr="Everymans right_01_Visit Finland_464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692696"/>
            <a:ext cx="4541398" cy="302433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27584" y="4365104"/>
            <a:ext cx="7344816" cy="17281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solidFill>
                  <a:schemeClr val="tx1"/>
                </a:solidFill>
              </a:rPr>
              <a:t>Безкоштовні</a:t>
            </a:r>
            <a:r>
              <a:rPr lang="ru-RU" sz="2400" b="1" dirty="0">
                <a:solidFill>
                  <a:schemeClr val="tx1"/>
                </a:solidFill>
              </a:rPr>
              <a:t> блага люди не </a:t>
            </a:r>
            <a:r>
              <a:rPr lang="ru-RU" sz="2400" b="1" dirty="0" err="1">
                <a:solidFill>
                  <a:schemeClr val="tx1"/>
                </a:solidFill>
              </a:rPr>
              <a:t>створюють</a:t>
            </a:r>
            <a:r>
              <a:rPr lang="ru-RU" sz="2400" b="1" dirty="0">
                <a:solidFill>
                  <a:schemeClr val="tx1"/>
                </a:solidFill>
              </a:rPr>
              <a:t>, а </a:t>
            </a:r>
            <a:r>
              <a:rPr lang="ru-RU" sz="2400" b="1" dirty="0" err="1">
                <a:solidFill>
                  <a:schemeClr val="tx1"/>
                </a:solidFill>
              </a:rPr>
              <a:t>знаходять</a:t>
            </a:r>
            <a:r>
              <a:rPr lang="ru-RU" sz="2400" b="1" dirty="0">
                <a:solidFill>
                  <a:schemeClr val="tx1"/>
                </a:solidFill>
              </a:rPr>
              <a:t> у </a:t>
            </a:r>
            <a:r>
              <a:rPr lang="ru-RU" sz="2400" b="1" dirty="0" err="1">
                <a:solidFill>
                  <a:schemeClr val="tx1"/>
                </a:solidFill>
              </a:rPr>
              <a:t>природі</a:t>
            </a:r>
            <a:r>
              <a:rPr lang="ru-RU" sz="2400" b="1" dirty="0">
                <a:solidFill>
                  <a:schemeClr val="tx1"/>
                </a:solidFill>
              </a:rPr>
              <a:t> в готовому для </a:t>
            </a:r>
            <a:r>
              <a:rPr lang="ru-RU" sz="2400" b="1" dirty="0" err="1">
                <a:solidFill>
                  <a:schemeClr val="tx1"/>
                </a:solidFill>
              </a:rPr>
              <a:t>використання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вигляді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b="1" dirty="0" err="1">
                <a:solidFill>
                  <a:schemeClr val="tx1"/>
                </a:solidFill>
              </a:rPr>
              <a:t>Безкоштовність</a:t>
            </a:r>
            <a:r>
              <a:rPr lang="ru-RU" sz="2400" b="1" dirty="0">
                <a:solidFill>
                  <a:schemeClr val="tx1"/>
                </a:solidFill>
              </a:rPr>
              <a:t> благ </a:t>
            </a:r>
            <a:r>
              <a:rPr lang="ru-RU" sz="2400" b="1" dirty="0" err="1">
                <a:solidFill>
                  <a:schemeClr val="tx1"/>
                </a:solidFill>
              </a:rPr>
              <a:t>відносна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222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123</cp:lastModifiedBy>
  <cp:revision>6</cp:revision>
  <dcterms:created xsi:type="dcterms:W3CDTF">2013-12-03T17:48:39Z</dcterms:created>
  <dcterms:modified xsi:type="dcterms:W3CDTF">2013-12-24T06:47:35Z</dcterms:modified>
</cp:coreProperties>
</file>