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258" r:id="rId3"/>
    <p:sldId id="261" r:id="rId4"/>
    <p:sldId id="259" r:id="rId5"/>
    <p:sldId id="275" r:id="rId6"/>
    <p:sldId id="276" r:id="rId7"/>
    <p:sldId id="262" r:id="rId8"/>
    <p:sldId id="273" r:id="rId9"/>
    <p:sldId id="274" r:id="rId10"/>
    <p:sldId id="260" r:id="rId11"/>
    <p:sldId id="263" r:id="rId12"/>
    <p:sldId id="272" r:id="rId13"/>
    <p:sldId id="277" r:id="rId14"/>
    <p:sldId id="264" r:id="rId15"/>
    <p:sldId id="280" r:id="rId16"/>
    <p:sldId id="265" r:id="rId17"/>
    <p:sldId id="281" r:id="rId18"/>
    <p:sldId id="282" r:id="rId19"/>
    <p:sldId id="266" r:id="rId20"/>
    <p:sldId id="283" r:id="rId21"/>
    <p:sldId id="284" r:id="rId22"/>
    <p:sldId id="267" r:id="rId23"/>
    <p:sldId id="286" r:id="rId24"/>
    <p:sldId id="268" r:id="rId25"/>
    <p:sldId id="278" r:id="rId26"/>
    <p:sldId id="279" r:id="rId27"/>
    <p:sldId id="269" r:id="rId28"/>
    <p:sldId id="270" r:id="rId29"/>
    <p:sldId id="287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266" autoAdjust="0"/>
  </p:normalViewPr>
  <p:slideViewPr>
    <p:cSldViewPr>
      <p:cViewPr>
        <p:scale>
          <a:sx n="68" d="100"/>
          <a:sy n="68" d="100"/>
        </p:scale>
        <p:origin x="-1848" y="-6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486DC-6D88-4186-BD2F-27B5656D8EF5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AE20F-C402-48B1-AB71-C3A6222E54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41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AE20F-C402-48B1-AB71-C3A6222E5414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06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860F2D-3414-477F-98EE-080B15B50FED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26338B-DFF3-4DA7-9D28-4FF8E6D7AAE5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0%D0%B9%D0%B2%D0%B0%D0%BD%D1%8C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openxmlformats.org/officeDocument/2006/relationships/hyperlink" Target="http://uk.wikipedia.org/wiki/%D0%9F%D0%B5%D0%BA%D1%96%D0%B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uk.wikipedia.org/wiki/1977" TargetMode="External"/><Relationship Id="rId7" Type="http://schemas.openxmlformats.org/officeDocument/2006/relationships/hyperlink" Target="http://uk.wikipedia.org/wiki/%D0%9C%D1%83%D0%B7%D0%B8%D0%BA%D0%B0%D0%BD%D1%8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5%D1%83%D0%B4%D0%BE%D0%B6%D0%BD%D0%B8%D0%BA" TargetMode="External"/><Relationship Id="rId5" Type="http://schemas.openxmlformats.org/officeDocument/2006/relationships/hyperlink" Target="http://uk.wikipedia.org/w/index.php?title=%D0%94%D0%B5%D1%80%D0%B6%D0%B0%D0%B2%D0%BD%D0%B8%D0%B9_%D0%BC%D1%83%D0%B7%D0%B5%D0%B9_%D1%81%D1%83%D1%87%D0%B0%D1%81%D0%BD%D0%BE%D0%B3%D0%BE_%D0%BC%D0%B8%D1%81%D1%82%D0%B5%D1%86%D1%82%D0%B2%D0%B0_(%D0%9F%D0%B0%D1%80%D0%B8%D0%B6)&amp;action=edit&amp;redlink=1" TargetMode="External"/><Relationship Id="rId4" Type="http://schemas.openxmlformats.org/officeDocument/2006/relationships/hyperlink" Target="http://uk.wikipedia.org/wiki/%D0%96%D0%BE%D1%80%D0%B6_%D0%9F%D0%BE%D0%BC%D0%BF%D1%96%D0%B4%D1%8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effectLst/>
              </a:rPr>
              <a:t>   </a:t>
            </a:r>
            <a:r>
              <a:rPr lang="uk-UA" b="1" dirty="0" smtClean="0">
                <a:effectLst/>
              </a:rPr>
              <a:t>Найпопулярніші </a:t>
            </a:r>
            <a:r>
              <a:rPr lang="uk-UA" b="1" dirty="0">
                <a:effectLst/>
              </a:rPr>
              <a:t>музеї світу.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7893"/>
            <a:ext cx="7488832" cy="271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286000" y="213633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755576" y="2136339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uk-UA" b="1" dirty="0" smtClean="0"/>
              <a:t>Видання </a:t>
            </a:r>
            <a:r>
              <a:rPr lang="uk-UA" b="1" dirty="0" err="1"/>
              <a:t>Art</a:t>
            </a:r>
            <a:r>
              <a:rPr lang="uk-UA" b="1" dirty="0"/>
              <a:t> </a:t>
            </a:r>
            <a:r>
              <a:rPr lang="uk-UA" b="1" dirty="0" err="1"/>
              <a:t>Newspaper</a:t>
            </a:r>
            <a:r>
              <a:rPr lang="uk-UA" b="1" dirty="0"/>
              <a:t> </a:t>
            </a:r>
            <a:r>
              <a:rPr lang="uk-UA" b="1" dirty="0" smtClean="0"/>
              <a:t>склало</a:t>
            </a:r>
            <a:r>
              <a:rPr lang="en-US" b="1" dirty="0"/>
              <a:t> </a:t>
            </a:r>
            <a:r>
              <a:rPr lang="uk-UA" b="1" dirty="0" smtClean="0"/>
              <a:t>рейтинг </a:t>
            </a:r>
            <a:r>
              <a:rPr lang="uk-UA" b="1" dirty="0"/>
              <a:t>найбільш відвідуваних музеїв світу. Зведена статистика з півтори тисячі виставок у 400 музеях по всьому світові дала можливість укладачам скласти </a:t>
            </a:r>
            <a:r>
              <a:rPr lang="uk-UA" b="1" dirty="0" smtClean="0"/>
              <a:t>ТОП</a:t>
            </a:r>
            <a:r>
              <a:rPr lang="en-US" b="1" dirty="0" smtClean="0"/>
              <a:t>-2011</a:t>
            </a:r>
            <a:r>
              <a:rPr lang="uk-UA" b="1" dirty="0" smtClean="0"/>
              <a:t> </a:t>
            </a:r>
            <a:r>
              <a:rPr lang="uk-UA" b="1" dirty="0"/>
              <a:t>найпопулярніших музеїв у світі, а також вказати, які виставки були найбільш відвідуваними у всьому світі.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6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Безкоштовний вхід до національних музеїв Великої Британії призвів до того, що у ТОП-10 найбільш відвідуваних музеїв світу опинились три британські: Британський музей у Лондоні (5,8 </a:t>
            </a:r>
            <a:r>
              <a:rPr lang="uk-UA" dirty="0" err="1"/>
              <a:t>млн</a:t>
            </a:r>
            <a:r>
              <a:rPr lang="uk-UA" dirty="0"/>
              <a:t>), Національна галерея (Лондон) і музей </a:t>
            </a:r>
            <a:r>
              <a:rPr lang="uk-UA" dirty="0" err="1"/>
              <a:t>Тейт</a:t>
            </a:r>
            <a:r>
              <a:rPr lang="uk-UA" dirty="0"/>
              <a:t> Модерн (4,8 </a:t>
            </a:r>
            <a:r>
              <a:rPr lang="uk-UA" dirty="0" err="1"/>
              <a:t>млн</a:t>
            </a:r>
            <a:r>
              <a:rPr lang="uk-UA" dirty="0"/>
              <a:t>).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1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uk-UA" b="1" dirty="0">
                <a:effectLst/>
              </a:rPr>
              <a:t>Британський музей (Лондон</a:t>
            </a:r>
            <a:r>
              <a:rPr lang="uk-UA" dirty="0">
                <a:effectLst/>
              </a:rPr>
              <a:t>)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47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64703"/>
            <a:ext cx="5341033" cy="516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 anchor="b">
            <a:normAutofit/>
          </a:bodyPr>
          <a:lstStyle/>
          <a:p>
            <a:r>
              <a:rPr lang="uk-UA" sz="2000" b="1" dirty="0"/>
              <a:t>Довжина галерей </a:t>
            </a:r>
            <a:endParaRPr lang="en-US" sz="2000" b="1" dirty="0" smtClean="0"/>
          </a:p>
          <a:p>
            <a:pPr marL="0" indent="0">
              <a:buNone/>
            </a:pPr>
            <a:r>
              <a:rPr lang="uk-UA" sz="2000" b="1" dirty="0" smtClean="0"/>
              <a:t>Британського музею</a:t>
            </a:r>
            <a:r>
              <a:rPr lang="uk-UA" sz="2000" b="1" dirty="0"/>
              <a:t>, </a:t>
            </a:r>
            <a:endParaRPr lang="en-US" sz="2000" b="1" dirty="0" smtClean="0"/>
          </a:p>
          <a:p>
            <a:pPr marL="0" indent="0">
              <a:buNone/>
            </a:pPr>
            <a:r>
              <a:rPr lang="uk-UA" sz="2000" b="1" dirty="0" smtClean="0"/>
              <a:t>що </a:t>
            </a:r>
            <a:r>
              <a:rPr lang="uk-UA" sz="2000" b="1" dirty="0"/>
              <a:t>в Лондоні, </a:t>
            </a:r>
            <a:r>
              <a:rPr lang="uk-UA" sz="2000" b="1" dirty="0" smtClean="0"/>
              <a:t>становить</a:t>
            </a:r>
            <a:endParaRPr lang="en-US" sz="2000" b="1" dirty="0" smtClean="0"/>
          </a:p>
          <a:p>
            <a:pPr marL="0" indent="0">
              <a:buNone/>
            </a:pPr>
            <a:r>
              <a:rPr lang="uk-UA" sz="2000" b="1" dirty="0" smtClean="0"/>
              <a:t> </a:t>
            </a:r>
            <a:r>
              <a:rPr lang="uk-UA" sz="2000" b="1" dirty="0"/>
              <a:t>понад 4 кілометри. </a:t>
            </a:r>
            <a:endParaRPr lang="en-US" sz="2000" b="1" dirty="0" smtClean="0"/>
          </a:p>
          <a:p>
            <a:r>
              <a:rPr lang="uk-UA" sz="2000" b="1" dirty="0" smtClean="0"/>
              <a:t>Тут </a:t>
            </a:r>
            <a:r>
              <a:rPr lang="uk-UA" sz="2000" b="1" dirty="0"/>
              <a:t>розмістилися </a:t>
            </a:r>
            <a:endParaRPr lang="en-US" sz="2000" b="1" dirty="0" smtClean="0"/>
          </a:p>
          <a:p>
            <a:pPr marL="0" indent="0">
              <a:buNone/>
            </a:pPr>
            <a:r>
              <a:rPr lang="uk-UA" sz="2000" b="1" dirty="0" smtClean="0"/>
              <a:t>7</a:t>
            </a:r>
            <a:r>
              <a:rPr lang="en-US" sz="2000" b="1" dirty="0" smtClean="0"/>
              <a:t> </a:t>
            </a:r>
            <a:r>
              <a:rPr lang="uk-UA" sz="2000" b="1" dirty="0" smtClean="0"/>
              <a:t>мільйонів</a:t>
            </a:r>
            <a:r>
              <a:rPr lang="en-US" sz="2000" b="1" dirty="0" smtClean="0"/>
              <a:t> </a:t>
            </a:r>
            <a:r>
              <a:rPr lang="uk-UA" sz="2000" b="1" dirty="0" smtClean="0"/>
              <a:t>експонатів</a:t>
            </a:r>
            <a:r>
              <a:rPr lang="uk-UA" sz="2000" b="1" dirty="0"/>
              <a:t>, </a:t>
            </a:r>
            <a:endParaRPr lang="en-US" sz="2000" b="1" dirty="0" smtClean="0"/>
          </a:p>
          <a:p>
            <a:pPr marL="0" indent="0">
              <a:buNone/>
            </a:pPr>
            <a:r>
              <a:rPr lang="uk-UA" sz="2000" b="1" dirty="0" smtClean="0"/>
              <a:t>зокрема Розетський </a:t>
            </a:r>
            <a:endParaRPr lang="en-US" sz="2000" b="1" dirty="0" smtClean="0"/>
          </a:p>
          <a:p>
            <a:pPr marL="0" indent="0">
              <a:buNone/>
            </a:pPr>
            <a:r>
              <a:rPr lang="uk-UA" sz="2000" b="1" dirty="0" smtClean="0"/>
              <a:t>камінь </a:t>
            </a:r>
            <a:r>
              <a:rPr lang="uk-UA" sz="2000" b="1" dirty="0"/>
              <a:t>з ієрогліфами та </a:t>
            </a:r>
            <a:endParaRPr lang="en-US" sz="2000" b="1" dirty="0" smtClean="0"/>
          </a:p>
          <a:p>
            <a:pPr marL="0" indent="0">
              <a:buNone/>
            </a:pPr>
            <a:r>
              <a:rPr lang="uk-UA" sz="2000" b="1" dirty="0" smtClean="0"/>
              <a:t>Мармури </a:t>
            </a:r>
            <a:r>
              <a:rPr lang="uk-UA" sz="2000" b="1" dirty="0" err="1"/>
              <a:t>Елгіна</a:t>
            </a:r>
            <a:r>
              <a:rPr lang="uk-UA" sz="2000" b="1" dirty="0"/>
              <a:t>.</a:t>
            </a:r>
          </a:p>
          <a:p>
            <a:r>
              <a:rPr lang="uk-UA" sz="2000" b="1" dirty="0"/>
              <a:t>Щорічна кількість </a:t>
            </a:r>
            <a:endParaRPr lang="en-US" sz="2000" b="1" dirty="0" smtClean="0"/>
          </a:p>
          <a:p>
            <a:pPr marL="0" indent="0">
              <a:buNone/>
            </a:pPr>
            <a:r>
              <a:rPr lang="uk-UA" sz="2000" b="1" dirty="0" smtClean="0"/>
              <a:t>відвідувачів </a:t>
            </a:r>
            <a:r>
              <a:rPr lang="uk-UA" sz="2000" b="1" dirty="0"/>
              <a:t>– </a:t>
            </a:r>
            <a:r>
              <a:rPr lang="uk-UA" sz="2000" b="1" dirty="0" smtClean="0"/>
              <a:t>приблизно </a:t>
            </a:r>
            <a:endParaRPr lang="en-US" sz="2000" b="1" dirty="0" smtClean="0"/>
          </a:p>
          <a:p>
            <a:pPr marL="0" indent="0">
              <a:buNone/>
            </a:pPr>
            <a:r>
              <a:rPr lang="uk-UA" sz="2000" b="1" dirty="0" smtClean="0"/>
              <a:t>5,8 </a:t>
            </a:r>
            <a:r>
              <a:rPr lang="uk-UA" sz="2000" b="1" dirty="0"/>
              <a:t>мільйонів осіб.</a:t>
            </a:r>
          </a:p>
        </p:txBody>
      </p:sp>
    </p:spTree>
    <p:extLst>
      <p:ext uri="{BB962C8B-B14F-4D97-AF65-F5344CB8AC3E}">
        <p14:creationId xmlns:p14="http://schemas.microsoft.com/office/powerpoint/2010/main" val="13959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96044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1044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3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uk-UA" b="1" dirty="0">
                <a:effectLst/>
              </a:rPr>
              <a:t>Національна галерея (Лондон)</a:t>
            </a:r>
            <a:endParaRPr lang="uk-UA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8208912" cy="47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7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Autofit/>
          </a:bodyPr>
          <a:lstStyle/>
          <a:p>
            <a:r>
              <a:rPr lang="uk-UA" sz="2200" b="1" dirty="0"/>
              <a:t>Національна портретна галерея – музей, у якому представлена чудова колекція портретів видатних діячів Англії та світу з часів династії </a:t>
            </a:r>
            <a:r>
              <a:rPr lang="uk-UA" sz="2200" b="1" dirty="0" err="1"/>
              <a:t>Тюдор</a:t>
            </a:r>
            <a:r>
              <a:rPr lang="uk-UA" sz="2200" b="1" dirty="0"/>
              <a:t> до сьогоднішнього часу. Фонди галереї зберігають більше 50 тисяч малюнків, живописних полотен, скульптур. </a:t>
            </a:r>
            <a:endParaRPr lang="en-US" sz="2200" b="1" dirty="0" smtClean="0"/>
          </a:p>
          <a:p>
            <a:pPr marL="0" indent="0">
              <a:buNone/>
            </a:pPr>
            <a:endParaRPr lang="en-US" sz="2200" b="1" dirty="0" smtClean="0"/>
          </a:p>
          <a:p>
            <a:r>
              <a:rPr lang="uk-UA" sz="2200" b="1" dirty="0" smtClean="0"/>
              <a:t>Британська </a:t>
            </a:r>
            <a:r>
              <a:rPr lang="uk-UA" sz="2200" b="1" dirty="0"/>
              <a:t>портретна галерея була офіційно заснована 2 грудня 1856 року. </a:t>
            </a:r>
            <a:endParaRPr lang="en-US" sz="2200" b="1" dirty="0" smtClean="0"/>
          </a:p>
          <a:p>
            <a:pPr marL="0" indent="0">
              <a:buNone/>
            </a:pPr>
            <a:endParaRPr lang="en-US" sz="2200" b="1" dirty="0" smtClean="0"/>
          </a:p>
          <a:p>
            <a:r>
              <a:rPr lang="uk-UA" sz="2200" b="1" dirty="0" smtClean="0"/>
              <a:t>При формуванні </a:t>
            </a:r>
            <a:r>
              <a:rPr lang="uk-UA" sz="2200" b="1" dirty="0"/>
              <a:t>колекцій Національної портретної галереї акцент робився на історичній, а не на художній, значущості портрета. Одним з перших експонатів галереї став </a:t>
            </a:r>
            <a:r>
              <a:rPr lang="uk-UA" sz="2200" b="1" dirty="0" smtClean="0"/>
              <a:t>портрет </a:t>
            </a:r>
            <a:r>
              <a:rPr lang="uk-UA" sz="2200" b="1" dirty="0"/>
              <a:t>Шекспіра роботи невідомого автора. </a:t>
            </a:r>
            <a:endParaRPr lang="uk-UA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endParaRPr lang="uk-UA" sz="2700" b="1" dirty="0"/>
          </a:p>
        </p:txBody>
      </p:sp>
    </p:spTree>
    <p:extLst>
      <p:ext uri="{BB962C8B-B14F-4D97-AF65-F5344CB8AC3E}">
        <p14:creationId xmlns:p14="http://schemas.microsoft.com/office/powerpoint/2010/main" val="34169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uk-UA" dirty="0">
                <a:effectLst/>
              </a:rPr>
              <a:t>Музей Тейт Модерн (</a:t>
            </a:r>
            <a:r>
              <a:rPr lang="uk-UA" dirty="0" smtClean="0">
                <a:effectLst/>
              </a:rPr>
              <a:t>Лондон</a:t>
            </a:r>
            <a:r>
              <a:rPr lang="uk-UA" b="1" dirty="0" smtClean="0">
                <a:effectLst/>
              </a:rPr>
              <a:t>0н)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94851" cy="486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5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/>
          </a:bodyPr>
          <a:lstStyle/>
          <a:p>
            <a:r>
              <a:rPr lang="ru-RU" b="1" dirty="0"/>
              <a:t>Музей Тейт Модерн у </a:t>
            </a:r>
            <a:r>
              <a:rPr lang="ru-RU" b="1" dirty="0" err="1"/>
              <a:t>Лондоні</a:t>
            </a:r>
            <a:r>
              <a:rPr lang="ru-RU" dirty="0"/>
              <a:t> -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музей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поряд</a:t>
            </a:r>
            <a:r>
              <a:rPr lang="ru-RU" dirty="0"/>
              <a:t> з Тейт </a:t>
            </a:r>
            <a:r>
              <a:rPr lang="ru-RU" dirty="0" err="1"/>
              <a:t>Британія</a:t>
            </a:r>
            <a:r>
              <a:rPr lang="ru-RU" dirty="0"/>
              <a:t>, Тейт </a:t>
            </a:r>
            <a:r>
              <a:rPr lang="ru-RU" dirty="0" err="1"/>
              <a:t>Ліверпуль</a:t>
            </a:r>
            <a:r>
              <a:rPr lang="ru-RU" dirty="0"/>
              <a:t>, входить 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 Тейт. </a:t>
            </a:r>
            <a:br>
              <a:rPr lang="ru-RU" dirty="0"/>
            </a:b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музеї</a:t>
            </a:r>
            <a:r>
              <a:rPr lang="ru-RU" dirty="0"/>
              <a:t> Тейт Модерн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з початку </a:t>
            </a:r>
            <a:r>
              <a:rPr lang="ru-RU" dirty="0" err="1"/>
              <a:t>двадцятого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</a:p>
          <a:p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/>
              <a:t>колекції</a:t>
            </a:r>
            <a:r>
              <a:rPr lang="ru-RU" dirty="0"/>
              <a:t> Тейт Модерн </a:t>
            </a:r>
            <a:r>
              <a:rPr lang="ru-RU" dirty="0" err="1"/>
              <a:t>виставляються</a:t>
            </a:r>
            <a:r>
              <a:rPr lang="ru-RU" dirty="0"/>
              <a:t> на </a:t>
            </a:r>
            <a:r>
              <a:rPr lang="ru-RU" dirty="0" err="1"/>
              <a:t>третьому</a:t>
            </a:r>
            <a:r>
              <a:rPr lang="ru-RU" dirty="0"/>
              <a:t> і </a:t>
            </a:r>
            <a:r>
              <a:rPr lang="ru-RU" dirty="0" err="1"/>
              <a:t>п'ятому</a:t>
            </a:r>
            <a:r>
              <a:rPr lang="ru-RU" dirty="0"/>
              <a:t> </a:t>
            </a:r>
            <a:r>
              <a:rPr lang="ru-RU" dirty="0" err="1"/>
              <a:t>поверхах</a:t>
            </a:r>
            <a:r>
              <a:rPr lang="ru-RU" dirty="0"/>
              <a:t> </a:t>
            </a:r>
            <a:r>
              <a:rPr lang="ru-RU" dirty="0" err="1" smtClean="0"/>
              <a:t>незвичайно</a:t>
            </a:r>
            <a:r>
              <a:rPr lang="uk-UA" dirty="0"/>
              <a:t>ї</a:t>
            </a:r>
            <a:r>
              <a:rPr lang="ru-RU" dirty="0" smtClean="0"/>
              <a:t> </a:t>
            </a:r>
            <a:r>
              <a:rPr lang="ru-RU" dirty="0" err="1"/>
              <a:t>будівлі</a:t>
            </a:r>
            <a:r>
              <a:rPr lang="ru-RU" dirty="0"/>
              <a:t> музею, в той час як на четвертому </a:t>
            </a:r>
            <a:r>
              <a:rPr lang="ru-RU" dirty="0" err="1"/>
              <a:t>поверсі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тимчасові</a:t>
            </a:r>
            <a:r>
              <a:rPr lang="ru-RU" dirty="0"/>
              <a:t> </a:t>
            </a:r>
            <a:r>
              <a:rPr lang="ru-RU" dirty="0" err="1"/>
              <a:t>виставки</a:t>
            </a:r>
            <a:r>
              <a:rPr lang="ru-RU" dirty="0"/>
              <a:t>, а на другому - </a:t>
            </a:r>
            <a:r>
              <a:rPr lang="ru-RU" dirty="0" err="1"/>
              <a:t>виставки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08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Ай </a:t>
            </a:r>
            <a:r>
              <a:rPr lang="ru-RU" b="1" dirty="0" err="1" smtClean="0">
                <a:effectLst/>
              </a:rPr>
              <a:t>Вейвей</a:t>
            </a:r>
            <a:r>
              <a:rPr lang="ru-RU" b="1" dirty="0" smtClean="0">
                <a:effectLst/>
              </a:rPr>
              <a:t>.  «</a:t>
            </a:r>
            <a:r>
              <a:rPr lang="ru-RU" b="1" dirty="0" err="1">
                <a:effectLst/>
              </a:rPr>
              <a:t>Насіння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соняшнику</a:t>
            </a:r>
            <a:r>
              <a:rPr lang="ru-RU" b="1" dirty="0" smtClean="0">
                <a:effectLst/>
              </a:rPr>
              <a:t>»</a:t>
            </a:r>
            <a:endParaRPr lang="uk-UA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4104456" cy="469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89"/>
            <a:ext cx="4191550" cy="469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1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Національна галерея мистецтв (Вашингтон)</a:t>
            </a:r>
            <a:endParaRPr lang="uk-UA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08912" cy="452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5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r>
              <a:rPr lang="uk-UA" dirty="0"/>
              <a:t>"Коли у 1996 році ми починали робити наші щорічні </a:t>
            </a:r>
            <a:r>
              <a:rPr lang="uk-UA" dirty="0" err="1"/>
              <a:t>підбірки</a:t>
            </a:r>
            <a:r>
              <a:rPr lang="uk-UA" dirty="0"/>
              <a:t> найбільш відвідуваних виставок у світі, щоб потрапити до ТОП-10 потрібно було мати відвідуваність близько 3 тисяч щодня. Наше дослідження 2011 року показує, що тепер для потрапляння у ТОП-10 потрібно мати відвідуваність у 7 тисяч людей щодня", - пишуть укладачі рейтингу.</a:t>
            </a:r>
          </a:p>
          <a:p>
            <a:r>
              <a:rPr lang="uk-UA" dirty="0" smtClean="0"/>
              <a:t>Видання </a:t>
            </a:r>
            <a:r>
              <a:rPr lang="uk-UA" dirty="0"/>
              <a:t>також відзначає помітне збільшення кількості людей, які ходять до музеїв. Так, наприклад, сумарно на ТОП-10 виставок 1996 року сходило приблизно 4 мільйони людей. За 2011 рік десять найпопулярніших виставок подивилось майже 6 мільйонів людей.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47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Національна галерея </a:t>
            </a:r>
            <a:r>
              <a:rPr lang="uk-UA" dirty="0" smtClean="0"/>
              <a:t>мистецтв </a:t>
            </a:r>
            <a:r>
              <a:rPr lang="en-US" dirty="0" smtClean="0"/>
              <a:t> </a:t>
            </a:r>
            <a:r>
              <a:rPr lang="uk-UA" dirty="0"/>
              <a:t>у Вашингтоні, одне з багатющих художніх зборів США. </a:t>
            </a:r>
            <a:r>
              <a:rPr lang="uk-UA" dirty="0" smtClean="0"/>
              <a:t> Заснована </a:t>
            </a:r>
            <a:r>
              <a:rPr lang="uk-UA" dirty="0"/>
              <a:t>в 1937, відкрита в </a:t>
            </a:r>
            <a:r>
              <a:rPr lang="uk-UA" dirty="0" smtClean="0"/>
              <a:t>1941 році. </a:t>
            </a:r>
            <a:r>
              <a:rPr lang="uk-UA" dirty="0"/>
              <a:t>Основу колекцій склали </a:t>
            </a:r>
            <a:r>
              <a:rPr lang="uk-UA" dirty="0" smtClean="0"/>
              <a:t>великі приватні зібрання.  Тут зберігаються </a:t>
            </a:r>
            <a:r>
              <a:rPr lang="uk-UA" dirty="0" err="1"/>
              <a:t>багаточисельні</a:t>
            </a:r>
            <a:r>
              <a:rPr lang="uk-UA" dirty="0"/>
              <a:t> шедеври європейського і американського живопису, скульптури, </a:t>
            </a:r>
            <a:r>
              <a:rPr lang="uk-UA" dirty="0" smtClean="0"/>
              <a:t>гравюри, малюнки </a:t>
            </a:r>
            <a:r>
              <a:rPr lang="uk-UA" dirty="0"/>
              <a:t>декоративно-прикладного мистецтва (у тому числі одне з кращих в світі </a:t>
            </a:r>
            <a:r>
              <a:rPr lang="uk-UA" dirty="0" smtClean="0"/>
              <a:t>зібрань живопису </a:t>
            </a:r>
            <a:r>
              <a:rPr lang="uk-UA" dirty="0"/>
              <a:t>італійського Відродження): картини Рафаеля, </a:t>
            </a:r>
            <a:r>
              <a:rPr lang="uk-UA" dirty="0" err="1"/>
              <a:t>Джорджоне</a:t>
            </a:r>
            <a:r>
              <a:rPr lang="uk-UA" dirty="0"/>
              <a:t>, </a:t>
            </a:r>
            <a:r>
              <a:rPr lang="uk-UA" dirty="0" err="1"/>
              <a:t>Тіциана</a:t>
            </a:r>
            <a:r>
              <a:rPr lang="uk-UA" dirty="0"/>
              <a:t>, Ф. </a:t>
            </a:r>
            <a:r>
              <a:rPr lang="uk-UA" dirty="0" err="1"/>
              <a:t>Клуе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Ель </a:t>
            </a:r>
            <a:r>
              <a:rPr lang="uk-UA" dirty="0" err="1"/>
              <a:t>Греко</a:t>
            </a:r>
            <a:r>
              <a:rPr lang="uk-UA" dirty="0"/>
              <a:t>, Рембрандта, Я. </a:t>
            </a:r>
            <a:r>
              <a:rPr lang="uk-UA" dirty="0" err="1"/>
              <a:t>Вермера</a:t>
            </a:r>
            <a:r>
              <a:rPr lang="uk-UA" dirty="0"/>
              <a:t>, </a:t>
            </a:r>
            <a:r>
              <a:rPr lang="uk-UA" dirty="0" smtClean="0"/>
              <a:t> </a:t>
            </a:r>
            <a:r>
              <a:rPr lang="uk-UA" dirty="0"/>
              <a:t>П. Рубенса,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Е</a:t>
            </a:r>
            <a:r>
              <a:rPr lang="uk-UA" dirty="0"/>
              <a:t>. Мане, </a:t>
            </a:r>
            <a:r>
              <a:rPr lang="uk-UA" dirty="0" smtClean="0"/>
              <a:t> </a:t>
            </a:r>
            <a:r>
              <a:rPr lang="uk-UA" dirty="0"/>
              <a:t>П. </a:t>
            </a:r>
            <a:r>
              <a:rPr lang="uk-UA" dirty="0" err="1"/>
              <a:t>Пікассо</a:t>
            </a:r>
            <a:r>
              <a:rPr lang="uk-UA" dirty="0"/>
              <a:t>, </a:t>
            </a:r>
            <a:r>
              <a:rPr lang="uk-UA" dirty="0" smtClean="0"/>
              <a:t>скульптура </a:t>
            </a:r>
            <a:r>
              <a:rPr lang="uk-UA" dirty="0" err="1" smtClean="0"/>
              <a:t>Донателло</a:t>
            </a:r>
            <a:r>
              <a:rPr lang="uk-UA" dirty="0"/>
              <a:t> </a:t>
            </a:r>
            <a:r>
              <a:rPr lang="uk-UA" dirty="0" smtClean="0"/>
              <a:t>та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багатьох інших художників.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97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uk-UA" sz="1800" b="1" dirty="0">
                <a:effectLst/>
              </a:rPr>
              <a:t>Леонардо </a:t>
            </a:r>
            <a:r>
              <a:rPr lang="uk-UA" sz="1800" b="1" dirty="0" err="1">
                <a:effectLst/>
              </a:rPr>
              <a:t>да</a:t>
            </a:r>
            <a:r>
              <a:rPr lang="uk-UA" sz="1800" b="1" dirty="0">
                <a:effectLst/>
              </a:rPr>
              <a:t> </a:t>
            </a:r>
            <a:r>
              <a:rPr lang="uk-UA" sz="1800" b="1" dirty="0" smtClean="0">
                <a:effectLst/>
              </a:rPr>
              <a:t>Вінчі « </a:t>
            </a:r>
            <a:r>
              <a:rPr lang="uk-UA" sz="1800" b="1" dirty="0" err="1">
                <a:effectLst/>
              </a:rPr>
              <a:t>Джинерва</a:t>
            </a:r>
            <a:r>
              <a:rPr lang="uk-UA" sz="1800" b="1" dirty="0">
                <a:effectLst/>
              </a:rPr>
              <a:t> де </a:t>
            </a:r>
            <a:r>
              <a:rPr lang="uk-UA" sz="1800" b="1" dirty="0" err="1" smtClean="0">
                <a:effectLst/>
              </a:rPr>
              <a:t>Бенчі</a:t>
            </a:r>
            <a:r>
              <a:rPr lang="uk-UA" sz="1800" b="1" dirty="0" smtClean="0">
                <a:effectLst/>
              </a:rPr>
              <a:t>»         Рафаель Санті «Мадонна Альба»</a:t>
            </a:r>
            <a:endParaRPr lang="uk-UA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183782" cy="45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88432" cy="45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4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Національний палац-музей (</a:t>
            </a:r>
            <a:r>
              <a:rPr lang="uk-UA" b="1" dirty="0" smtClean="0">
                <a:effectLst/>
              </a:rPr>
              <a:t>Тайбей, острів </a:t>
            </a:r>
            <a:r>
              <a:rPr lang="uk-UA" b="1" dirty="0">
                <a:effectLst/>
              </a:rPr>
              <a:t>Тайвань)</a:t>
            </a:r>
            <a:endParaRPr lang="uk-UA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2" y="1484785"/>
            <a:ext cx="81963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0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«Прогулянка </a:t>
            </a:r>
            <a:r>
              <a:rPr lang="uk-UA" dirty="0"/>
              <a:t>імператора на </a:t>
            </a:r>
            <a:r>
              <a:rPr lang="uk-UA" dirty="0" smtClean="0"/>
              <a:t>човні»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/>
              <a:t>Національний палац-музей (Тайбей)</a:t>
            </a:r>
            <a:r>
              <a:rPr lang="uk-UA" sz="2400" dirty="0"/>
              <a:t> — центральний музей стародавнього мистецтва Китаю на острові </a:t>
            </a:r>
            <a:r>
              <a:rPr lang="uk-UA" sz="2400" dirty="0">
                <a:hlinkClick r:id="rId3" action="ppaction://hlinkfile" tooltip="Тайвань"/>
              </a:rPr>
              <a:t>Тайвань</a:t>
            </a:r>
            <a:r>
              <a:rPr lang="uk-UA" sz="2400" dirty="0"/>
              <a:t>. Походить від </a:t>
            </a:r>
            <a:r>
              <a:rPr lang="uk-UA" sz="2400" dirty="0" smtClean="0"/>
              <a:t>зібрання </a:t>
            </a:r>
            <a:r>
              <a:rPr lang="uk-UA" sz="2400" dirty="0"/>
              <a:t>імператорів Китаю в місті </a:t>
            </a:r>
            <a:r>
              <a:rPr lang="uk-UA" sz="2400" dirty="0">
                <a:hlinkClick r:id="rId4" action="ppaction://hlinkfile" tooltip="Пекін"/>
              </a:rPr>
              <a:t>Пекін</a:t>
            </a:r>
            <a:r>
              <a:rPr lang="uk-UA" sz="2400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8" y="2276872"/>
            <a:ext cx="7620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856" y="-99392"/>
            <a:ext cx="8229600" cy="1196752"/>
          </a:xfrm>
        </p:spPr>
        <p:txBody>
          <a:bodyPr/>
          <a:lstStyle/>
          <a:p>
            <a:pPr algn="ctr"/>
            <a:r>
              <a:rPr lang="uk-UA" b="1" dirty="0">
                <a:effectLst/>
              </a:rPr>
              <a:t>Центр Помпіду (Париж)</a:t>
            </a:r>
            <a:endParaRPr lang="uk-UA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9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 anchor="ctr">
            <a:normAutofit/>
          </a:bodyPr>
          <a:lstStyle/>
          <a:p>
            <a:r>
              <a:rPr lang="uk-UA" b="1" dirty="0"/>
              <a:t>Центр Жоржа </a:t>
            </a:r>
            <a:r>
              <a:rPr lang="uk-UA" b="1" dirty="0" err="1"/>
              <a:t>Помпіду</a:t>
            </a:r>
            <a:r>
              <a:rPr lang="uk-UA" dirty="0"/>
              <a:t> </a:t>
            </a:r>
            <a:r>
              <a:rPr lang="uk-UA" dirty="0" smtClean="0"/>
              <a:t>(повна </a:t>
            </a:r>
            <a:r>
              <a:rPr lang="uk-UA" dirty="0"/>
              <a:t>назва </a:t>
            </a:r>
            <a:r>
              <a:rPr lang="uk-UA" b="1" dirty="0"/>
              <a:t>Національний центр мистецтва й культури імені Жоржа </a:t>
            </a:r>
            <a:r>
              <a:rPr lang="uk-UA" b="1" dirty="0" err="1" smtClean="0"/>
              <a:t>Помпіду</a:t>
            </a:r>
            <a:r>
              <a:rPr lang="uk-UA" dirty="0" err="1" smtClean="0"/>
              <a:t>—</a:t>
            </a:r>
            <a:r>
              <a:rPr lang="uk-UA" dirty="0" smtClean="0"/>
              <a:t> </a:t>
            </a:r>
            <a:r>
              <a:rPr lang="uk-UA" dirty="0"/>
              <a:t>культурний </a:t>
            </a:r>
            <a:r>
              <a:rPr lang="uk-UA" dirty="0" smtClean="0"/>
              <a:t>центр</a:t>
            </a:r>
            <a:r>
              <a:rPr lang="en-US" dirty="0" smtClean="0"/>
              <a:t>. </a:t>
            </a:r>
            <a:r>
              <a:rPr lang="uk-UA" dirty="0" smtClean="0"/>
              <a:t>Відкритий </a:t>
            </a:r>
            <a:r>
              <a:rPr lang="uk-UA" dirty="0"/>
              <a:t>з </a:t>
            </a:r>
            <a:r>
              <a:rPr lang="uk-UA" dirty="0">
                <a:hlinkClick r:id="rId3" action="ppaction://hlinkfile" tooltip="1977"/>
              </a:rPr>
              <a:t>1977</a:t>
            </a:r>
            <a:r>
              <a:rPr lang="uk-UA" dirty="0"/>
              <a:t> року, створений за ініціативою французького президента </a:t>
            </a:r>
            <a:r>
              <a:rPr lang="uk-UA" dirty="0">
                <a:hlinkClick r:id="rId4" action="ppaction://hlinkfile" tooltip="Жорж Помпіду"/>
              </a:rPr>
              <a:t>Жоржа </a:t>
            </a:r>
            <a:r>
              <a:rPr lang="uk-UA" dirty="0" err="1">
                <a:hlinkClick r:id="rId4" action="ppaction://hlinkfile" tooltip="Жорж Помпіду"/>
              </a:rPr>
              <a:t>Помпіду</a:t>
            </a:r>
            <a:r>
              <a:rPr lang="uk-UA" dirty="0"/>
              <a:t>.</a:t>
            </a:r>
          </a:p>
          <a:p>
            <a:r>
              <a:rPr lang="uk-UA" dirty="0"/>
              <a:t>Центр включає </a:t>
            </a:r>
            <a:r>
              <a:rPr lang="uk-UA" dirty="0">
                <a:hlinkClick r:id="rId5" action="ppaction://hlinkfile" tooltip="Державний музей сучасного мистецтва (Париж) (ще не написана)"/>
              </a:rPr>
              <a:t>Музей сучасного мистецтва</a:t>
            </a:r>
            <a:r>
              <a:rPr lang="uk-UA" dirty="0"/>
              <a:t>, велику бібліотеку, концертні та виставкові зали, Інститут дослідження та координації акустики й музики. Широкий майдан перед Центром </a:t>
            </a:r>
            <a:r>
              <a:rPr lang="uk-UA" dirty="0" err="1"/>
              <a:t>Помпіду</a:t>
            </a:r>
            <a:r>
              <a:rPr lang="uk-UA" dirty="0"/>
              <a:t> облюбували </a:t>
            </a:r>
            <a:r>
              <a:rPr lang="uk-UA" dirty="0">
                <a:hlinkClick r:id="rId6" action="ppaction://hlinkfile" tooltip="Художник"/>
              </a:rPr>
              <a:t>художники</a:t>
            </a:r>
            <a:r>
              <a:rPr lang="uk-UA" dirty="0"/>
              <a:t>, бродячі артисти, </a:t>
            </a:r>
            <a:r>
              <a:rPr lang="uk-UA" dirty="0" smtClean="0">
                <a:hlinkClick r:id="rId7" action="ppaction://hlinkfile" tooltip="Музикант"/>
              </a:rPr>
              <a:t>музикант</a:t>
            </a:r>
            <a:r>
              <a:rPr lang="uk-UA" dirty="0" smtClean="0"/>
              <a:t>и </a:t>
            </a:r>
            <a:r>
              <a:rPr lang="uk-UA" dirty="0"/>
              <a:t>й циркачі.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6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ru-RU" dirty="0" err="1"/>
              <a:t>Будівництво</a:t>
            </a:r>
            <a:r>
              <a:rPr lang="ru-RU" dirty="0"/>
              <a:t> центру </a:t>
            </a:r>
            <a:r>
              <a:rPr lang="ru-RU" dirty="0" err="1"/>
              <a:t>тривало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а </a:t>
            </a:r>
            <a:r>
              <a:rPr lang="ru-RU" dirty="0" err="1"/>
              <a:t>урочисте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31 </a:t>
            </a:r>
            <a:r>
              <a:rPr lang="ru-RU" dirty="0" err="1"/>
              <a:t>січня</a:t>
            </a:r>
            <a:r>
              <a:rPr lang="ru-RU" dirty="0"/>
              <a:t> 1977 року. </a:t>
            </a:r>
            <a:r>
              <a:rPr lang="ru-RU" dirty="0" smtClean="0"/>
              <a:t>У </a:t>
            </a:r>
            <a:r>
              <a:rPr lang="ru-RU" dirty="0" err="1"/>
              <a:t>підсумку</a:t>
            </a:r>
            <a:r>
              <a:rPr lang="ru-RU" dirty="0"/>
              <a:t> </a:t>
            </a:r>
            <a:r>
              <a:rPr lang="ru-RU" dirty="0" err="1"/>
              <a:t>майбутня</a:t>
            </a:r>
            <a:r>
              <a:rPr lang="ru-RU" dirty="0"/>
              <a:t>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визначна</a:t>
            </a:r>
            <a:r>
              <a:rPr lang="ru-RU" dirty="0"/>
              <a:t> </a:t>
            </a:r>
            <a:r>
              <a:rPr lang="ru-RU" dirty="0" err="1"/>
              <a:t>пам'ятка</a:t>
            </a:r>
            <a:r>
              <a:rPr lang="ru-RU" dirty="0"/>
              <a:t> Парижа </a:t>
            </a:r>
            <a:r>
              <a:rPr lang="ru-RU" dirty="0" err="1"/>
              <a:t>удостоїлася</a:t>
            </a:r>
            <a:r>
              <a:rPr lang="ru-RU" dirty="0"/>
              <a:t> </a:t>
            </a:r>
            <a:r>
              <a:rPr lang="ru-RU" dirty="0" err="1"/>
              <a:t>гнівних</a:t>
            </a:r>
            <a:r>
              <a:rPr lang="ru-RU" dirty="0"/>
              <a:t> </a:t>
            </a:r>
            <a:r>
              <a:rPr lang="ru-RU" dirty="0" err="1"/>
              <a:t>зауважень</a:t>
            </a:r>
            <a:r>
              <a:rPr lang="ru-RU" dirty="0"/>
              <a:t> і </a:t>
            </a:r>
            <a:r>
              <a:rPr lang="ru-RU" dirty="0" err="1"/>
              <a:t>шпильок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 smtClean="0"/>
              <a:t>. </a:t>
            </a:r>
            <a:r>
              <a:rPr lang="ru-RU" dirty="0" err="1"/>
              <a:t>Будівля</a:t>
            </a:r>
            <a:r>
              <a:rPr lang="ru-RU" dirty="0"/>
              <a:t> культурного центру </a:t>
            </a:r>
            <a:r>
              <a:rPr lang="ru-RU" dirty="0" err="1"/>
              <a:t>нагадувало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фабрику </a:t>
            </a:r>
            <a:r>
              <a:rPr lang="ru-RU" dirty="0" err="1"/>
              <a:t>чи</a:t>
            </a:r>
            <a:r>
              <a:rPr lang="ru-RU" dirty="0"/>
              <a:t> завод. 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задумом</a:t>
            </a:r>
            <a:r>
              <a:rPr lang="ru-RU" dirty="0" smtClean="0"/>
              <a:t> </a:t>
            </a:r>
            <a:r>
              <a:rPr lang="ru-RU" dirty="0" err="1" smtClean="0"/>
              <a:t>архітекторів</a:t>
            </a:r>
            <a:r>
              <a:rPr lang="ru-RU" dirty="0"/>
              <a:t>, </a:t>
            </a:r>
            <a:r>
              <a:rPr lang="ru-RU" dirty="0" err="1"/>
              <a:t>комунікації</a:t>
            </a:r>
            <a:r>
              <a:rPr lang="ru-RU" dirty="0"/>
              <a:t> та </a:t>
            </a:r>
            <a:r>
              <a:rPr lang="ru-RU" dirty="0" err="1"/>
              <a:t>ліфти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винесені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максимально </a:t>
            </a:r>
            <a:r>
              <a:rPr lang="ru-RU" dirty="0" err="1"/>
              <a:t>розвантажити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виставкових</a:t>
            </a:r>
            <a:r>
              <a:rPr lang="ru-RU" dirty="0"/>
              <a:t> </a:t>
            </a:r>
            <a:r>
              <a:rPr lang="ru-RU" dirty="0" err="1"/>
              <a:t>залів</a:t>
            </a:r>
            <a:r>
              <a:rPr lang="ru-RU" dirty="0"/>
              <a:t> і </a:t>
            </a:r>
            <a:r>
              <a:rPr lang="ru-RU" dirty="0" err="1"/>
              <a:t>полегшити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. </a:t>
            </a:r>
            <a:r>
              <a:rPr lang="ru-RU" dirty="0" smtClean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 </a:t>
            </a:r>
            <a:r>
              <a:rPr lang="ru-RU" dirty="0" err="1"/>
              <a:t>ліфтів</a:t>
            </a:r>
            <a:r>
              <a:rPr lang="ru-RU" dirty="0"/>
              <a:t>, </a:t>
            </a:r>
            <a:r>
              <a:rPr lang="ru-RU" dirty="0" err="1"/>
              <a:t>водопровід</a:t>
            </a:r>
            <a:r>
              <a:rPr lang="ru-RU" dirty="0"/>
              <a:t> та </a:t>
            </a:r>
            <a:r>
              <a:rPr lang="ru-RU" dirty="0" err="1"/>
              <a:t>перекриття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пофарбовані</a:t>
            </a:r>
            <a:r>
              <a:rPr lang="ru-RU" dirty="0"/>
              <a:t> в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: </a:t>
            </a:r>
            <a:r>
              <a:rPr lang="ru-RU" dirty="0" err="1"/>
              <a:t>електропроводка</a:t>
            </a:r>
            <a:r>
              <a:rPr lang="ru-RU" dirty="0"/>
              <a:t> - в лимонно-</a:t>
            </a:r>
            <a:r>
              <a:rPr lang="ru-RU" dirty="0" err="1"/>
              <a:t>жовтий</a:t>
            </a:r>
            <a:r>
              <a:rPr lang="ru-RU" dirty="0"/>
              <a:t>, </a:t>
            </a:r>
            <a:r>
              <a:rPr lang="ru-RU" dirty="0" err="1"/>
              <a:t>вентиляційні</a:t>
            </a:r>
            <a:r>
              <a:rPr lang="ru-RU" dirty="0"/>
              <a:t> короба - в </a:t>
            </a:r>
            <a:r>
              <a:rPr lang="ru-RU" dirty="0" err="1"/>
              <a:t>білий</a:t>
            </a:r>
            <a:r>
              <a:rPr lang="ru-RU" dirty="0"/>
              <a:t>, система </a:t>
            </a:r>
            <a:r>
              <a:rPr lang="ru-RU" dirty="0" err="1"/>
              <a:t>кондиціонування</a:t>
            </a:r>
            <a:r>
              <a:rPr lang="ru-RU" dirty="0"/>
              <a:t> - в </a:t>
            </a:r>
            <a:r>
              <a:rPr lang="ru-RU" dirty="0" err="1"/>
              <a:t>яскраво-синій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4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uk-UA" dirty="0">
                <a:effectLst/>
              </a:rPr>
              <a:t>Національний музей Кореї (Сеул)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uk-UA" b="1" dirty="0">
                <a:effectLst/>
              </a:rPr>
              <a:t>Музей д’Орсе (</a:t>
            </a:r>
            <a:r>
              <a:rPr lang="uk-UA" b="1" dirty="0" smtClean="0">
                <a:effectLst/>
              </a:rPr>
              <a:t>Париж)</a:t>
            </a:r>
            <a:endParaRPr lang="uk-UA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7338"/>
            <a:ext cx="8208912" cy="453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                    </a:t>
            </a:r>
            <a:endParaRPr lang="uk-UA" sz="4000" dirty="0"/>
          </a:p>
          <a:p>
            <a:endParaRPr lang="uk-UA" dirty="0" smtClean="0"/>
          </a:p>
          <a:p>
            <a:r>
              <a:rPr lang="uk-UA" sz="2800" dirty="0" smtClean="0"/>
              <a:t>                       Дякую </a:t>
            </a:r>
            <a:r>
              <a:rPr lang="uk-UA" sz="2800" dirty="0"/>
              <a:t>за </a:t>
            </a:r>
            <a:r>
              <a:rPr lang="uk-UA" sz="2800" dirty="0" err="1" smtClean="0"/>
              <a:t>увагу</a:t>
            </a:r>
            <a:r>
              <a:rPr lang="uk-UA" sz="2800" dirty="0" err="1" smtClean="0">
                <a:sym typeface="Wingdings" panose="05000000000000000000" pitchFamily="2" charset="2"/>
              </a:rPr>
              <a:t></a:t>
            </a:r>
            <a:endParaRPr lang="uk-UA" sz="2800" dirty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                                                  Бондар Олександр Л-9Б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034312"/>
              </p:ext>
            </p:extLst>
          </p:nvPr>
        </p:nvGraphicFramePr>
        <p:xfrm>
          <a:off x="827584" y="260648"/>
          <a:ext cx="7128792" cy="6375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4808"/>
                <a:gridCol w="2092226"/>
                <a:gridCol w="2201758"/>
              </a:tblGrid>
              <a:tr h="59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Місце у рейтингу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Назва музею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відвідувачів у 2011 році, млн. осіб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 anchor="ctr"/>
                </a:tc>
              </a:tr>
              <a:tr h="336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Лувр (Париж)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8,8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</a:tr>
              <a:tr h="835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Музей мистецтва Метрополітен (Нью-Йорк, США)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6,004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</a:tr>
              <a:tr h="578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Британський музей (Лондон)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5,848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</a:tr>
              <a:tr h="578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Національна галерея (Лондон)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5,253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</a:tr>
              <a:tr h="578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Музей Тейт Модерн (Лондон)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4,802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</a:tr>
              <a:tr h="578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Національна галерея мистецтв (Вашингтон)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4,392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</a:tr>
              <a:tr h="835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Національний палац-музей (Тайбей) (на острові Тайвань)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3,849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</a:tr>
              <a:tr h="578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Центр Помпіду (Париж)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3,613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</a:tr>
              <a:tr h="578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Національний музей Кореї (Сеул)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3,239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</a:tr>
              <a:tr h="303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Музей </a:t>
                      </a:r>
                      <a:r>
                        <a:rPr lang="uk-UA" sz="1200" dirty="0" err="1">
                          <a:effectLst/>
                        </a:rPr>
                        <a:t>д’Орсе</a:t>
                      </a:r>
                      <a:r>
                        <a:rPr lang="uk-UA" sz="1200" dirty="0">
                          <a:effectLst/>
                        </a:rPr>
                        <a:t> (Париж)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3,154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54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1524000"/>
            <a:ext cx="3528392" cy="457200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Згідно з офіційною французькою статистикою, кількість туристів, які відвідали Париж, зросла приблизно на 3%. І це допомогло Лувру збільшити щорічну відвідуваність на 400 тисяч осіб. Відтак за рік цей музей відвідують 8,9 мільйонів людей і така цифра дала можливість Лувру очолити список. Втім, у попередні роки він також був найбільш відвідуваним музеєм світу.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24136"/>
          </a:xfrm>
        </p:spPr>
        <p:txBody>
          <a:bodyPr/>
          <a:lstStyle/>
          <a:p>
            <a:pPr algn="ctr"/>
            <a:r>
              <a:rPr lang="uk-UA" b="1" dirty="0" smtClean="0"/>
              <a:t>Лувр (Париж)</a:t>
            </a:r>
            <a:endParaRPr lang="uk-U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85874"/>
            <a:ext cx="5184576" cy="509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85873"/>
            <a:ext cx="5184576" cy="509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5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r>
              <a:rPr lang="uk-UA" sz="1800" b="1" dirty="0"/>
              <a:t>Лувр є справжнім раєм для любителів мистецтва, тут зберігається приблизно 35 світових шедеврів, включаючи «Венеру Мілоську» й «</a:t>
            </a:r>
            <a:r>
              <a:rPr lang="uk-UA" sz="1800" b="1" dirty="0" err="1"/>
              <a:t>Мону</a:t>
            </a:r>
            <a:r>
              <a:rPr lang="uk-UA" sz="1800" b="1" dirty="0"/>
              <a:t> Лізу». Об’єктом суперечок і досі є скляна піраміда музею, зведена в 1989-му, що не всім прийшлася до душі.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uk-UA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008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4563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6724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8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2543175" y="3614166"/>
          <a:ext cx="4057650" cy="391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8825"/>
                <a:gridCol w="20288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Музей мистецтва Метрополітен (Нью-Йорк, США)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66675" marT="38100" marB="3810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Музей мистецтва Метрополітен </a:t>
            </a:r>
            <a:br>
              <a:rPr lang="uk-UA" b="1" dirty="0" smtClean="0"/>
            </a:br>
            <a:r>
              <a:rPr lang="uk-UA" b="1" dirty="0" smtClean="0"/>
              <a:t>(Нью-Йорк, США)</a:t>
            </a:r>
            <a:endParaRPr lang="uk-U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64896" cy="457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Завдяки спеціальній експозиції </a:t>
            </a:r>
            <a:r>
              <a:rPr lang="uk-UA" dirty="0" err="1"/>
              <a:t>Пікассо</a:t>
            </a:r>
            <a:r>
              <a:rPr lang="uk-UA" dirty="0"/>
              <a:t> та інсталяції </a:t>
            </a:r>
            <a:r>
              <a:rPr lang="en-US" dirty="0"/>
              <a:t>Big </a:t>
            </a:r>
            <a:r>
              <a:rPr lang="en-US" dirty="0" err="1"/>
              <a:t>Bambú</a:t>
            </a:r>
            <a:r>
              <a:rPr lang="en-US" dirty="0"/>
              <a:t> </a:t>
            </a:r>
            <a:r>
              <a:rPr lang="uk-UA" dirty="0"/>
              <a:t>на своєму даху, музей Метрополітен у Нью-Йорку в 2010-му році привабив на 300 тисяч туристів більше, ніж у 2009-му.</a:t>
            </a:r>
          </a:p>
          <a:p>
            <a:r>
              <a:rPr lang="uk-UA" dirty="0" smtClean="0"/>
              <a:t>Цифра </a:t>
            </a:r>
            <a:r>
              <a:rPr lang="uk-UA" dirty="0"/>
              <a:t>відвідувачів за 2011-й рік </a:t>
            </a:r>
            <a:r>
              <a:rPr lang="uk-UA" dirty="0" smtClean="0"/>
              <a:t>була </a:t>
            </a:r>
            <a:r>
              <a:rPr lang="uk-UA" dirty="0"/>
              <a:t>ще більшою, бо цього року тут пройшла посмертна виставка робіт дизайнера </a:t>
            </a:r>
            <a:r>
              <a:rPr lang="uk-UA" dirty="0" err="1"/>
              <a:t>Александра</a:t>
            </a:r>
            <a:r>
              <a:rPr lang="uk-UA" dirty="0"/>
              <a:t> </a:t>
            </a:r>
            <a:r>
              <a:rPr lang="uk-UA" dirty="0" err="1"/>
              <a:t>МакКвіна</a:t>
            </a:r>
            <a:r>
              <a:rPr lang="uk-UA" dirty="0"/>
              <a:t>. Заради неї люди вишикувалися в черги, побачити останнє шоу майстра вдалося понад 660 тисячам шанувальників.</a:t>
            </a:r>
          </a:p>
          <a:p>
            <a:r>
              <a:rPr lang="uk-UA" dirty="0"/>
              <a:t>Щороку Музей Метрополітен приймає </a:t>
            </a:r>
            <a:r>
              <a:rPr lang="uk-UA" dirty="0" smtClean="0"/>
              <a:t>більше                 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uk-UA" dirty="0" smtClean="0"/>
              <a:t>мільйонів </a:t>
            </a:r>
            <a:r>
              <a:rPr lang="uk-UA" dirty="0"/>
              <a:t>осіб.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38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768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01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296</TotalTime>
  <Words>1001</Words>
  <Application>Microsoft Office PowerPoint</Application>
  <PresentationFormat>Экран (4:3)</PresentationFormat>
  <Paragraphs>119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Папір</vt:lpstr>
      <vt:lpstr>   Найпопулярніші музеї світу.</vt:lpstr>
      <vt:lpstr>Презентация PowerPoint</vt:lpstr>
      <vt:lpstr>Презентация PowerPoint</vt:lpstr>
      <vt:lpstr>Лувр (Париж)</vt:lpstr>
      <vt:lpstr>     </vt:lpstr>
      <vt:lpstr>Презентация PowerPoint</vt:lpstr>
      <vt:lpstr>Музей мистецтва Метрополітен  (Нью-Йорк, США)</vt:lpstr>
      <vt:lpstr>Презентация PowerPoint</vt:lpstr>
      <vt:lpstr>Презентация PowerPoint</vt:lpstr>
      <vt:lpstr>Презентация PowerPoint</vt:lpstr>
      <vt:lpstr>Британський музей (Лондон)</vt:lpstr>
      <vt:lpstr>Презентация PowerPoint</vt:lpstr>
      <vt:lpstr>Презентация PowerPoint</vt:lpstr>
      <vt:lpstr>Національна галерея (Лондон)</vt:lpstr>
      <vt:lpstr>          </vt:lpstr>
      <vt:lpstr>Музей Тейт Модерн (Лондон0н)</vt:lpstr>
      <vt:lpstr>Презентация PowerPoint</vt:lpstr>
      <vt:lpstr>Ай Вейвей.  «Насіння соняшнику»</vt:lpstr>
      <vt:lpstr>Національна галерея мистецтв (Вашингтон)</vt:lpstr>
      <vt:lpstr>Презентация PowerPoint</vt:lpstr>
      <vt:lpstr>Леонардо да Вінчі « Джинерва де Бенчі»         Рафаель Санті «Мадонна Альба»</vt:lpstr>
      <vt:lpstr>Національний палац-музей (Тайбей, острів Тайвань)</vt:lpstr>
      <vt:lpstr>Національний палац-музей (Тайбей) — центральний музей стародавнього мистецтва Китаю на острові Тайвань. Походить від зібрання імператорів Китаю в місті Пекін.</vt:lpstr>
      <vt:lpstr>Центр Помпіду (Париж)</vt:lpstr>
      <vt:lpstr>Презентация PowerPoint</vt:lpstr>
      <vt:lpstr>Презентация PowerPoint</vt:lpstr>
      <vt:lpstr>Національний музей Кореї (Сеул)</vt:lpstr>
      <vt:lpstr>Музей д’Орсе (Париж)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bibliotekar</dc:creator>
  <cp:lastModifiedBy>Пользователь</cp:lastModifiedBy>
  <cp:revision>35</cp:revision>
  <dcterms:created xsi:type="dcterms:W3CDTF">2012-03-26T07:22:36Z</dcterms:created>
  <dcterms:modified xsi:type="dcterms:W3CDTF">2014-04-27T12:09:54Z</dcterms:modified>
</cp:coreProperties>
</file>