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3" autoAdjust="0"/>
  </p:normalViewPr>
  <p:slideViewPr>
    <p:cSldViewPr>
      <p:cViewPr varScale="1">
        <p:scale>
          <a:sx n="88" d="100"/>
          <a:sy n="88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045DF4-8FE7-4A6F-986B-20B600A8B109}" type="datetimeFigureOut">
              <a:rPr lang="ru-RU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D1DDB7-94C2-4C68-9B28-2630C00245B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DFD27C-BA47-42CE-9571-B88339EE0E8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64BF-5A71-4FD2-9AF9-1EC3FC1B31FE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5DC9-3852-436D-AD82-07F6D197B91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A96A-4D94-4967-8FF5-510384BC75C5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63DD-25A7-4557-8365-1884BEB7B0D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30AE-4B51-49BC-AE22-6AB0EC090C0F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C563-CC87-4591-8C98-C2E612683BA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9196-147D-4C3F-9BDC-6C5427C51859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7BE3-1A6C-4B0F-AE52-9E953CD2E66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096F-C2F8-44E7-B240-443D33141010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854F-43F6-4C26-A61F-1EB4464F5BE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9A1BF-CFC3-42EB-9566-C47ED51E7B66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A983-3E2B-44EB-8A1B-62F41A4E291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2569-89C0-4D43-8AE3-6F8668147C2A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8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8C75-1554-48CA-A6B2-A998A0A13AA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A2AF-3D70-455C-B19E-0AB0BB38EFA9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4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9B94-C278-4C54-B0FC-3BD134259D3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8487-B7D6-42C5-BC28-876539A158AC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ADD8-37BB-468A-856C-CA40753DB4F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2C02-BB4C-43AA-9318-8497DF4B04A5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CEEF-F6FC-4902-88A8-85C94399743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24DA-2E98-4D1D-8F99-5CADC145DB57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159A-7F04-40E9-B630-7E5D6DBE535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27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8F1666-4A64-487C-9C70-29F9A8C1C1DD}" type="datetimeFigureOut">
              <a:rPr lang="uk-UA"/>
              <a:pPr>
                <a:defRPr/>
              </a:pPr>
              <a:t>14.11.2012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FBEC6A-AAEE-400F-9A85-2CD1EA1582C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59;&#1095;&#1077;&#1085;&#1100;_2\&#1052;&#1086;&#1080;%20&#1076;&#1086;&#1082;&#1091;&#1084;&#1077;&#1085;&#1090;&#1099;\Downloads\yann_tiersen_-_la_valse_d_amelie_piano_version_(zaycev.net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0"/>
            <a:ext cx="9215502" cy="17859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Композиція у фотографіях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14338" name="Прямокутник 4"/>
          <p:cNvSpPr>
            <a:spLocks noChangeArrowheads="1"/>
          </p:cNvSpPr>
          <p:nvPr/>
        </p:nvSpPr>
        <p:spPr bwMode="auto">
          <a:xfrm>
            <a:off x="1357313" y="2122488"/>
            <a:ext cx="4835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7" name="Рисунок 6" descr="z_dffc80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2214563"/>
            <a:ext cx="66436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yann_tiersen_-_la_valse_d_amelie_piano_version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596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8. Напрямок</a:t>
            </a:r>
            <a:endParaRPr lang="ru-RU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2459038" cy="434975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bg1"/>
                </a:solidFill>
                <a:latin typeface="Arial" charset="0"/>
              </a:rPr>
              <a:t>      Наш мозок звик читати зліва направо, так само ми оцінюємо і знімок. Тому смисловий центр краще розташовувати в правій частині кадру. Таким чином погляд і об'єкт зйомки як би рухаються назустріч один одному.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bg1"/>
                </a:solidFill>
                <a:latin typeface="Arial" charset="0"/>
              </a:rPr>
              <a:t>       При побудові композиції завжди враховуйте цей момент.</a:t>
            </a:r>
          </a:p>
        </p:txBody>
      </p:sp>
      <p:pic>
        <p:nvPicPr>
          <p:cNvPr id="28676" name="Picture 4" descr="napravle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484313"/>
            <a:ext cx="4286250" cy="4391025"/>
          </a:xfrm>
          <a:prstGeom prst="rect">
            <a:avLst/>
          </a:prstGeom>
          <a:noFill/>
        </p:spPr>
      </p:pic>
    </p:spTree>
  </p:cSld>
  <p:clrMapOvr>
    <a:masterClrMapping/>
  </p:clrMapOvr>
  <p:transition advTm="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solidFill>
                  <a:schemeClr val="bg1"/>
                </a:solidFill>
                <a:effectLst/>
              </a:rPr>
              <a:t>9. Кольорова пляма</a:t>
            </a:r>
            <a:endParaRPr lang="ru-RU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2530475" cy="47513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     Якщо в одній частині кадру присутній пляма кольору, то в інший повинно бути щось, що приверне увагу глядача. Це може бути іншим колірною плямою або, наприклад, дією в кадрі.</a:t>
            </a:r>
          </a:p>
        </p:txBody>
      </p:sp>
      <p:pic>
        <p:nvPicPr>
          <p:cNvPr id="29700" name="Picture 4" descr="svetpiat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773238"/>
            <a:ext cx="4464050" cy="3571875"/>
          </a:xfrm>
          <a:prstGeom prst="rect">
            <a:avLst/>
          </a:prstGeom>
          <a:noFill/>
        </p:spPr>
      </p:pic>
    </p:spTree>
  </p:cSld>
  <p:clrMapOvr>
    <a:masterClrMapping/>
  </p:clrMapOvr>
  <p:transition advTm="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10. Рух у кадрі</a:t>
            </a:r>
            <a:endParaRPr lang="ru-RU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2530475" cy="47085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solidFill>
                  <a:schemeClr val="bg1"/>
                </a:solidFill>
                <a:latin typeface="Arial" charset="0"/>
              </a:rPr>
              <a:t>      Знімаючи рухомий об'єкт (автомобіль, велосипедиста), завжди залишайте вільний простір попереду об'єкта. Простіше кажучи, розташовуйте об'єкт так, як ніби він тільки "увійшов" у кадр, а не "виходить" з нього.</a:t>
            </a:r>
          </a:p>
        </p:txBody>
      </p:sp>
      <p:pic>
        <p:nvPicPr>
          <p:cNvPr id="30724" name="Picture 4" descr="mo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700213"/>
            <a:ext cx="5183188" cy="3187700"/>
          </a:xfrm>
          <a:prstGeom prst="rect">
            <a:avLst/>
          </a:prstGeom>
          <a:noFill/>
        </p:spPr>
      </p:pic>
    </p:spTree>
  </p:cSld>
  <p:clrMapOvr>
    <a:masterClrMapping/>
  </p:clrMapOvr>
  <p:transition advTm="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901082" cy="25003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      </a:t>
            </a:r>
            <a:r>
              <a:rPr lang="uk-UA" sz="5300" i="1" dirty="0" smtClean="0">
                <a:solidFill>
                  <a:schemeClr val="bg1"/>
                </a:solidFill>
              </a:rPr>
              <a:t>10 правил композиції</a:t>
            </a:r>
            <a:r>
              <a:rPr lang="uk-UA" sz="5300" dirty="0" smtClean="0">
                <a:solidFill>
                  <a:schemeClr val="bg1"/>
                </a:solidFill>
              </a:rPr>
              <a:t>:</a:t>
            </a:r>
            <a:endParaRPr lang="uk-UA" sz="5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96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contra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500188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кутник 4"/>
          <p:cNvSpPr>
            <a:spLocks noChangeArrowheads="1"/>
          </p:cNvSpPr>
          <p:nvPr/>
        </p:nvSpPr>
        <p:spPr bwMode="auto">
          <a:xfrm>
            <a:off x="0" y="1285875"/>
            <a:ext cx="3857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Як привернути увагу глядача до вашої фотографії? У кадрі повинен бути контраст:</a:t>
            </a:r>
          </a:p>
          <a:p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Більш світлий предмет знімають на темному тлі, а темний на світлому.</a:t>
            </a: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Не фотографувати людей на жовтому або коричневому тлі, колір фото буде неприродним.</a:t>
            </a: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Не знімайте людей на строкатому тлі, такий фон відволікає увагу глядача від моделі.</a:t>
            </a:r>
            <a:endParaRPr lang="uk-UA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357422" y="214290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Контраст</a:t>
            </a:r>
            <a:endParaRPr lang="uk-U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821" y="195240"/>
            <a:ext cx="7086600" cy="1033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400" b="0" dirty="0" smtClean="0">
                <a:solidFill>
                  <a:schemeClr val="bg1"/>
                </a:solidFill>
              </a:rPr>
              <a:t>2. Розміщення</a:t>
            </a:r>
            <a:endParaRPr lang="uk-UA" sz="4400" b="0" dirty="0">
              <a:solidFill>
                <a:schemeClr val="bg1"/>
              </a:solidFill>
            </a:endParaRPr>
          </a:p>
        </p:txBody>
      </p:sp>
      <p:sp>
        <p:nvSpPr>
          <p:cNvPr id="18434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0" y="1857375"/>
            <a:ext cx="3419475" cy="5000625"/>
          </a:xfrm>
        </p:spPr>
        <p:txBody>
          <a:bodyPr/>
          <a:lstStyle/>
          <a:p>
            <a:pPr marL="73025"/>
            <a:r>
              <a:rPr lang="ru-RU" b="1" smtClean="0">
                <a:solidFill>
                  <a:schemeClr val="bg1"/>
                </a:solidFill>
              </a:rPr>
              <a:t>Важливі елементи сюжету не повинні бути хаотично розміщені. Краще, щоб вони утворювали прості геометричні фігури.</a:t>
            </a:r>
            <a:endParaRPr lang="uk-UA" b="1" smtClean="0">
              <a:solidFill>
                <a:schemeClr val="bg1"/>
              </a:solidFill>
            </a:endParaRPr>
          </a:p>
        </p:txBody>
      </p:sp>
      <p:pic>
        <p:nvPicPr>
          <p:cNvPr id="18435" name="Рисунок 3" descr="razmeshe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773238"/>
            <a:ext cx="4392612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3. Рівновага</a:t>
            </a:r>
            <a:endParaRPr lang="ru-RU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2314575" cy="47513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      Об'єкти, розташовані в різних частинах кадру, повинні відповідати один одному за обсягом, розміром і тону.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43438" y="2492375"/>
            <a:ext cx="401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1510" name="Picture 6" descr="презент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773238"/>
            <a:ext cx="4968875" cy="3302000"/>
          </a:xfrm>
          <a:prstGeom prst="rect">
            <a:avLst/>
          </a:prstGeom>
          <a:noFill/>
        </p:spPr>
      </p:pic>
    </p:spTree>
  </p:cSld>
  <p:clrMapOvr>
    <a:masterClrMapping/>
  </p:clrMapOvr>
  <p:transition advTm="1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1 0.03333  0.06 0.06267  0.137 0.064  C 0.198 0.06667  0.248 0.05067  0.249 0.03067  C 0.249 0.01067  0.2 -0.008  0.138 -0.00933  C 0.107 -0.00933  0.079 -0.00667  0.059 0  C 0.03 0.00933  0.013 0.024  0.013 0.04133  C 0.013 0.05067  0.018 0.06  0.027 0.068  C 0.048 0.08533  0.089 0.09733  0.136 0.09867  C 0.191 0.10133  0.236 0.08667  0.236 0.06933  C 0.237 0.05067  0.192 0.03467  0.137 0.032  C 0.109 0.032  0.084 0.03467  0.065 0.04  C 0.04 0.04933  0.024 0.064  0.024 0.07867  C 0.024 0.08667  0.029 0.09467  0.037 0.10267  C 0.056 0.11733  0.092 0.12933  0.135 0.13067  C 0.185 0.132  0.225 0.11867  0.225 0.10267  C 0.226 0.08667  0.186 0.072  0.136 0.07067  C 0.111 0.06933  0.088 0.072  0.071 0.07733  C 0.048 0.08533  0.035 0.09733  0.035 0.112  C 0.035 0.11867  0.039 0.12667  0.046 0.13333  C 0.063 0.14667  0.096 0.15733  0.134 0.15867  C 0.179 0.15867  0.215 0.148  0.215 0.13333  C 0.215 0.11867  0.18 0.10533  0.135 0.104  C 0.113 0.104  0.092 0.10667  0.077 0.11067  C 0.056 0.11733  0.044 0.12933  0.043 0.14133  C 0.043 0.148  0.048 0.15467  0.054 0.16  C 0.069 0.17333  0.099 0.18267  0.133 0.18267  C 0.173 0.184  0.206 0.17467  0.206 0.16133  C 0.207 0.148  0.174 0.136  0.134 0.13467  C 0.114 0.13467  0.095 0.136  0.082 0.14133  C 0.063 0.14667  0.052 0.15733  0.052 0.168  C 0.052 0.17467  0.055 0.18  0.061 0.18533  C 0.075 0.19733  0.101 0.20533  0.132 0.20667  C 0.169 0.20667  0.198 0.19867  0.198 0.18667  C 0.199 0.17467  0.17 0.164  0.133 0.16267  C 0.115 0.16267  0.099 0.164  0.087 0.168  C 0.07 0.17333  0.06 0.18267  0.06 0.19333  C 0.06 0.19867  0.063 0.20267  0.068 0.208  C 0.08 0.21867  0.104 0.22533  0.132 0.22667  C 0.165 0.228  0.191 0.22  0.191 0.208  C 0.191 0.19867  0.166 0.188  0.133 0.188  C 0.116 0.18667  0.101 0.18933  0.09 0.192  C 0.075 0.19733  0.066 0.20533  0.066 0.21467  C 0.066 0.22  0.069 0.224  0.074 0.228  C 0.085 0.23733  0.107 0.244  0.131 0.24533  C 0.161 0.24667  0.185 0.23867  0.185 0.22933  C 0.185 0.21867  0.161 0.21067  0.132 0.20933  C 0.118 0.20933  0.104 0.21067  0.094 0.21467  C 0.08 0.21867  0.072 0.22533  0.072 0.23467  C 0.072 0.23867  0.075 0.24267  0.079 0.24667  C 0.089 0.25467  0.108 0.26133  0.131 0.26133  C 0.157 0.26267  0.179 0.256  0.179 0.24667  C 0.179 0.23867  0.158 0.23067  0.131 0.23067  C 0.119 0.22933  0.106 0.23067  0.097 0.23333  C 0.085 0.23867  0.078 0.24533  0.078 0.252  C 0.078 0.256  0.08 0.26  0.084 0.26267  C 0.093 0.27067  0.11 0.276  0.131 0.27733  C 0.155 0.27733  0.174 0.27067  0.174 0.264  C 0.174 0.256  0.155 0.248  0.131 0.248  C 0.119 0.248  0.108 0.24933  0.101 0.252  C 0.089 0.25467  0.083 0.26133  0.083 0.268  C 0.083 0.27067  0.085 0.27467  0.088 0.27733  C 0.096 0.28533  0.112 0.28933  0.13 0.29067  C 0.152 0.29067  0.169 0.28533  0.169 0.27867  C 0.169 0.27067  0.152 0.26533  0.131 0.264  C 0.12 0.264  0.11 0.26533  0.103 0.268  C 0.093 0.27067  0.087 0.276  0.087 0.28267  C 0.087 0.28533  0.089 0.288  0.092 0.29067  E" pathEditMode="relative" ptsTypes="">
                                      <p:cBhvr>
                                        <p:cTn id="1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4. Золотий перетин</a:t>
            </a:r>
            <a:endParaRPr lang="ru-RU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3035300" cy="47085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solidFill>
                  <a:schemeClr val="bg1"/>
                </a:solidFill>
                <a:latin typeface="Arial" charset="0"/>
              </a:rPr>
              <a:t>      Золотий перетин було відомо ще в стародавньому Єгипті, його властивості вивчали Евклід і Леонардо да Вінчі. Найпростіше опис золотого перетину: найкраща точка для розташування об'єкта зйомки - приблизно 1/3 від горизонтальної або вертикальної межі кадру. Розташування важливих об'єктів в цих зорових точках виглядає природно і притягує увагу глядача.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 flipV="1">
            <a:off x="5219700" y="1558925"/>
            <a:ext cx="392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endParaRPr lang="ru-RU"/>
          </a:p>
        </p:txBody>
      </p:sp>
      <p:pic>
        <p:nvPicPr>
          <p:cNvPr id="24581" name="Picture 5" descr="ghtpty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916113"/>
            <a:ext cx="4105275" cy="3421062"/>
          </a:xfrm>
          <a:prstGeom prst="rect">
            <a:avLst/>
          </a:prstGeom>
          <a:noFill/>
        </p:spPr>
      </p:pic>
    </p:spTree>
  </p:cSld>
  <p:clrMapOvr>
    <a:masterClrMapping/>
  </p:clrMapOvr>
  <p:transition advTm="1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5. Діагоналі</a:t>
            </a:r>
            <a:endParaRPr lang="ru-RU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341438"/>
            <a:ext cx="2459037" cy="4967287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bg1"/>
                </a:solidFill>
                <a:latin typeface="Arial" charset="0"/>
              </a:rPr>
              <a:t>       Один з найефективніших композиційних премії - це діагональна композиція.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bg1"/>
                </a:solidFill>
                <a:latin typeface="Arial" charset="0"/>
              </a:rPr>
              <a:t>       Суть її дуже проста: основні об'єкти кадру ми розташовуємо по діагоналі кадру. Наприклад, від верхнього лівого кута кадру до правого нижнього.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bg1"/>
                </a:solidFill>
                <a:latin typeface="Arial" charset="0"/>
              </a:rPr>
              <a:t>      Цей прийом гарний тим, що така композиція безперервно веде погляд глядача через всю фотографію</a:t>
            </a:r>
          </a:p>
        </p:txBody>
      </p:sp>
      <p:pic>
        <p:nvPicPr>
          <p:cNvPr id="25604" name="Picture 4" descr="diago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989138"/>
            <a:ext cx="4968875" cy="3313112"/>
          </a:xfrm>
          <a:prstGeom prst="rect">
            <a:avLst/>
          </a:prstGeom>
          <a:noFill/>
        </p:spPr>
      </p:pic>
    </p:spTree>
  </p:cSld>
  <p:clrMapOvr>
    <a:masterClrMapping/>
  </p:clrMapOvr>
  <p:transition advTm="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6. Формат</a:t>
            </a:r>
            <a:endParaRPr lang="ru-RU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628775"/>
            <a:ext cx="2663825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  <a:latin typeface="Arial" charset="0"/>
              </a:rPr>
              <a:t>     Якщо в кадрі переважають вертикальні об'єкти - знімайте вертикальні кадри. Якщо фотографуєте пейзаж - знімайте горизонтальні кадри.</a:t>
            </a:r>
          </a:p>
        </p:txBody>
      </p:sp>
      <p:pic>
        <p:nvPicPr>
          <p:cNvPr id="26628" name="Picture 4" descr="for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484313"/>
            <a:ext cx="3278188" cy="4465637"/>
          </a:xfrm>
          <a:prstGeom prst="rect">
            <a:avLst/>
          </a:prstGeom>
          <a:noFill/>
        </p:spPr>
      </p:pic>
    </p:spTree>
  </p:cSld>
  <p:clrMapOvr>
    <a:masterClrMapping/>
  </p:clrMapOvr>
  <p:transition advTm="1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7. Точка зйомки</a:t>
            </a:r>
            <a:endParaRPr lang="ru-RU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3754438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chemeClr val="bg1"/>
                </a:solidFill>
                <a:latin typeface="Arial" charset="0"/>
              </a:rPr>
              <a:t>       Вибір точки зйомки прямим чином впливає на емоційне сприйняття знімка. Запам'ятаємо декілька простих правил:</a:t>
            </a:r>
          </a:p>
          <a:p>
            <a:pPr>
              <a:lnSpc>
                <a:spcPct val="80000"/>
              </a:lnSpc>
            </a:pPr>
            <a:endParaRPr lang="ru-RU" sz="140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bg1"/>
                </a:solidFill>
                <a:latin typeface="Arial" charset="0"/>
              </a:rPr>
              <a:t>Для портрета найкраща точка на рівні очей.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bg1"/>
                </a:solidFill>
                <a:latin typeface="Arial" charset="0"/>
              </a:rPr>
              <a:t>Для портрета в повний зріст - на рівні поясу.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bg1"/>
                </a:solidFill>
                <a:latin typeface="Arial" charset="0"/>
              </a:rPr>
              <a:t>Намагайтеся кадрувати кадр так, щоб лінія горизонту не розділяла фотографію навпіл. Інакше глядачеві буде складно сфокусувати увагу на об'єктах у кадрі.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bg1"/>
                </a:solidFill>
                <a:latin typeface="Arial" charset="0"/>
              </a:rPr>
              <a:t>Тримайте камеру на рівні об'єкту зйомки, інакше ви ризикуєте отримати спотворені пропорції.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bg1"/>
                </a:solidFill>
                <a:latin typeface="Arial" charset="0"/>
              </a:rPr>
              <a:t>Об'єкт, знятий зверху, здається менше, ніж є насправді. Так, знімаючи людини з верхньої точки, на фотографії ви отримаєте человка маленького зросту.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bg1"/>
                </a:solidFill>
                <a:latin typeface="Arial" charset="0"/>
              </a:rPr>
              <a:t>Фотографуючи дітей або тварин, опустіться до рівня їх очей.</a:t>
            </a:r>
          </a:p>
        </p:txBody>
      </p:sp>
      <p:pic>
        <p:nvPicPr>
          <p:cNvPr id="27652" name="Picture 4" descr="d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133600"/>
            <a:ext cx="4286250" cy="2847975"/>
          </a:xfrm>
          <a:prstGeom prst="rect">
            <a:avLst/>
          </a:prstGeom>
          <a:noFill/>
        </p:spPr>
      </p:pic>
    </p:spTree>
  </p:cSld>
  <p:clrMapOvr>
    <a:masterClrMapping/>
  </p:clrMapOvr>
  <p:transition advTm="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501</Words>
  <PresentationFormat>Екран (4:3)</PresentationFormat>
  <Paragraphs>37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Апекс</vt:lpstr>
      <vt:lpstr>Композиція у фотографіях</vt:lpstr>
      <vt:lpstr>      10 правил композиції:</vt:lpstr>
      <vt:lpstr>Слайд 3</vt:lpstr>
      <vt:lpstr>2. Розміщення</vt:lpstr>
      <vt:lpstr>3. Рівновага</vt:lpstr>
      <vt:lpstr>4. Золотий перетин</vt:lpstr>
      <vt:lpstr>5. Діагоналі</vt:lpstr>
      <vt:lpstr>6. Формат</vt:lpstr>
      <vt:lpstr>7. Точка зйомки</vt:lpstr>
      <vt:lpstr>8. Напрямок</vt:lpstr>
      <vt:lpstr>9. Кольорова пляма</vt:lpstr>
      <vt:lpstr>10. Рух у кадрі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Композиція у фотографіях</dc:title>
  <cp:lastModifiedBy>Учень_2</cp:lastModifiedBy>
  <cp:revision>9</cp:revision>
  <dcterms:modified xsi:type="dcterms:W3CDTF">2012-11-14T09:08:51Z</dcterms:modified>
</cp:coreProperties>
</file>