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56" r:id="rId2"/>
    <p:sldId id="257" r:id="rId3"/>
    <p:sldId id="269" r:id="rId4"/>
    <p:sldId id="261" r:id="rId5"/>
    <p:sldId id="258" r:id="rId6"/>
    <p:sldId id="259" r:id="rId7"/>
    <p:sldId id="260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29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47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4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F4924A-F895-4983-8805-DBD83AEE2775}" type="doc">
      <dgm:prSet loTypeId="urn:microsoft.com/office/officeart/2005/8/layout/venn1" loCatId="relationship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5DB6C2D8-B26B-4676-8B8F-1539AAE9318F}">
      <dgm:prSet/>
      <dgm:spPr/>
      <dgm:t>
        <a:bodyPr/>
        <a:lstStyle/>
        <a:p>
          <a:pPr rtl="0"/>
          <a:r>
            <a:rPr lang="ru-RU" b="1" dirty="0" err="1" smtClean="0"/>
            <a:t>Ім’я</a:t>
          </a:r>
          <a:r>
            <a:rPr lang="ru-RU" b="1" dirty="0" smtClean="0"/>
            <a:t> </a:t>
          </a:r>
          <a:r>
            <a:rPr lang="ru-RU" b="1" dirty="0" err="1" smtClean="0"/>
            <a:t>Михайла</a:t>
          </a:r>
          <a:r>
            <a:rPr lang="ru-RU" b="1" dirty="0" smtClean="0"/>
            <a:t> Петровича </a:t>
          </a:r>
          <a:r>
            <a:rPr lang="ru-RU" b="1" dirty="0" err="1" smtClean="0"/>
            <a:t>Драгоманова</a:t>
          </a:r>
          <a:r>
            <a:rPr lang="ru-RU" b="1" dirty="0" smtClean="0"/>
            <a:t> — </a:t>
          </a:r>
          <a:r>
            <a:rPr lang="ru-RU" b="1" dirty="0" err="1" smtClean="0"/>
            <a:t>одне</a:t>
          </a:r>
          <a:r>
            <a:rPr lang="ru-RU" b="1" dirty="0" smtClean="0"/>
            <a:t> з </a:t>
          </a:r>
          <a:r>
            <a:rPr lang="ru-RU" b="1" dirty="0" err="1" smtClean="0"/>
            <a:t>найславніших</a:t>
          </a:r>
          <a:r>
            <a:rPr lang="ru-RU" b="1" dirty="0" smtClean="0"/>
            <a:t> </a:t>
          </a:r>
          <a:r>
            <a:rPr lang="ru-RU" b="1" dirty="0" err="1" smtClean="0"/>
            <a:t>серед</a:t>
          </a:r>
          <a:r>
            <a:rPr lang="ru-RU" b="1" dirty="0" smtClean="0"/>
            <a:t> </a:t>
          </a:r>
          <a:r>
            <a:rPr lang="ru-RU" b="1" dirty="0" err="1" smtClean="0"/>
            <a:t>великої</a:t>
          </a:r>
          <a:r>
            <a:rPr lang="ru-RU" b="1" dirty="0" smtClean="0"/>
            <a:t> </a:t>
          </a:r>
          <a:r>
            <a:rPr lang="ru-RU" b="1" dirty="0" err="1" smtClean="0"/>
            <a:t>кількості</a:t>
          </a:r>
          <a:r>
            <a:rPr lang="ru-RU" b="1" dirty="0" smtClean="0"/>
            <a:t> </a:t>
          </a:r>
          <a:r>
            <a:rPr lang="ru-RU" b="1" dirty="0" err="1" smtClean="0"/>
            <a:t>полтавців</a:t>
          </a:r>
          <a:r>
            <a:rPr lang="ru-RU" b="1" dirty="0" smtClean="0"/>
            <a:t>, </a:t>
          </a:r>
          <a:r>
            <a:rPr lang="ru-RU" b="1" dirty="0" err="1" smtClean="0"/>
            <a:t>що</a:t>
          </a:r>
          <a:r>
            <a:rPr lang="ru-RU" b="1" dirty="0" smtClean="0"/>
            <a:t> в </a:t>
          </a:r>
          <a:r>
            <a:rPr lang="ru-RU" b="1" dirty="0" err="1" smtClean="0"/>
            <a:t>усі</a:t>
          </a:r>
          <a:r>
            <a:rPr lang="ru-RU" b="1" dirty="0" smtClean="0"/>
            <a:t> </a:t>
          </a:r>
          <a:r>
            <a:rPr lang="ru-RU" b="1" dirty="0" err="1" smtClean="0"/>
            <a:t>часи</a:t>
          </a:r>
          <a:r>
            <a:rPr lang="ru-RU" b="1" dirty="0" smtClean="0"/>
            <a:t> прославляли </a:t>
          </a:r>
          <a:r>
            <a:rPr lang="ru-RU" b="1" dirty="0" err="1" smtClean="0"/>
            <a:t>українську</a:t>
          </a:r>
          <a:r>
            <a:rPr lang="ru-RU" b="1" dirty="0" smtClean="0"/>
            <a:t> науку, </a:t>
          </a:r>
          <a:r>
            <a:rPr lang="ru-RU" b="1" dirty="0" err="1" smtClean="0"/>
            <a:t>письменство</a:t>
          </a:r>
          <a:r>
            <a:rPr lang="ru-RU" b="1" dirty="0" smtClean="0"/>
            <a:t>, </a:t>
          </a:r>
          <a:r>
            <a:rPr lang="ru-RU" b="1" dirty="0" err="1" smtClean="0"/>
            <a:t>мистецтво</a:t>
          </a:r>
          <a:endParaRPr lang="ru-RU" dirty="0"/>
        </a:p>
      </dgm:t>
    </dgm:pt>
    <dgm:pt modelId="{9902608F-5B58-431A-9786-A8897D6A1C56}" type="parTrans" cxnId="{861C32B0-F98C-405C-89C6-6B3F613335A8}">
      <dgm:prSet/>
      <dgm:spPr/>
      <dgm:t>
        <a:bodyPr/>
        <a:lstStyle/>
        <a:p>
          <a:endParaRPr lang="ru-RU"/>
        </a:p>
      </dgm:t>
    </dgm:pt>
    <dgm:pt modelId="{D3595AFC-6558-4831-9BFA-4CD7B4F5E939}" type="sibTrans" cxnId="{861C32B0-F98C-405C-89C6-6B3F613335A8}">
      <dgm:prSet/>
      <dgm:spPr/>
      <dgm:t>
        <a:bodyPr/>
        <a:lstStyle/>
        <a:p>
          <a:endParaRPr lang="ru-RU"/>
        </a:p>
      </dgm:t>
    </dgm:pt>
    <dgm:pt modelId="{B6E15813-7E8E-4078-A70E-D0BE704ACD62}" type="pres">
      <dgm:prSet presAssocID="{DFF4924A-F895-4983-8805-DBD83AEE2775}" presName="compositeShape" presStyleCnt="0">
        <dgm:presLayoutVars>
          <dgm:chMax val="7"/>
          <dgm:dir/>
          <dgm:resizeHandles val="exact"/>
        </dgm:presLayoutVars>
      </dgm:prSet>
      <dgm:spPr/>
    </dgm:pt>
    <dgm:pt modelId="{DB4526D3-1831-48E5-9C16-2EAEEA5A30B2}" type="pres">
      <dgm:prSet presAssocID="{5DB6C2D8-B26B-4676-8B8F-1539AAE9318F}" presName="circ1TxSh" presStyleLbl="vennNode1" presStyleIdx="0" presStyleCnt="1" custScaleY="123179"/>
      <dgm:spPr/>
    </dgm:pt>
  </dgm:ptLst>
  <dgm:cxnLst>
    <dgm:cxn modelId="{B4B7BC3C-05B6-4EDA-BEA2-819892992910}" type="presOf" srcId="{5DB6C2D8-B26B-4676-8B8F-1539AAE9318F}" destId="{DB4526D3-1831-48E5-9C16-2EAEEA5A30B2}" srcOrd="0" destOrd="0" presId="urn:microsoft.com/office/officeart/2005/8/layout/venn1"/>
    <dgm:cxn modelId="{861C32B0-F98C-405C-89C6-6B3F613335A8}" srcId="{DFF4924A-F895-4983-8805-DBD83AEE2775}" destId="{5DB6C2D8-B26B-4676-8B8F-1539AAE9318F}" srcOrd="0" destOrd="0" parTransId="{9902608F-5B58-431A-9786-A8897D6A1C56}" sibTransId="{D3595AFC-6558-4831-9BFA-4CD7B4F5E939}"/>
    <dgm:cxn modelId="{D59A14A1-1E5F-4A7F-B224-23F095FC40FD}" type="presOf" srcId="{DFF4924A-F895-4983-8805-DBD83AEE2775}" destId="{B6E15813-7E8E-4078-A70E-D0BE704ACD62}" srcOrd="0" destOrd="0" presId="urn:microsoft.com/office/officeart/2005/8/layout/venn1"/>
    <dgm:cxn modelId="{2BF57EEC-7965-4CE8-BE80-FED240422319}" type="presParOf" srcId="{B6E15813-7E8E-4078-A70E-D0BE704ACD62}" destId="{DB4526D3-1831-48E5-9C16-2EAEEA5A30B2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3E7D9D6-D9CA-4244-92C7-C483388A7FB0}" type="doc">
      <dgm:prSet loTypeId="urn:microsoft.com/office/officeart/2005/8/layout/pyramid3" loCatId="pyramid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ru-RU"/>
        </a:p>
      </dgm:t>
    </dgm:pt>
    <dgm:pt modelId="{FD9AF5BE-AFC9-4B6D-BFBA-A6F8F6886011}">
      <dgm:prSet/>
      <dgm:spPr/>
      <dgm:t>
        <a:bodyPr/>
        <a:lstStyle/>
        <a:p>
          <a:pPr rtl="0"/>
          <a:r>
            <a:rPr lang="ru-RU" dirty="0" err="1" smtClean="0"/>
            <a:t>Він</a:t>
          </a:r>
          <a:r>
            <a:rPr lang="ru-RU" dirty="0" smtClean="0"/>
            <a:t> </a:t>
          </a:r>
          <a:r>
            <a:rPr lang="ru-RU" dirty="0" err="1" smtClean="0"/>
            <a:t>увійшов</a:t>
          </a:r>
          <a:r>
            <a:rPr lang="ru-RU" dirty="0" smtClean="0"/>
            <a:t> в </a:t>
          </a:r>
          <a:r>
            <a:rPr lang="ru-RU" dirty="0" err="1" smtClean="0"/>
            <a:t>історію</a:t>
          </a:r>
          <a:r>
            <a:rPr lang="ru-RU" dirty="0" smtClean="0"/>
            <a:t> </a:t>
          </a:r>
          <a:r>
            <a:rPr lang="ru-RU" dirty="0" err="1" smtClean="0"/>
            <a:t>української</a:t>
          </a:r>
          <a:r>
            <a:rPr lang="ru-RU" dirty="0" smtClean="0"/>
            <a:t> </a:t>
          </a:r>
          <a:r>
            <a:rPr lang="ru-RU" dirty="0" err="1" smtClean="0"/>
            <a:t>культури</a:t>
          </a:r>
          <a:r>
            <a:rPr lang="ru-RU" dirty="0" smtClean="0"/>
            <a:t> і </a:t>
          </a:r>
          <a:r>
            <a:rPr lang="ru-RU" dirty="0" err="1" smtClean="0"/>
            <a:t>літератури</a:t>
          </a:r>
          <a:r>
            <a:rPr lang="ru-RU" dirty="0" smtClean="0"/>
            <a:t> як </a:t>
          </a:r>
          <a:r>
            <a:rPr lang="ru-RU" dirty="0" err="1" smtClean="0"/>
            <a:t>видатний</a:t>
          </a:r>
          <a:r>
            <a:rPr lang="ru-RU" dirty="0" smtClean="0"/>
            <a:t> </a:t>
          </a:r>
          <a:r>
            <a:rPr lang="ru-RU" dirty="0" err="1" smtClean="0"/>
            <a:t>літературний</a:t>
          </a:r>
          <a:r>
            <a:rPr lang="ru-RU" dirty="0" smtClean="0"/>
            <a:t> критик і </a:t>
          </a:r>
          <a:r>
            <a:rPr lang="ru-RU" dirty="0" err="1" smtClean="0"/>
            <a:t>публіцист</a:t>
          </a:r>
          <a:r>
            <a:rPr lang="ru-RU" dirty="0" smtClean="0"/>
            <a:t>, </a:t>
          </a:r>
          <a:r>
            <a:rPr lang="ru-RU" dirty="0" err="1" smtClean="0"/>
            <a:t>історик</a:t>
          </a:r>
          <a:r>
            <a:rPr lang="ru-RU" dirty="0" smtClean="0"/>
            <a:t> і фольклорист, </a:t>
          </a:r>
          <a:r>
            <a:rPr lang="ru-RU" dirty="0" err="1" smtClean="0"/>
            <a:t>патріот</a:t>
          </a:r>
          <a:r>
            <a:rPr lang="ru-RU" dirty="0" smtClean="0"/>
            <a:t> і </a:t>
          </a:r>
          <a:r>
            <a:rPr lang="ru-RU" dirty="0" err="1" smtClean="0"/>
            <a:t>непохитний</a:t>
          </a:r>
          <a:r>
            <a:rPr lang="ru-RU" dirty="0" smtClean="0"/>
            <a:t> </a:t>
          </a:r>
          <a:r>
            <a:rPr lang="ru-RU" dirty="0" err="1" smtClean="0"/>
            <a:t>борець</a:t>
          </a:r>
          <a:r>
            <a:rPr lang="ru-RU" dirty="0" smtClean="0"/>
            <a:t> за свободу </a:t>
          </a:r>
          <a:r>
            <a:rPr lang="ru-RU" dirty="0" err="1" smtClean="0"/>
            <a:t>своєї</a:t>
          </a:r>
          <a:r>
            <a:rPr lang="ru-RU" dirty="0" smtClean="0"/>
            <a:t> </a:t>
          </a:r>
          <a:r>
            <a:rPr lang="ru-RU" dirty="0" err="1" smtClean="0"/>
            <a:t>вітчизни</a:t>
          </a:r>
          <a:r>
            <a:rPr lang="ru-RU" dirty="0" smtClean="0"/>
            <a:t>. </a:t>
          </a:r>
          <a:endParaRPr lang="ru-RU" dirty="0"/>
        </a:p>
      </dgm:t>
    </dgm:pt>
    <dgm:pt modelId="{D32468EB-8C86-459F-A23F-F2258649161E}" type="parTrans" cxnId="{C35E4038-24F9-4698-A343-EE5B9F44BFFC}">
      <dgm:prSet/>
      <dgm:spPr/>
      <dgm:t>
        <a:bodyPr/>
        <a:lstStyle/>
        <a:p>
          <a:endParaRPr lang="ru-RU"/>
        </a:p>
      </dgm:t>
    </dgm:pt>
    <dgm:pt modelId="{165266B8-4D1A-4224-8B39-E857EB9DF13E}" type="sibTrans" cxnId="{C35E4038-24F9-4698-A343-EE5B9F44BFFC}">
      <dgm:prSet/>
      <dgm:spPr/>
      <dgm:t>
        <a:bodyPr/>
        <a:lstStyle/>
        <a:p>
          <a:endParaRPr lang="ru-RU"/>
        </a:p>
      </dgm:t>
    </dgm:pt>
    <dgm:pt modelId="{A835AF5B-1D44-42FC-9209-0D104DE60E09}" type="pres">
      <dgm:prSet presAssocID="{E3E7D9D6-D9CA-4244-92C7-C483388A7FB0}" presName="Name0" presStyleCnt="0">
        <dgm:presLayoutVars>
          <dgm:dir/>
          <dgm:animLvl val="lvl"/>
          <dgm:resizeHandles val="exact"/>
        </dgm:presLayoutVars>
      </dgm:prSet>
      <dgm:spPr/>
    </dgm:pt>
    <dgm:pt modelId="{58DC8683-E9E5-4321-95D3-48CDB8A5F440}" type="pres">
      <dgm:prSet presAssocID="{FD9AF5BE-AFC9-4B6D-BFBA-A6F8F6886011}" presName="Name8" presStyleCnt="0"/>
      <dgm:spPr/>
    </dgm:pt>
    <dgm:pt modelId="{C5F16E91-3799-41D3-BF8A-BBAF52E0396C}" type="pres">
      <dgm:prSet presAssocID="{FD9AF5BE-AFC9-4B6D-BFBA-A6F8F6886011}" presName="level" presStyleLbl="node1" presStyleIdx="0" presStyleCnt="1" custLinFactNeighborX="-1814" custLinFactNeighborY="7413">
        <dgm:presLayoutVars>
          <dgm:chMax val="1"/>
          <dgm:bulletEnabled val="1"/>
        </dgm:presLayoutVars>
      </dgm:prSet>
      <dgm:spPr/>
    </dgm:pt>
    <dgm:pt modelId="{3D255E33-53C8-4CA7-8D2E-5806A631898F}" type="pres">
      <dgm:prSet presAssocID="{FD9AF5BE-AFC9-4B6D-BFBA-A6F8F6886011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1058EB26-CA18-4220-8C21-52DF63FA6032}" type="presOf" srcId="{FD9AF5BE-AFC9-4B6D-BFBA-A6F8F6886011}" destId="{C5F16E91-3799-41D3-BF8A-BBAF52E0396C}" srcOrd="0" destOrd="0" presId="urn:microsoft.com/office/officeart/2005/8/layout/pyramid3"/>
    <dgm:cxn modelId="{C35E4038-24F9-4698-A343-EE5B9F44BFFC}" srcId="{E3E7D9D6-D9CA-4244-92C7-C483388A7FB0}" destId="{FD9AF5BE-AFC9-4B6D-BFBA-A6F8F6886011}" srcOrd="0" destOrd="0" parTransId="{D32468EB-8C86-459F-A23F-F2258649161E}" sibTransId="{165266B8-4D1A-4224-8B39-E857EB9DF13E}"/>
    <dgm:cxn modelId="{0A3E237B-8894-4344-A682-476A51799016}" type="presOf" srcId="{E3E7D9D6-D9CA-4244-92C7-C483388A7FB0}" destId="{A835AF5B-1D44-42FC-9209-0D104DE60E09}" srcOrd="0" destOrd="0" presId="urn:microsoft.com/office/officeart/2005/8/layout/pyramid3"/>
    <dgm:cxn modelId="{D4A8E4DB-E9BF-46B8-82DF-6EA53FC86C42}" type="presOf" srcId="{FD9AF5BE-AFC9-4B6D-BFBA-A6F8F6886011}" destId="{3D255E33-53C8-4CA7-8D2E-5806A631898F}" srcOrd="1" destOrd="0" presId="urn:microsoft.com/office/officeart/2005/8/layout/pyramid3"/>
    <dgm:cxn modelId="{5F9880EC-6312-4878-A0D1-DFC3B02F9AD7}" type="presParOf" srcId="{A835AF5B-1D44-42FC-9209-0D104DE60E09}" destId="{58DC8683-E9E5-4321-95D3-48CDB8A5F440}" srcOrd="0" destOrd="0" presId="urn:microsoft.com/office/officeart/2005/8/layout/pyramid3"/>
    <dgm:cxn modelId="{5664B3D2-1BB9-4641-9580-8CFC275E5CC1}" type="presParOf" srcId="{58DC8683-E9E5-4321-95D3-48CDB8A5F440}" destId="{C5F16E91-3799-41D3-BF8A-BBAF52E0396C}" srcOrd="0" destOrd="0" presId="urn:microsoft.com/office/officeart/2005/8/layout/pyramid3"/>
    <dgm:cxn modelId="{6A17C91F-8F76-41F1-B3D6-B1053ABCB190}" type="presParOf" srcId="{58DC8683-E9E5-4321-95D3-48CDB8A5F440}" destId="{3D255E33-53C8-4CA7-8D2E-5806A631898F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2C7D1AA-DE53-4AB7-BCB2-64D2374361DF}" type="doc">
      <dgm:prSet loTypeId="urn:microsoft.com/office/officeart/2005/8/layout/lProcess3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727BF79D-E0A4-4D14-A018-EBCFE9E239C7}">
      <dgm:prSet custT="1"/>
      <dgm:spPr/>
      <dgm:t>
        <a:bodyPr/>
        <a:lstStyle/>
        <a:p>
          <a:pPr rtl="0"/>
          <a:r>
            <a:rPr lang="ru-RU" sz="2400" dirty="0" smtClean="0"/>
            <a:t>За 30 </a:t>
          </a:r>
          <a:r>
            <a:rPr lang="ru-RU" sz="2400" dirty="0" err="1" smtClean="0"/>
            <a:t>років</a:t>
          </a:r>
          <a:r>
            <a:rPr lang="ru-RU" sz="2400" dirty="0" smtClean="0"/>
            <a:t> </a:t>
          </a:r>
          <a:r>
            <a:rPr lang="ru-RU" sz="2400" dirty="0" err="1" smtClean="0"/>
            <a:t>наукової</a:t>
          </a:r>
          <a:r>
            <a:rPr lang="ru-RU" sz="2400" dirty="0" smtClean="0"/>
            <a:t>, </a:t>
          </a:r>
          <a:r>
            <a:rPr lang="ru-RU" sz="2400" dirty="0" err="1" smtClean="0"/>
            <a:t>літературно-критичної</a:t>
          </a:r>
          <a:r>
            <a:rPr lang="ru-RU" sz="2400" dirty="0" smtClean="0"/>
            <a:t> і </a:t>
          </a:r>
          <a:r>
            <a:rPr lang="ru-RU" sz="2400" dirty="0" err="1" smtClean="0"/>
            <a:t>публіцистичної</a:t>
          </a:r>
          <a:r>
            <a:rPr lang="ru-RU" sz="2400" dirty="0" smtClean="0"/>
            <a:t> </a:t>
          </a:r>
          <a:r>
            <a:rPr lang="ru-RU" sz="2400" dirty="0" err="1" smtClean="0"/>
            <a:t>діяльності</a:t>
          </a:r>
          <a:r>
            <a:rPr lang="ru-RU" sz="2400" dirty="0" smtClean="0"/>
            <a:t> М. П. Драгоманов написав </a:t>
          </a:r>
          <a:r>
            <a:rPr lang="ru-RU" sz="2400" dirty="0" err="1" smtClean="0"/>
            <a:t>понад</a:t>
          </a:r>
          <a:r>
            <a:rPr lang="ru-RU" sz="2400" dirty="0" smtClean="0"/>
            <a:t> </a:t>
          </a:r>
          <a:r>
            <a:rPr lang="ru-RU" sz="2400" dirty="0" err="1" smtClean="0"/>
            <a:t>дві</a:t>
          </a:r>
          <a:r>
            <a:rPr lang="ru-RU" sz="2400" dirty="0" smtClean="0"/>
            <a:t> </a:t>
          </a:r>
          <a:r>
            <a:rPr lang="ru-RU" sz="2400" dirty="0" err="1" smtClean="0"/>
            <a:t>тисячі</a:t>
          </a:r>
          <a:r>
            <a:rPr lang="ru-RU" sz="2400" dirty="0" smtClean="0"/>
            <a:t> </a:t>
          </a:r>
          <a:r>
            <a:rPr lang="ru-RU" sz="2400" dirty="0" err="1" smtClean="0"/>
            <a:t>праць</a:t>
          </a:r>
          <a:r>
            <a:rPr lang="ru-RU" sz="2400" dirty="0" smtClean="0"/>
            <a:t>. Лише фольклористика </a:t>
          </a:r>
          <a:r>
            <a:rPr lang="ru-RU" sz="2400" dirty="0" err="1" smtClean="0"/>
            <a:t>складає</a:t>
          </a:r>
          <a:r>
            <a:rPr lang="ru-RU" sz="2400" dirty="0" smtClean="0"/>
            <a:t> </a:t>
          </a:r>
          <a:r>
            <a:rPr lang="ru-RU" sz="2400" dirty="0" err="1" smtClean="0"/>
            <a:t>майже</a:t>
          </a:r>
          <a:r>
            <a:rPr lang="ru-RU" sz="2400" dirty="0" smtClean="0"/>
            <a:t> 10 </a:t>
          </a:r>
          <a:r>
            <a:rPr lang="ru-RU" sz="2400" dirty="0" err="1" smtClean="0"/>
            <a:t>томів</a:t>
          </a:r>
          <a:r>
            <a:rPr lang="ru-RU" sz="2400" dirty="0" smtClean="0"/>
            <a:t>. </a:t>
          </a:r>
          <a:endParaRPr lang="ru-RU" sz="2400" dirty="0"/>
        </a:p>
      </dgm:t>
    </dgm:pt>
    <dgm:pt modelId="{8BB5C8CD-AAEA-41A5-B451-15E70CE7A1CA}" type="parTrans" cxnId="{96CABD6D-6BA0-4C97-803B-636216DE8896}">
      <dgm:prSet/>
      <dgm:spPr/>
      <dgm:t>
        <a:bodyPr/>
        <a:lstStyle/>
        <a:p>
          <a:endParaRPr lang="ru-RU"/>
        </a:p>
      </dgm:t>
    </dgm:pt>
    <dgm:pt modelId="{D8B62176-6709-499B-B619-502FD0075977}" type="sibTrans" cxnId="{96CABD6D-6BA0-4C97-803B-636216DE8896}">
      <dgm:prSet/>
      <dgm:spPr/>
      <dgm:t>
        <a:bodyPr/>
        <a:lstStyle/>
        <a:p>
          <a:endParaRPr lang="ru-RU"/>
        </a:p>
      </dgm:t>
    </dgm:pt>
    <dgm:pt modelId="{1B96EFD3-9E0C-4577-AB07-053A99A56831}" type="pres">
      <dgm:prSet presAssocID="{B2C7D1AA-DE53-4AB7-BCB2-64D2374361DF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6747E96A-A6BC-4469-9167-2EF4F3D5ABE3}" type="pres">
      <dgm:prSet presAssocID="{727BF79D-E0A4-4D14-A018-EBCFE9E239C7}" presName="horFlow" presStyleCnt="0"/>
      <dgm:spPr/>
    </dgm:pt>
    <dgm:pt modelId="{1C27326A-E060-40F5-BF11-111AFF0DC1AD}" type="pres">
      <dgm:prSet presAssocID="{727BF79D-E0A4-4D14-A018-EBCFE9E239C7}" presName="bigChev" presStyleLbl="node1" presStyleIdx="0" presStyleCnt="1" custScaleX="76472" custScaleY="227197"/>
      <dgm:spPr/>
      <dgm:t>
        <a:bodyPr/>
        <a:lstStyle/>
        <a:p>
          <a:endParaRPr lang="ru-RU"/>
        </a:p>
      </dgm:t>
    </dgm:pt>
  </dgm:ptLst>
  <dgm:cxnLst>
    <dgm:cxn modelId="{3A6F3848-1032-4F41-A722-D0AF23D387E8}" type="presOf" srcId="{727BF79D-E0A4-4D14-A018-EBCFE9E239C7}" destId="{1C27326A-E060-40F5-BF11-111AFF0DC1AD}" srcOrd="0" destOrd="0" presId="urn:microsoft.com/office/officeart/2005/8/layout/lProcess3"/>
    <dgm:cxn modelId="{96CABD6D-6BA0-4C97-803B-636216DE8896}" srcId="{B2C7D1AA-DE53-4AB7-BCB2-64D2374361DF}" destId="{727BF79D-E0A4-4D14-A018-EBCFE9E239C7}" srcOrd="0" destOrd="0" parTransId="{8BB5C8CD-AAEA-41A5-B451-15E70CE7A1CA}" sibTransId="{D8B62176-6709-499B-B619-502FD0075977}"/>
    <dgm:cxn modelId="{BB76FA73-FBFE-4FA8-977D-B32318327A31}" type="presOf" srcId="{B2C7D1AA-DE53-4AB7-BCB2-64D2374361DF}" destId="{1B96EFD3-9E0C-4577-AB07-053A99A56831}" srcOrd="0" destOrd="0" presId="urn:microsoft.com/office/officeart/2005/8/layout/lProcess3"/>
    <dgm:cxn modelId="{4E5F86F9-4B80-4FE4-9BC7-7CE61D769B51}" type="presParOf" srcId="{1B96EFD3-9E0C-4577-AB07-053A99A56831}" destId="{6747E96A-A6BC-4469-9167-2EF4F3D5ABE3}" srcOrd="0" destOrd="0" presId="urn:microsoft.com/office/officeart/2005/8/layout/lProcess3"/>
    <dgm:cxn modelId="{80F31CDB-E946-44E6-93F4-3A6A1E6C2421}" type="presParOf" srcId="{6747E96A-A6BC-4469-9167-2EF4F3D5ABE3}" destId="{1C27326A-E060-40F5-BF11-111AFF0DC1AD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4526D3-1831-48E5-9C16-2EAEEA5A30B2}">
      <dsp:nvSpPr>
        <dsp:cNvPr id="0" name=""/>
        <dsp:cNvSpPr/>
      </dsp:nvSpPr>
      <dsp:spPr>
        <a:xfrm>
          <a:off x="0" y="-177057"/>
          <a:ext cx="3960440" cy="4878430"/>
        </a:xfrm>
        <a:prstGeom prst="ellipse">
          <a:avLst/>
        </a:prstGeom>
        <a:solidFill>
          <a:schemeClr val="dk2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err="1" smtClean="0"/>
            <a:t>Ім’я</a:t>
          </a:r>
          <a:r>
            <a:rPr lang="ru-RU" sz="1900" b="1" kern="1200" dirty="0" smtClean="0"/>
            <a:t> </a:t>
          </a:r>
          <a:r>
            <a:rPr lang="ru-RU" sz="1900" b="1" kern="1200" dirty="0" err="1" smtClean="0"/>
            <a:t>Михайла</a:t>
          </a:r>
          <a:r>
            <a:rPr lang="ru-RU" sz="1900" b="1" kern="1200" dirty="0" smtClean="0"/>
            <a:t> Петровича </a:t>
          </a:r>
          <a:r>
            <a:rPr lang="ru-RU" sz="1900" b="1" kern="1200" dirty="0" err="1" smtClean="0"/>
            <a:t>Драгоманова</a:t>
          </a:r>
          <a:r>
            <a:rPr lang="ru-RU" sz="1900" b="1" kern="1200" dirty="0" smtClean="0"/>
            <a:t> — </a:t>
          </a:r>
          <a:r>
            <a:rPr lang="ru-RU" sz="1900" b="1" kern="1200" dirty="0" err="1" smtClean="0"/>
            <a:t>одне</a:t>
          </a:r>
          <a:r>
            <a:rPr lang="ru-RU" sz="1900" b="1" kern="1200" dirty="0" smtClean="0"/>
            <a:t> з </a:t>
          </a:r>
          <a:r>
            <a:rPr lang="ru-RU" sz="1900" b="1" kern="1200" dirty="0" err="1" smtClean="0"/>
            <a:t>найславніших</a:t>
          </a:r>
          <a:r>
            <a:rPr lang="ru-RU" sz="1900" b="1" kern="1200" dirty="0" smtClean="0"/>
            <a:t> </a:t>
          </a:r>
          <a:r>
            <a:rPr lang="ru-RU" sz="1900" b="1" kern="1200" dirty="0" err="1" smtClean="0"/>
            <a:t>серед</a:t>
          </a:r>
          <a:r>
            <a:rPr lang="ru-RU" sz="1900" b="1" kern="1200" dirty="0" smtClean="0"/>
            <a:t> </a:t>
          </a:r>
          <a:r>
            <a:rPr lang="ru-RU" sz="1900" b="1" kern="1200" dirty="0" err="1" smtClean="0"/>
            <a:t>великої</a:t>
          </a:r>
          <a:r>
            <a:rPr lang="ru-RU" sz="1900" b="1" kern="1200" dirty="0" smtClean="0"/>
            <a:t> </a:t>
          </a:r>
          <a:r>
            <a:rPr lang="ru-RU" sz="1900" b="1" kern="1200" dirty="0" err="1" smtClean="0"/>
            <a:t>кількості</a:t>
          </a:r>
          <a:r>
            <a:rPr lang="ru-RU" sz="1900" b="1" kern="1200" dirty="0" smtClean="0"/>
            <a:t> </a:t>
          </a:r>
          <a:r>
            <a:rPr lang="ru-RU" sz="1900" b="1" kern="1200" dirty="0" err="1" smtClean="0"/>
            <a:t>полтавців</a:t>
          </a:r>
          <a:r>
            <a:rPr lang="ru-RU" sz="1900" b="1" kern="1200" dirty="0" smtClean="0"/>
            <a:t>, </a:t>
          </a:r>
          <a:r>
            <a:rPr lang="ru-RU" sz="1900" b="1" kern="1200" dirty="0" err="1" smtClean="0"/>
            <a:t>що</a:t>
          </a:r>
          <a:r>
            <a:rPr lang="ru-RU" sz="1900" b="1" kern="1200" dirty="0" smtClean="0"/>
            <a:t> в </a:t>
          </a:r>
          <a:r>
            <a:rPr lang="ru-RU" sz="1900" b="1" kern="1200" dirty="0" err="1" smtClean="0"/>
            <a:t>усі</a:t>
          </a:r>
          <a:r>
            <a:rPr lang="ru-RU" sz="1900" b="1" kern="1200" dirty="0" smtClean="0"/>
            <a:t> </a:t>
          </a:r>
          <a:r>
            <a:rPr lang="ru-RU" sz="1900" b="1" kern="1200" dirty="0" err="1" smtClean="0"/>
            <a:t>часи</a:t>
          </a:r>
          <a:r>
            <a:rPr lang="ru-RU" sz="1900" b="1" kern="1200" dirty="0" smtClean="0"/>
            <a:t> прославляли </a:t>
          </a:r>
          <a:r>
            <a:rPr lang="ru-RU" sz="1900" b="1" kern="1200" dirty="0" err="1" smtClean="0"/>
            <a:t>українську</a:t>
          </a:r>
          <a:r>
            <a:rPr lang="ru-RU" sz="1900" b="1" kern="1200" dirty="0" smtClean="0"/>
            <a:t> науку, </a:t>
          </a:r>
          <a:r>
            <a:rPr lang="ru-RU" sz="1900" b="1" kern="1200" dirty="0" err="1" smtClean="0"/>
            <a:t>письменство</a:t>
          </a:r>
          <a:r>
            <a:rPr lang="ru-RU" sz="1900" b="1" kern="1200" dirty="0" smtClean="0"/>
            <a:t>, </a:t>
          </a:r>
          <a:r>
            <a:rPr lang="ru-RU" sz="1900" b="1" kern="1200" dirty="0" err="1" smtClean="0"/>
            <a:t>мистецтво</a:t>
          </a:r>
          <a:endParaRPr lang="ru-RU" sz="1900" kern="1200" dirty="0"/>
        </a:p>
      </dsp:txBody>
      <dsp:txXfrm>
        <a:off x="579993" y="537373"/>
        <a:ext cx="2800454" cy="34495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F16E91-3799-41D3-BF8A-BBAF52E0396C}">
      <dsp:nvSpPr>
        <dsp:cNvPr id="0" name=""/>
        <dsp:cNvSpPr/>
      </dsp:nvSpPr>
      <dsp:spPr>
        <a:xfrm rot="10800000">
          <a:off x="0" y="0"/>
          <a:ext cx="4670826" cy="5400600"/>
        </a:xfrm>
        <a:prstGeom prst="trapezoid">
          <a:avLst>
            <a:gd name="adj" fmla="val 5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err="1" smtClean="0"/>
            <a:t>Він</a:t>
          </a:r>
          <a:r>
            <a:rPr lang="ru-RU" sz="3300" kern="1200" dirty="0" smtClean="0"/>
            <a:t> </a:t>
          </a:r>
          <a:r>
            <a:rPr lang="ru-RU" sz="3300" kern="1200" dirty="0" err="1" smtClean="0"/>
            <a:t>увійшов</a:t>
          </a:r>
          <a:r>
            <a:rPr lang="ru-RU" sz="3300" kern="1200" dirty="0" smtClean="0"/>
            <a:t> в </a:t>
          </a:r>
          <a:r>
            <a:rPr lang="ru-RU" sz="3300" kern="1200" dirty="0" err="1" smtClean="0"/>
            <a:t>історію</a:t>
          </a:r>
          <a:r>
            <a:rPr lang="ru-RU" sz="3300" kern="1200" dirty="0" smtClean="0"/>
            <a:t> </a:t>
          </a:r>
          <a:r>
            <a:rPr lang="ru-RU" sz="3300" kern="1200" dirty="0" err="1" smtClean="0"/>
            <a:t>української</a:t>
          </a:r>
          <a:r>
            <a:rPr lang="ru-RU" sz="3300" kern="1200" dirty="0" smtClean="0"/>
            <a:t> </a:t>
          </a:r>
          <a:r>
            <a:rPr lang="ru-RU" sz="3300" kern="1200" dirty="0" err="1" smtClean="0"/>
            <a:t>культури</a:t>
          </a:r>
          <a:r>
            <a:rPr lang="ru-RU" sz="3300" kern="1200" dirty="0" smtClean="0"/>
            <a:t> і </a:t>
          </a:r>
          <a:r>
            <a:rPr lang="ru-RU" sz="3300" kern="1200" dirty="0" err="1" smtClean="0"/>
            <a:t>літератури</a:t>
          </a:r>
          <a:r>
            <a:rPr lang="ru-RU" sz="3300" kern="1200" dirty="0" smtClean="0"/>
            <a:t> як </a:t>
          </a:r>
          <a:r>
            <a:rPr lang="ru-RU" sz="3300" kern="1200" dirty="0" err="1" smtClean="0"/>
            <a:t>видатний</a:t>
          </a:r>
          <a:r>
            <a:rPr lang="ru-RU" sz="3300" kern="1200" dirty="0" smtClean="0"/>
            <a:t> </a:t>
          </a:r>
          <a:r>
            <a:rPr lang="ru-RU" sz="3300" kern="1200" dirty="0" err="1" smtClean="0"/>
            <a:t>літературний</a:t>
          </a:r>
          <a:r>
            <a:rPr lang="ru-RU" sz="3300" kern="1200" dirty="0" smtClean="0"/>
            <a:t> критик і </a:t>
          </a:r>
          <a:r>
            <a:rPr lang="ru-RU" sz="3300" kern="1200" dirty="0" err="1" smtClean="0"/>
            <a:t>публіцист</a:t>
          </a:r>
          <a:r>
            <a:rPr lang="ru-RU" sz="3300" kern="1200" dirty="0" smtClean="0"/>
            <a:t>, </a:t>
          </a:r>
          <a:r>
            <a:rPr lang="ru-RU" sz="3300" kern="1200" dirty="0" err="1" smtClean="0"/>
            <a:t>історик</a:t>
          </a:r>
          <a:r>
            <a:rPr lang="ru-RU" sz="3300" kern="1200" dirty="0" smtClean="0"/>
            <a:t> і фольклорист, </a:t>
          </a:r>
          <a:r>
            <a:rPr lang="ru-RU" sz="3300" kern="1200" dirty="0" err="1" smtClean="0"/>
            <a:t>патріот</a:t>
          </a:r>
          <a:r>
            <a:rPr lang="ru-RU" sz="3300" kern="1200" dirty="0" smtClean="0"/>
            <a:t> і </a:t>
          </a:r>
          <a:r>
            <a:rPr lang="ru-RU" sz="3300" kern="1200" dirty="0" err="1" smtClean="0"/>
            <a:t>непохитний</a:t>
          </a:r>
          <a:r>
            <a:rPr lang="ru-RU" sz="3300" kern="1200" dirty="0" smtClean="0"/>
            <a:t> </a:t>
          </a:r>
          <a:r>
            <a:rPr lang="ru-RU" sz="3300" kern="1200" dirty="0" err="1" smtClean="0"/>
            <a:t>борець</a:t>
          </a:r>
          <a:r>
            <a:rPr lang="ru-RU" sz="3300" kern="1200" dirty="0" smtClean="0"/>
            <a:t> за свободу </a:t>
          </a:r>
          <a:r>
            <a:rPr lang="ru-RU" sz="3300" kern="1200" dirty="0" err="1" smtClean="0"/>
            <a:t>своєї</a:t>
          </a:r>
          <a:r>
            <a:rPr lang="ru-RU" sz="3300" kern="1200" dirty="0" smtClean="0"/>
            <a:t> </a:t>
          </a:r>
          <a:r>
            <a:rPr lang="ru-RU" sz="3300" kern="1200" dirty="0" err="1" smtClean="0"/>
            <a:t>вітчизни</a:t>
          </a:r>
          <a:r>
            <a:rPr lang="ru-RU" sz="3300" kern="1200" dirty="0" smtClean="0"/>
            <a:t>. </a:t>
          </a:r>
          <a:endParaRPr lang="ru-RU" sz="3300" kern="1200" dirty="0"/>
        </a:p>
      </dsp:txBody>
      <dsp:txXfrm rot="-10800000">
        <a:off x="0" y="0"/>
        <a:ext cx="4670826" cy="54006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27326A-E060-40F5-BF11-111AFF0DC1AD}">
      <dsp:nvSpPr>
        <dsp:cNvPr id="0" name=""/>
        <dsp:cNvSpPr/>
      </dsp:nvSpPr>
      <dsp:spPr>
        <a:xfrm>
          <a:off x="560861" y="722908"/>
          <a:ext cx="3630804" cy="4314822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За 30 </a:t>
          </a:r>
          <a:r>
            <a:rPr lang="ru-RU" sz="2400" kern="1200" dirty="0" err="1" smtClean="0"/>
            <a:t>років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наукової</a:t>
          </a:r>
          <a:r>
            <a:rPr lang="ru-RU" sz="2400" kern="1200" dirty="0" smtClean="0"/>
            <a:t>, </a:t>
          </a:r>
          <a:r>
            <a:rPr lang="ru-RU" sz="2400" kern="1200" dirty="0" err="1" smtClean="0"/>
            <a:t>літературно-критичної</a:t>
          </a:r>
          <a:r>
            <a:rPr lang="ru-RU" sz="2400" kern="1200" dirty="0" smtClean="0"/>
            <a:t> і </a:t>
          </a:r>
          <a:r>
            <a:rPr lang="ru-RU" sz="2400" kern="1200" dirty="0" err="1" smtClean="0"/>
            <a:t>публіцистичної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діяльності</a:t>
          </a:r>
          <a:r>
            <a:rPr lang="ru-RU" sz="2400" kern="1200" dirty="0" smtClean="0"/>
            <a:t> М. П. Драгоманов написав </a:t>
          </a:r>
          <a:r>
            <a:rPr lang="ru-RU" sz="2400" kern="1200" dirty="0" err="1" smtClean="0"/>
            <a:t>понад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дві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тисячі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праць</a:t>
          </a:r>
          <a:r>
            <a:rPr lang="ru-RU" sz="2400" kern="1200" dirty="0" smtClean="0"/>
            <a:t>. Лише фольклористика </a:t>
          </a:r>
          <a:r>
            <a:rPr lang="ru-RU" sz="2400" kern="1200" dirty="0" err="1" smtClean="0"/>
            <a:t>складає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майже</a:t>
          </a:r>
          <a:r>
            <a:rPr lang="ru-RU" sz="2400" kern="1200" dirty="0" smtClean="0"/>
            <a:t> 10 </a:t>
          </a:r>
          <a:r>
            <a:rPr lang="ru-RU" sz="2400" kern="1200" dirty="0" err="1" smtClean="0"/>
            <a:t>томів</a:t>
          </a:r>
          <a:r>
            <a:rPr lang="ru-RU" sz="2400" kern="1200" dirty="0" smtClean="0"/>
            <a:t>. </a:t>
          </a:r>
          <a:endParaRPr lang="ru-RU" sz="2400" kern="1200" dirty="0"/>
        </a:p>
      </dsp:txBody>
      <dsp:txXfrm>
        <a:off x="560861" y="722908"/>
        <a:ext cx="3630804" cy="43148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6771AF-F907-42F6-8F60-9FBC99A48384}" type="datetimeFigureOut">
              <a:rPr lang="ru-RU" smtClean="0"/>
              <a:t>21.02.2012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7A7D2E-B879-4FF6-B41E-9D62A92B53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459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A7D2E-B879-4FF6-B41E-9D62A92B5393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3834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1114E-73C3-4CB0-A416-C6C2A9861141}" type="datetimeFigureOut">
              <a:rPr lang="ru-RU" smtClean="0"/>
              <a:t>21.02.2012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A3596-F4FA-4843-9158-86967808CE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1114E-73C3-4CB0-A416-C6C2A9861141}" type="datetimeFigureOut">
              <a:rPr lang="ru-RU" smtClean="0"/>
              <a:t>21.02.2012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A3596-F4FA-4843-9158-86967808CE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1114E-73C3-4CB0-A416-C6C2A9861141}" type="datetimeFigureOut">
              <a:rPr lang="ru-RU" smtClean="0"/>
              <a:t>21.02.2012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A3596-F4FA-4843-9158-86967808CE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1114E-73C3-4CB0-A416-C6C2A9861141}" type="datetimeFigureOut">
              <a:rPr lang="ru-RU" smtClean="0"/>
              <a:t>21.02.2012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A3596-F4FA-4843-9158-86967808CE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1114E-73C3-4CB0-A416-C6C2A9861141}" type="datetimeFigureOut">
              <a:rPr lang="ru-RU" smtClean="0"/>
              <a:t>21.02.2012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A3596-F4FA-4843-9158-86967808CE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1114E-73C3-4CB0-A416-C6C2A9861141}" type="datetimeFigureOut">
              <a:rPr lang="ru-RU" smtClean="0"/>
              <a:t>21.02.2012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A3596-F4FA-4843-9158-86967808CE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1114E-73C3-4CB0-A416-C6C2A9861141}" type="datetimeFigureOut">
              <a:rPr lang="ru-RU" smtClean="0"/>
              <a:t>21.02.2012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A3596-F4FA-4843-9158-86967808CE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1114E-73C3-4CB0-A416-C6C2A9861141}" type="datetimeFigureOut">
              <a:rPr lang="ru-RU" smtClean="0"/>
              <a:t>21.02.2012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A3596-F4FA-4843-9158-86967808CE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1114E-73C3-4CB0-A416-C6C2A9861141}" type="datetimeFigureOut">
              <a:rPr lang="ru-RU" smtClean="0"/>
              <a:t>21.02.2012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A3596-F4FA-4843-9158-86967808CE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1114E-73C3-4CB0-A416-C6C2A9861141}" type="datetimeFigureOut">
              <a:rPr lang="ru-RU" smtClean="0"/>
              <a:t>21.02.2012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A3596-F4FA-4843-9158-86967808CE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1114E-73C3-4CB0-A416-C6C2A9861141}" type="datetimeFigureOut">
              <a:rPr lang="ru-RU" smtClean="0"/>
              <a:t>21.02.2012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A3596-F4FA-4843-9158-86967808CEAC}" type="slidenum">
              <a:rPr lang="ru-RU" smtClean="0"/>
              <a:t>‹#›</a:t>
            </a:fld>
            <a:endParaRPr lang="ru-RU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F1114E-73C3-4CB0-A416-C6C2A9861141}" type="datetimeFigureOut">
              <a:rPr lang="ru-RU" smtClean="0"/>
              <a:t>21.02.2012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A3596-F4FA-4843-9158-86967808CEAC}" type="slidenum">
              <a:rPr lang="ru-RU" smtClean="0"/>
              <a:t>‹#›</a:t>
            </a:fld>
            <a:endParaRPr lang="ru-RU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ukrainaforever.narod.ru/dragomanov.html" TargetMode="External"/><Relationship Id="rId2" Type="http://schemas.openxmlformats.org/officeDocument/2006/relationships/hyperlink" Target="http://100big.ru/?p=209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-99392"/>
            <a:ext cx="8134558" cy="3364604"/>
          </a:xfrm>
        </p:spPr>
        <p:txBody>
          <a:bodyPr/>
          <a:lstStyle/>
          <a:p>
            <a:r>
              <a:rPr lang="ru-RU" sz="6600" dirty="0" smtClean="0"/>
              <a:t>Михаил </a:t>
            </a:r>
            <a:r>
              <a:rPr lang="ru-RU" sz="6600" dirty="0" err="1" smtClean="0"/>
              <a:t>Драгомаров</a:t>
            </a:r>
            <a:endParaRPr lang="ru-RU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4008" y="5229200"/>
            <a:ext cx="7117180" cy="861420"/>
          </a:xfrm>
        </p:spPr>
        <p:txBody>
          <a:bodyPr/>
          <a:lstStyle/>
          <a:p>
            <a:r>
              <a:rPr lang="ru-RU" dirty="0" smtClean="0"/>
              <a:t>Ученица 9А класса</a:t>
            </a:r>
          </a:p>
          <a:p>
            <a:r>
              <a:rPr lang="ru-RU" dirty="0" err="1" smtClean="0"/>
              <a:t>Григор</a:t>
            </a:r>
            <a:r>
              <a:rPr lang="ru-RU" dirty="0" smtClean="0"/>
              <a:t> Татьяна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16097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86136"/>
            <a:ext cx="5568619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716016" y="1916832"/>
            <a:ext cx="4717033" cy="5660966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Невзирая на прогрессирующую болезнь, Михаил Драгоманов, кроме чтения лекций, постоянно занятый исследованием болгарского фольклора, поддерживает систематические связки со своими украинскими корреспондентами. На страницах новых украинских изданий «Народ», «Жите и слово» и других неоднократно появляются статьи и рецензии Михаила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Драгоманова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476672"/>
            <a:ext cx="72186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Болезнь и смерть</a:t>
            </a:r>
            <a:endParaRPr lang="ru-RU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93860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125" y="382596"/>
            <a:ext cx="4787682" cy="638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1893028"/>
            <a:ext cx="504056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шість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років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смерті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переслідуваний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реакціонерами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поліцією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в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Росії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і в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Австрії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Драгоманов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переїхав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Болгарії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де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зайняв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місце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професора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щойно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відкритого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Софійського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університету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Він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зробив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цінний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внесок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становлення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освіти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науки у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Болгарії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88640"/>
            <a:ext cx="7951659" cy="923330"/>
          </a:xfrm>
          <a:prstGeom prst="rect">
            <a:avLst/>
          </a:prstGeom>
          <a:noFill/>
        </p:spPr>
        <p:txBody>
          <a:bodyPr vert="horz"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cap="none" spc="-30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Болезнь и смерть</a:t>
            </a:r>
            <a:endParaRPr lang="ru-RU" sz="5400" b="1" cap="none" spc="-30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37737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43851"/>
            <a:ext cx="3528391" cy="5616624"/>
          </a:xfrm>
          <a:solidFill>
            <a:schemeClr val="bg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/>
              <a:t>Изнурительная </a:t>
            </a:r>
            <a:r>
              <a:rPr lang="ru-RU" sz="2400" dirty="0"/>
              <a:t>работа, постоянные материальные лишения, разногласия, во взглядах со старыми друзьями окончательно взорвали и без того слабое здоровье ученого. 20 июня в 1895 г. Михаила </a:t>
            </a:r>
            <a:r>
              <a:rPr lang="ru-RU" sz="2400" dirty="0" err="1"/>
              <a:t>Драгоманова</a:t>
            </a:r>
            <a:r>
              <a:rPr lang="ru-RU" sz="2400" dirty="0"/>
              <a:t> не стало. Похоронили его в Софии.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340768"/>
            <a:ext cx="4104456" cy="401587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25357" y="116632"/>
            <a:ext cx="72186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Болезнь и смерть</a:t>
            </a:r>
            <a:endParaRPr lang="ru-RU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93849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Выводы :</a:t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В честь М.П. </a:t>
            </a:r>
            <a:r>
              <a:rPr lang="ru-RU" sz="2400" dirty="0" err="1"/>
              <a:t>Драгоманова</a:t>
            </a:r>
            <a:r>
              <a:rPr lang="ru-RU" sz="2400" dirty="0"/>
              <a:t> названы улица в Киеве (</a:t>
            </a:r>
            <a:r>
              <a:rPr lang="ru-RU" sz="2400" dirty="0" err="1"/>
              <a:t>жилмассив</a:t>
            </a:r>
            <a:r>
              <a:rPr lang="ru-RU" sz="2400" dirty="0"/>
              <a:t> «Позняки»), во Львове и Луцке</a:t>
            </a:r>
            <a:br>
              <a:rPr lang="ru-RU" sz="2400" dirty="0"/>
            </a:br>
            <a:r>
              <a:rPr lang="ru-RU" sz="2400" dirty="0"/>
              <a:t> До 20 сентября 1936 года имя </a:t>
            </a:r>
            <a:r>
              <a:rPr lang="ru-RU" sz="2400" dirty="0" err="1"/>
              <a:t>Драгоманова</a:t>
            </a:r>
            <a:r>
              <a:rPr lang="ru-RU" sz="2400" dirty="0"/>
              <a:t> носил переулок в Харькове (ныне — улица Квитки-</a:t>
            </a:r>
            <a:r>
              <a:rPr lang="ru-RU" sz="2400" dirty="0" err="1"/>
              <a:t>Основьяненко</a:t>
            </a:r>
            <a:r>
              <a:rPr lang="ru-RU" sz="2400" dirty="0"/>
              <a:t>).</a:t>
            </a:r>
            <a:br>
              <a:rPr lang="ru-RU" sz="2400" dirty="0"/>
            </a:br>
            <a:r>
              <a:rPr lang="ru-RU" sz="2400" dirty="0"/>
              <a:t> Также в честь </a:t>
            </a:r>
            <a:r>
              <a:rPr lang="ru-RU" sz="2400" dirty="0" err="1"/>
              <a:t>Драгоманова</a:t>
            </a:r>
            <a:r>
              <a:rPr lang="ru-RU" sz="2400" dirty="0"/>
              <a:t> в Киеве назван "Национальный педагогический университет им. </a:t>
            </a:r>
            <a:r>
              <a:rPr lang="ru-RU" sz="2400" dirty="0" err="1"/>
              <a:t>Драгоманова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187152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Литература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http://100big.ru/?</a:t>
            </a:r>
            <a:r>
              <a:rPr lang="en-US" dirty="0" smtClean="0">
                <a:hlinkClick r:id="rId2"/>
              </a:rPr>
              <a:t>p=209</a:t>
            </a:r>
            <a:endParaRPr lang="ru-RU" dirty="0" smtClean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ukrainaforever.narod.ru/dragomanov.html</a:t>
            </a:r>
            <a:endParaRPr lang="ru-RU" dirty="0" smtClean="0"/>
          </a:p>
          <a:p>
            <a:r>
              <a:rPr lang="en-US" dirty="0"/>
              <a:t>http://ru.wikipedia.org/wiki/</a:t>
            </a:r>
            <a:r>
              <a:rPr lang="ru-RU" dirty="0" err="1"/>
              <a:t>Михаил_Драгоманов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438031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ПЛАН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83768" y="1772816"/>
            <a:ext cx="7125112" cy="405143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dirty="0" smtClean="0"/>
              <a:t>1.М. </a:t>
            </a:r>
            <a:r>
              <a:rPr lang="ru-RU" sz="2400" b="1" dirty="0" err="1" smtClean="0"/>
              <a:t>Драгомаров</a:t>
            </a:r>
            <a:endParaRPr lang="ru-RU" sz="2400" b="1" dirty="0" smtClean="0"/>
          </a:p>
          <a:p>
            <a:pPr marL="0" indent="0" algn="just">
              <a:buNone/>
            </a:pPr>
            <a:r>
              <a:rPr lang="ru-RU" sz="2400" b="1" dirty="0" smtClean="0"/>
              <a:t>2.Видатна </a:t>
            </a:r>
            <a:r>
              <a:rPr lang="ru-RU" sz="2400" b="1" dirty="0" err="1" smtClean="0"/>
              <a:t>людина</a:t>
            </a:r>
            <a:endParaRPr lang="ru-RU" sz="2400" b="1" dirty="0" smtClean="0"/>
          </a:p>
          <a:p>
            <a:pPr marL="0" indent="0" algn="just">
              <a:buNone/>
            </a:pPr>
            <a:r>
              <a:rPr lang="ru-RU" sz="2400" b="1" dirty="0" smtClean="0"/>
              <a:t>3.Признание заслуг</a:t>
            </a:r>
          </a:p>
          <a:p>
            <a:pPr marL="0" indent="0" algn="just">
              <a:buNone/>
            </a:pPr>
            <a:r>
              <a:rPr lang="ru-RU" sz="2400" b="1" dirty="0" smtClean="0"/>
              <a:t>4.Болезнь и смерть</a:t>
            </a:r>
          </a:p>
        </p:txBody>
      </p:sp>
    </p:spTree>
    <p:extLst>
      <p:ext uri="{BB962C8B-B14F-4D97-AF65-F5344CB8AC3E}">
        <p14:creationId xmlns:p14="http://schemas.microsoft.com/office/powerpoint/2010/main" val="3038781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7402" y="388"/>
            <a:ext cx="5364595" cy="68276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1175624453"/>
              </p:ext>
            </p:extLst>
          </p:nvPr>
        </p:nvGraphicFramePr>
        <p:xfrm>
          <a:off x="179512" y="1152063"/>
          <a:ext cx="3960440" cy="4524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3014525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96082"/>
            <a:ext cx="3888432" cy="6233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556792"/>
            <a:ext cx="4680520" cy="4968552"/>
          </a:xfrm>
          <a:effectLst>
            <a:outerShdw blurRad="38100" dist="25400" dir="5400000" rotWithShape="0">
              <a:srgbClr val="000000">
                <a:alpha val="45000"/>
              </a:srgbClr>
            </a:outerShdw>
            <a:softEdge rad="12700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r>
              <a:rPr lang="ru-RU" sz="2400" dirty="0"/>
              <a:t>Михайло Петрович Драгоманов </a:t>
            </a:r>
            <a:r>
              <a:rPr lang="ru-RU" sz="2400" dirty="0" err="1"/>
              <a:t>народився</a:t>
            </a:r>
            <a:r>
              <a:rPr lang="ru-RU" sz="2400" dirty="0"/>
              <a:t> в </a:t>
            </a:r>
            <a:r>
              <a:rPr lang="ru-RU" sz="2400" dirty="0" err="1"/>
              <a:t>Гадячі</a:t>
            </a:r>
            <a:r>
              <a:rPr lang="ru-RU" sz="2400" dirty="0"/>
              <a:t> в </a:t>
            </a:r>
            <a:r>
              <a:rPr lang="ru-RU" sz="2400" dirty="0" err="1"/>
              <a:t>родині</a:t>
            </a:r>
            <a:r>
              <a:rPr lang="ru-RU" sz="2400" dirty="0"/>
              <a:t> </a:t>
            </a:r>
            <a:r>
              <a:rPr lang="ru-RU" sz="2400" dirty="0" err="1"/>
              <a:t>зубожілого</a:t>
            </a:r>
            <a:r>
              <a:rPr lang="ru-RU" sz="2400" dirty="0"/>
              <a:t> дворянина. </a:t>
            </a:r>
          </a:p>
          <a:p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З-</a:t>
            </a:r>
            <a:r>
              <a:rPr lang="ru-RU" sz="2400" dirty="0" err="1" smtClean="0"/>
              <a:t>поміж</a:t>
            </a:r>
            <a:r>
              <a:rPr lang="ru-RU" sz="2400" dirty="0" smtClean="0"/>
              <a:t> </a:t>
            </a:r>
            <a:r>
              <a:rPr lang="ru-RU" sz="2400" dirty="0" err="1"/>
              <a:t>інших</a:t>
            </a:r>
            <a:r>
              <a:rPr lang="ru-RU" sz="2400" dirty="0"/>
              <a:t> </a:t>
            </a:r>
            <a:r>
              <a:rPr lang="ru-RU" sz="2400" dirty="0" err="1"/>
              <a:t>дисциплін</a:t>
            </a:r>
            <a:r>
              <a:rPr lang="ru-RU" sz="2400" dirty="0"/>
              <a:t>, </a:t>
            </a:r>
            <a:r>
              <a:rPr lang="ru-RU" sz="2400" dirty="0" err="1"/>
              <a:t>виділяв</a:t>
            </a:r>
            <a:r>
              <a:rPr lang="ru-RU" sz="2400" dirty="0"/>
              <a:t> </a:t>
            </a:r>
            <a:r>
              <a:rPr lang="ru-RU" sz="2400" dirty="0" err="1"/>
              <a:t>історію</a:t>
            </a:r>
            <a:r>
              <a:rPr lang="ru-RU" sz="2400" dirty="0"/>
              <a:t>, </a:t>
            </a:r>
            <a:r>
              <a:rPr lang="ru-RU" sz="2400" dirty="0" err="1"/>
              <a:t>географію</a:t>
            </a:r>
            <a:r>
              <a:rPr lang="ru-RU" sz="2400" dirty="0"/>
              <a:t>, </a:t>
            </a:r>
            <a:r>
              <a:rPr lang="ru-RU" sz="2400" dirty="0" err="1"/>
              <a:t>мови</a:t>
            </a:r>
            <a:r>
              <a:rPr lang="ru-RU" sz="2400" dirty="0"/>
              <a:t>, </a:t>
            </a:r>
            <a:r>
              <a:rPr lang="ru-RU" sz="2400" dirty="0" err="1"/>
              <a:t>захоплювався</a:t>
            </a:r>
            <a:r>
              <a:rPr lang="ru-RU" sz="2400" dirty="0"/>
              <a:t> </a:t>
            </a:r>
            <a:r>
              <a:rPr lang="ru-RU" sz="2400" dirty="0" err="1"/>
              <a:t>античним</a:t>
            </a:r>
            <a:r>
              <a:rPr lang="ru-RU" sz="2400" dirty="0"/>
              <a:t> </a:t>
            </a:r>
            <a:r>
              <a:rPr lang="ru-RU" sz="2400" dirty="0" err="1"/>
              <a:t>світом</a:t>
            </a:r>
            <a:r>
              <a:rPr lang="ru-RU" sz="2400" dirty="0" smtClean="0"/>
              <a:t>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373306"/>
            <a:ext cx="68403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Видатна</a:t>
            </a:r>
            <a:r>
              <a:rPr lang="ru-RU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5400" b="1" cap="none" spc="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людина</a:t>
            </a:r>
            <a:endParaRPr lang="ru-RU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71876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692871076"/>
              </p:ext>
            </p:extLst>
          </p:nvPr>
        </p:nvGraphicFramePr>
        <p:xfrm>
          <a:off x="0" y="1061321"/>
          <a:ext cx="4670826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60648"/>
            <a:ext cx="4142978" cy="6201273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547664" y="-11392"/>
            <a:ext cx="68403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Видатна</a:t>
            </a:r>
            <a:r>
              <a:rPr lang="ru-RU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5400" b="1" cap="none" spc="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людина</a:t>
            </a:r>
            <a:endParaRPr lang="ru-RU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5172364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638932704"/>
              </p:ext>
            </p:extLst>
          </p:nvPr>
        </p:nvGraphicFramePr>
        <p:xfrm>
          <a:off x="4296042" y="764704"/>
          <a:ext cx="4752528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79512" y="30171"/>
            <a:ext cx="68403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Видатна</a:t>
            </a:r>
            <a:r>
              <a:rPr lang="ru-RU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5400" b="1" cap="none" spc="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людина</a:t>
            </a:r>
            <a:endParaRPr lang="ru-RU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08519"/>
            <a:ext cx="4176464" cy="5274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3100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32656"/>
            <a:ext cx="3904579" cy="6319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2276872"/>
            <a:ext cx="4572000" cy="2862322"/>
          </a:xfrm>
          <a:prstGeom prst="rect">
            <a:avLst/>
          </a:prstGeom>
          <a:solidFill>
            <a:schemeClr val="tx2">
              <a:lumMod val="75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r>
              <a:rPr lang="ru-RU" sz="2000" dirty="0" err="1" smtClean="0"/>
              <a:t>Славився</a:t>
            </a:r>
            <a:r>
              <a:rPr lang="ru-RU" sz="2000" dirty="0" smtClean="0"/>
              <a:t> </a:t>
            </a:r>
            <a:r>
              <a:rPr lang="ru-RU" sz="2000" dirty="0" err="1" smtClean="0"/>
              <a:t>він</a:t>
            </a:r>
            <a:r>
              <a:rPr lang="ru-RU" sz="2000" dirty="0" smtClean="0"/>
              <a:t> і як пряма, </a:t>
            </a:r>
            <a:r>
              <a:rPr lang="ru-RU" sz="2000" dirty="0" err="1" smtClean="0"/>
              <a:t>чесна</a:t>
            </a:r>
            <a:r>
              <a:rPr lang="ru-RU" sz="2000" dirty="0" smtClean="0"/>
              <a:t>, </a:t>
            </a:r>
            <a:r>
              <a:rPr lang="ru-RU" sz="2000" dirty="0" err="1" smtClean="0"/>
              <a:t>принципова</a:t>
            </a:r>
            <a:r>
              <a:rPr lang="ru-RU" sz="2000" dirty="0" smtClean="0"/>
              <a:t> </a:t>
            </a:r>
            <a:r>
              <a:rPr lang="ru-RU" sz="2000" dirty="0" err="1" smtClean="0"/>
              <a:t>людина</a:t>
            </a:r>
            <a:r>
              <a:rPr lang="ru-RU" sz="2000" dirty="0" smtClean="0"/>
              <a:t> на </a:t>
            </a:r>
            <a:r>
              <a:rPr lang="ru-RU" sz="2000" dirty="0" err="1" smtClean="0"/>
              <a:t>поприщі</a:t>
            </a:r>
            <a:r>
              <a:rPr lang="ru-RU" sz="2000" dirty="0" smtClean="0"/>
              <a:t> </a:t>
            </a:r>
            <a:r>
              <a:rPr lang="ru-RU" sz="2000" dirty="0" err="1" smtClean="0"/>
              <a:t>громадського</a:t>
            </a:r>
            <a:r>
              <a:rPr lang="ru-RU" sz="2000" dirty="0" smtClean="0"/>
              <a:t> і </a:t>
            </a:r>
            <a:r>
              <a:rPr lang="ru-RU" sz="2000" dirty="0" err="1" smtClean="0"/>
              <a:t>політичного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життя</a:t>
            </a:r>
            <a:r>
              <a:rPr lang="ru-RU" sz="2000" dirty="0" smtClean="0"/>
              <a:t>.</a:t>
            </a:r>
          </a:p>
          <a:p>
            <a:endParaRPr lang="ru-RU" sz="2000" dirty="0" smtClean="0"/>
          </a:p>
          <a:p>
            <a:r>
              <a:rPr lang="ru-RU" sz="2000" dirty="0" err="1" smtClean="0"/>
              <a:t>Особливе</a:t>
            </a:r>
            <a:r>
              <a:rPr lang="ru-RU" sz="2000" dirty="0" smtClean="0"/>
              <a:t> </a:t>
            </a:r>
            <a:r>
              <a:rPr lang="ru-RU" sz="2000" dirty="0" err="1" smtClean="0"/>
              <a:t>місце</a:t>
            </a:r>
            <a:r>
              <a:rPr lang="ru-RU" sz="2000" dirty="0" smtClean="0"/>
              <a:t> в </a:t>
            </a:r>
            <a:r>
              <a:rPr lang="ru-RU" sz="2000" dirty="0" err="1" smtClean="0"/>
              <a:t>політично-публіцистичній</a:t>
            </a:r>
            <a:r>
              <a:rPr lang="ru-RU" sz="2000" dirty="0" smtClean="0"/>
              <a:t> </a:t>
            </a:r>
            <a:r>
              <a:rPr lang="ru-RU" sz="2000" dirty="0" err="1" smtClean="0"/>
              <a:t>діяльності</a:t>
            </a:r>
            <a:r>
              <a:rPr lang="ru-RU" sz="2000" dirty="0" smtClean="0"/>
              <a:t> </a:t>
            </a:r>
            <a:r>
              <a:rPr lang="ru-RU" sz="2000" dirty="0" err="1" smtClean="0"/>
              <a:t>М.Драгоманова</a:t>
            </a:r>
            <a:r>
              <a:rPr lang="ru-RU" sz="2000" dirty="0" smtClean="0"/>
              <a:t> </a:t>
            </a:r>
            <a:r>
              <a:rPr lang="ru-RU" sz="2000" dirty="0" err="1" smtClean="0"/>
              <a:t>посідала</a:t>
            </a:r>
            <a:r>
              <a:rPr lang="ru-RU" sz="2000" dirty="0" smtClean="0"/>
              <a:t> </a:t>
            </a:r>
            <a:r>
              <a:rPr lang="ru-RU" sz="2000" dirty="0" err="1" smtClean="0"/>
              <a:t>Галичина</a:t>
            </a:r>
            <a:r>
              <a:rPr lang="ru-RU" sz="2000" dirty="0" smtClean="0"/>
              <a:t>. </a:t>
            </a:r>
            <a:endParaRPr lang="ru-RU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35578" y="188640"/>
            <a:ext cx="74045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Признание заслуг</a:t>
            </a:r>
            <a:endParaRPr lang="ru-RU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14375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680" y="1484784"/>
            <a:ext cx="5056956" cy="505695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65597"/>
            <a:ext cx="4714685" cy="48780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/>
              <a:t>Юбилей </a:t>
            </a:r>
            <a:r>
              <a:rPr lang="ru-RU" sz="2000" b="1" dirty="0" err="1"/>
              <a:t>Драгоманова</a:t>
            </a:r>
            <a:r>
              <a:rPr lang="ru-RU" sz="2000" b="1" dirty="0"/>
              <a:t> (в 1895 г.) был отмечен признанием заслуг украинского ученого и общественного деятеля. Сам юбиляр скромно утверждал, что весь его труд – это политическое воплощение в жизнь мыслей, выраженных </a:t>
            </a:r>
            <a:r>
              <a:rPr lang="ru-RU" sz="2000" b="1" dirty="0" err="1"/>
              <a:t>кирило-мефодиевцами</a:t>
            </a:r>
            <a:r>
              <a:rPr lang="ru-RU" sz="2000" b="1" dirty="0"/>
              <a:t>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913" y="3394075"/>
            <a:ext cx="7121525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69710" y="403932"/>
            <a:ext cx="74045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Признание заслуг</a:t>
            </a:r>
            <a:endParaRPr lang="ru-RU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34788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3597"/>
            <a:ext cx="4645107" cy="6596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5408" y="2420888"/>
            <a:ext cx="5328592" cy="28385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Своими трудами, мыслями, идеями Михаил Драгоманов, повлек перемену во взглядах и мировоззрении украинцев. По словам Ивана Франка, он – «великий флаг со многими кистями идей и мыслей», а сумма тех мыслей и завещаний не потеряла своего значения и в настоящее время.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39409" y="404664"/>
            <a:ext cx="74045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Признание заслуг</a:t>
            </a:r>
            <a:endParaRPr lang="ru-RU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40510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ummer">
  <a:themeElements>
    <a:clrScheme name="Summer">
      <a:dk1>
        <a:sysClr val="windowText" lastClr="000000"/>
      </a:dk1>
      <a:lt1>
        <a:sysClr val="window" lastClr="FFFFFF"/>
      </a:lt1>
      <a:dk2>
        <a:srgbClr val="E89117"/>
      </a:dk2>
      <a:lt2>
        <a:srgbClr val="FEDD78"/>
      </a:lt2>
      <a:accent1>
        <a:srgbClr val="A1B633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TC101972873[[fn=Лето]]</Template>
  <TotalTime>157</TotalTime>
  <Words>403</Words>
  <Application>Microsoft Office PowerPoint</Application>
  <PresentationFormat>Экран (4:3)</PresentationFormat>
  <Paragraphs>37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Summer</vt:lpstr>
      <vt:lpstr>Михаил Драгомаров</vt:lpstr>
      <vt:lpstr>                  ПЛАН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Выводы :   В честь М.П. Драгоманова названы улица в Киеве (жилмассив «Позняки»), во Львове и Луцке  До 20 сентября 1936 года имя Драгоманова носил переулок в Харькове (ныне — улица Квитки-Основьяненко).  Также в честь Драгоманова в Киеве назван "Национальный педагогический университет им. Драгоманова   </vt:lpstr>
      <vt:lpstr>Литература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Танюшка</dc:creator>
  <cp:lastModifiedBy>Танюшка</cp:lastModifiedBy>
  <cp:revision>18</cp:revision>
  <dcterms:created xsi:type="dcterms:W3CDTF">2012-02-21T18:30:31Z</dcterms:created>
  <dcterms:modified xsi:type="dcterms:W3CDTF">2012-02-21T21:07:36Z</dcterms:modified>
</cp:coreProperties>
</file>