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8894768062359663E-3"/>
          <c:y val="8.7520916668939498E-4"/>
          <c:w val="0.84649680123048832"/>
          <c:h val="0.92796418695838201"/>
        </c:manualLayout>
      </c:layout>
      <c:scatterChart>
        <c:scatterStyle val="lineMarker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 TU(х), ютилів </c:v>
                </c:pt>
              </c:strCache>
            </c:strRef>
          </c:tx>
          <c:spPr>
            <a:ln w="63500">
              <a:solidFill>
                <a:srgbClr val="FF0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ymbol val="circle"/>
            <c:size val="10"/>
            <c:spPr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rgbClr val="FF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marker>
          <c:xVal>
            <c:numRef>
              <c:f>Лист1!$A$2:$A$8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</c:numCache>
            </c:numRef>
          </c:xVal>
          <c:yVal>
            <c:numRef>
              <c:f>Лист1!$B$2:$B$8</c:f>
              <c:numCache>
                <c:formatCode>General</c:formatCode>
                <c:ptCount val="7"/>
                <c:pt idx="0">
                  <c:v>0</c:v>
                </c:pt>
                <c:pt idx="1">
                  <c:v>4</c:v>
                </c:pt>
                <c:pt idx="2">
                  <c:v>7</c:v>
                </c:pt>
                <c:pt idx="3">
                  <c:v>9</c:v>
                </c:pt>
                <c:pt idx="4">
                  <c:v>10</c:v>
                </c:pt>
                <c:pt idx="5">
                  <c:v>10</c:v>
                </c:pt>
                <c:pt idx="6">
                  <c:v>9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MU(х), ютилів </c:v>
                </c:pt>
              </c:strCache>
            </c:strRef>
          </c:tx>
          <c:spPr>
            <a:ln w="63500">
              <a:solidFill>
                <a:srgbClr val="0070C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ymbol val="triangle"/>
            <c:size val="11"/>
            <c:spPr>
              <a:solidFill>
                <a:srgbClr val="002060"/>
              </a:solidFill>
              <a:ln>
                <a:solidFill>
                  <a:srgbClr val="0070C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marker>
          <c:xVal>
            <c:numRef>
              <c:f>Лист1!$A$2:$A$8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</c:numCache>
            </c:numRef>
          </c:xVal>
          <c:yVal>
            <c:numRef>
              <c:f>Лист1!$C$2:$C$8</c:f>
              <c:numCache>
                <c:formatCode>General</c:formatCode>
                <c:ptCount val="7"/>
                <c:pt idx="1">
                  <c:v>4</c:v>
                </c:pt>
                <c:pt idx="2">
                  <c:v>3</c:v>
                </c:pt>
                <c:pt idx="3">
                  <c:v>2</c:v>
                </c:pt>
                <c:pt idx="4">
                  <c:v>1</c:v>
                </c:pt>
                <c:pt idx="5">
                  <c:v>0</c:v>
                </c:pt>
                <c:pt idx="6">
                  <c:v>-1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1498496"/>
        <c:axId val="41508864"/>
      </c:scatterChart>
      <c:valAx>
        <c:axId val="41498496"/>
        <c:scaling>
          <c:orientation val="minMax"/>
          <c:max val="6"/>
          <c:min val="0"/>
        </c:scaling>
        <c:delete val="1"/>
        <c:axPos val="b"/>
        <c:majorGridlines/>
        <c:numFmt formatCode="General" sourceLinked="1"/>
        <c:majorTickMark val="cross"/>
        <c:minorTickMark val="cross"/>
        <c:tickLblPos val="low"/>
        <c:crossAx val="41508864"/>
        <c:crosses val="autoZero"/>
        <c:crossBetween val="midCat"/>
        <c:majorUnit val="1"/>
        <c:minorUnit val="0.4"/>
      </c:valAx>
      <c:valAx>
        <c:axId val="41508864"/>
        <c:scaling>
          <c:orientation val="minMax"/>
          <c:max val="11"/>
          <c:min val="-1"/>
        </c:scaling>
        <c:delete val="1"/>
        <c:axPos val="l"/>
        <c:majorGridlines/>
        <c:numFmt formatCode="General" sourceLinked="1"/>
        <c:majorTickMark val="cross"/>
        <c:minorTickMark val="cross"/>
        <c:tickLblPos val="nextTo"/>
        <c:crossAx val="41498496"/>
        <c:crosses val="autoZero"/>
        <c:crossBetween val="midCat"/>
        <c:majorUnit val="1"/>
      </c:valAx>
      <c:spPr>
        <a:noFill/>
      </c:spPr>
    </c:plotArea>
    <c:legend>
      <c:legendPos val="r"/>
      <c:layout>
        <c:manualLayout>
          <c:xMode val="edge"/>
          <c:yMode val="edge"/>
          <c:x val="0.61763641408686221"/>
          <c:y val="0.32182055112957303"/>
          <c:w val="0.30522388512984527"/>
          <c:h val="0.19903581280830046"/>
        </c:manualLayout>
      </c:layout>
      <c:overlay val="1"/>
      <c:sp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path path="shape">
            <a:fillToRect l="50000" t="50000" r="50000" b="50000"/>
          </a:path>
        </a:gradFill>
      </c:spPr>
      <c:txPr>
        <a:bodyPr/>
        <a:lstStyle/>
        <a:p>
          <a:pPr>
            <a:defRPr sz="2000"/>
          </a:pPr>
          <a:endParaRPr lang="ru-RU"/>
        </a:p>
      </c:txPr>
    </c:legend>
    <c:plotVisOnly val="1"/>
    <c:dispBlanksAs val="zero"/>
    <c:showDLblsOverMax val="1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b="0" dirty="0" smtClean="0">
                <a:effectLst>
                  <a:reflection blurRad="101600" stA="45000" endPos="49000" dist="12700" dir="5400000" sy="-100000" algn="bl" rotWithShape="0"/>
                </a:effectLst>
              </a:rPr>
              <a:t>Закон спадної граничної корисності</a:t>
            </a:r>
            <a:r>
              <a:rPr lang="uk-UA" dirty="0" smtClean="0">
                <a:effectLst>
                  <a:reflection blurRad="101600" stA="45000" endPos="49000" dist="12700" dir="5400000" sy="-100000" algn="bl" rotWithShape="0"/>
                </a:effectLst>
              </a:rPr>
              <a:t/>
            </a:r>
            <a:br>
              <a:rPr lang="uk-UA" dirty="0" smtClean="0">
                <a:effectLst>
                  <a:reflection blurRad="101600" stA="45000" endPos="49000" dist="12700" dir="5400000" sy="-100000" algn="bl" rotWithShape="0"/>
                </a:effectLst>
              </a:rPr>
            </a:br>
            <a:endParaRPr lang="uk-UA" dirty="0">
              <a:effectLst>
                <a:reflection blurRad="101600" stA="45000" endPos="49000" dist="12700" dir="5400000" sy="-100000" algn="bl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effectLst>
            <a:reflection blurRad="6350" endPos="0" dir="5400000" sy="-100000" algn="bl" rotWithShape="0"/>
          </a:effectLst>
        </p:spPr>
        <p:txBody>
          <a:bodyPr/>
          <a:lstStyle/>
          <a:p>
            <a:r>
              <a:rPr lang="ru-RU" dirty="0">
                <a:effectLst>
                  <a:reflection blurRad="88900" stA="69000" endPos="35000" dist="50800" dir="5400000" sy="-100000" algn="bl" rotWithShape="0"/>
                </a:effectLst>
              </a:rPr>
              <a:t>Бюджет </a:t>
            </a:r>
            <a:r>
              <a:rPr lang="uk-UA" dirty="0" smtClean="0">
                <a:effectLst>
                  <a:reflection blurRad="88900" stA="69000" endPos="35000" dist="50800" dir="5400000" sy="-100000" algn="bl" rotWithShape="0"/>
                </a:effectLst>
              </a:rPr>
              <a:t>споживача</a:t>
            </a:r>
            <a:endParaRPr lang="uk-UA" dirty="0">
              <a:effectLst>
                <a:reflection blurRad="88900" stA="69000" endPos="35000" dist="50800" dir="5400000" sy="-100000" algn="bl" rotWithShape="0"/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44011" y="6518882"/>
            <a:ext cx="30963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noProof="1" smtClean="0">
                <a:solidFill>
                  <a:schemeClr val="bg2">
                    <a:lumMod val="50000"/>
                  </a:schemeClr>
                </a:solidFill>
              </a:rPr>
              <a:t>Popovichenko Eugheny © 2012</a:t>
            </a:r>
            <a:endParaRPr lang="en-US" sz="1400" noProof="1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523819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1875663"/>
          </a:xfrm>
        </p:spPr>
        <p:txBody>
          <a:bodyPr>
            <a:normAutofit/>
          </a:bodyPr>
          <a:lstStyle/>
          <a:p>
            <a:pPr marL="109728" lvl="0" indent="0">
              <a:buNone/>
            </a:pPr>
            <a:r>
              <a:rPr lang="en-US" sz="3200" dirty="0"/>
              <a:t>MRS </a:t>
            </a:r>
            <a:r>
              <a:rPr lang="uk-UA" sz="3200" dirty="0"/>
              <a:t>характеризує співвідношення</a:t>
            </a:r>
            <a:br>
              <a:rPr lang="uk-UA" sz="3200" dirty="0"/>
            </a:br>
            <a:r>
              <a:rPr lang="uk-UA" sz="3200" dirty="0"/>
              <a:t>граничних </a:t>
            </a:r>
            <a:r>
              <a:rPr lang="uk-UA" sz="3200" dirty="0" err="1"/>
              <a:t>корисностей</a:t>
            </a:r>
            <a:r>
              <a:rPr lang="uk-UA" sz="3200" dirty="0"/>
              <a:t> благ та кут нахилу бюджетної лінії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/>
              <a:t>Бюджетна лінія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6735639"/>
              </p:ext>
            </p:extLst>
          </p:nvPr>
        </p:nvGraphicFramePr>
        <p:xfrm>
          <a:off x="1835696" y="3645024"/>
          <a:ext cx="5448300" cy="1620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Формула" r:id="rId3" imgW="2641600" imgH="787400" progId="Equation.3">
                  <p:embed/>
                </p:oleObj>
              </mc:Choice>
              <mc:Fallback>
                <p:oleObj name="Формула" r:id="rId3" imgW="2641600" imgH="7874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3645024"/>
                        <a:ext cx="5448300" cy="1620837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rgbClr val="FFEFD1"/>
                          </a:gs>
                          <a:gs pos="64999">
                            <a:srgbClr val="F0EBD5"/>
                          </a:gs>
                          <a:gs pos="100000">
                            <a:srgbClr val="D1C39F"/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044011" y="6518882"/>
            <a:ext cx="30963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noProof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Popovichenko Eugheny © 2012</a:t>
            </a:r>
            <a:endParaRPr lang="en-US" sz="1400" noProof="1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318427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err="1"/>
              <a:t>Бюджетна</a:t>
            </a:r>
            <a:r>
              <a:rPr lang="ru-RU" dirty="0"/>
              <a:t> </a:t>
            </a:r>
            <a:r>
              <a:rPr lang="ru-RU" dirty="0" err="1"/>
              <a:t>лінія</a:t>
            </a:r>
            <a:endParaRPr lang="ru-R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1628800"/>
            <a:ext cx="4819048" cy="571429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  <p:sp>
        <p:nvSpPr>
          <p:cNvPr id="4" name="TextBox 3"/>
          <p:cNvSpPr txBox="1"/>
          <p:nvPr/>
        </p:nvSpPr>
        <p:spPr>
          <a:xfrm>
            <a:off x="414007" y="1196752"/>
            <a:ext cx="3365905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/>
              <a:t>Можливості придбання товарів споживачем за умови різних бюджетів і сталих цін</a:t>
            </a:r>
            <a:r>
              <a:rPr lang="ru-RU" sz="2000" dirty="0"/>
              <a:t> </a:t>
            </a:r>
            <a:r>
              <a:rPr lang="en-US" sz="2000" dirty="0"/>
              <a:t>(</a:t>
            </a:r>
            <a:r>
              <a:rPr lang="uk-UA" sz="2000" dirty="0"/>
              <a:t>Рх=2 грн.; Р</a:t>
            </a:r>
            <a:r>
              <a:rPr lang="en-US" sz="2000" dirty="0"/>
              <a:t>y</a:t>
            </a:r>
            <a:r>
              <a:rPr lang="uk-UA" sz="2000" dirty="0"/>
              <a:t>=</a:t>
            </a:r>
            <a:r>
              <a:rPr lang="en-US" sz="2000" dirty="0"/>
              <a:t>1</a:t>
            </a:r>
            <a:r>
              <a:rPr lang="uk-UA" sz="2000" dirty="0"/>
              <a:t> грн.</a:t>
            </a:r>
            <a:r>
              <a:rPr lang="en-US" sz="2000" dirty="0"/>
              <a:t>)</a:t>
            </a:r>
            <a:endParaRPr lang="ru-RU" sz="2000" dirty="0"/>
          </a:p>
          <a:p>
            <a:endParaRPr lang="ru-RU" sz="16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2355905"/>
              </p:ext>
            </p:extLst>
          </p:nvPr>
        </p:nvGraphicFramePr>
        <p:xfrm>
          <a:off x="899592" y="3284984"/>
          <a:ext cx="7416824" cy="284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4206"/>
                <a:gridCol w="1854206"/>
                <a:gridCol w="1854206"/>
                <a:gridCol w="1854206"/>
              </a:tblGrid>
              <a:tr h="37084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Бюджет 30 грн.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3600" marR="3600" marT="3600" marB="3600" horzOverflow="overflow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Бюджет 40 грн.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3600" marR="3600" marT="3600" marB="3600" horzOverflow="overflow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Кількість Х, од.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3600" marR="3600" marT="3600" marB="36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Кількість 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Y</a:t>
                      </a: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, од.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3600" marR="3600" marT="3600" marB="36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Кількість Х, од.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3600" marR="3600" marT="3600" marB="36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Кількість </a:t>
                      </a: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Y</a:t>
                      </a:r>
                      <a:r>
                        <a:rPr kumimoji="0" lang="uk-UA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, од.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3600" marR="3600" marT="3600" marB="3600"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3600" marR="3600" marT="3600" marB="36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3600" marR="3600" marT="3600" marB="36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3600" marR="3600" marT="3600" marB="36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40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3600" marR="3600" marT="3600" marB="3600"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3600" marR="3600" marT="3600" marB="36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3600" marR="3600" marT="3600" marB="36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3600" marR="3600" marT="3600" marB="36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3600" marR="3600" marT="3600" marB="3600"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3600" marR="3600" marT="3600" marB="36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3600" marR="3600" marT="3600" marB="36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3600" marR="3600" marT="3600" marB="36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3600" marR="3600" marT="3600" marB="3600"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15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3600" marR="3600" marT="3600" marB="36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3600" marR="3600" marT="3600" marB="36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3600" marR="3600" marT="3600" marB="36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3600" marR="3600" marT="3600" marB="3600" horzOverflow="overflow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044011" y="6518882"/>
            <a:ext cx="30963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noProof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Popovichenko Eugheny © 2012</a:t>
            </a:r>
            <a:endParaRPr lang="en-US" sz="1400" noProof="1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961908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err="1"/>
              <a:t>Зміна</a:t>
            </a:r>
            <a:r>
              <a:rPr lang="ru-RU" dirty="0"/>
              <a:t> </a:t>
            </a:r>
            <a:r>
              <a:rPr lang="ru-RU" dirty="0" err="1"/>
              <a:t>положення</a:t>
            </a:r>
            <a:r>
              <a:rPr lang="ru-RU" dirty="0"/>
              <a:t> </a:t>
            </a:r>
            <a:r>
              <a:rPr lang="ru-RU" dirty="0" err="1"/>
              <a:t>бюджетної</a:t>
            </a:r>
            <a:r>
              <a:rPr lang="ru-RU" dirty="0"/>
              <a:t> </a:t>
            </a:r>
            <a:r>
              <a:rPr lang="ru-RU" dirty="0" err="1"/>
              <a:t>лінії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впливом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 </a:t>
            </a:r>
            <a:r>
              <a:rPr lang="ru-RU" dirty="0" err="1" smtClean="0"/>
              <a:t>доходів</a:t>
            </a:r>
            <a:endParaRPr lang="ru-RU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700808"/>
            <a:ext cx="6808939" cy="4780067"/>
          </a:xfrm>
          <a:prstGeom prst="rect">
            <a:avLst/>
          </a:prstGeom>
          <a:ln/>
          <a:effectLst>
            <a:glow rad="101600">
              <a:schemeClr val="accent2">
                <a:satMod val="175000"/>
                <a:alpha val="40000"/>
              </a:schemeClr>
            </a:glow>
            <a:outerShdw blurRad="50800" dist="381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pic>
      <p:sp>
        <p:nvSpPr>
          <p:cNvPr id="5" name="TextBox 4"/>
          <p:cNvSpPr txBox="1"/>
          <p:nvPr/>
        </p:nvSpPr>
        <p:spPr>
          <a:xfrm>
            <a:off x="6044011" y="6518882"/>
            <a:ext cx="30963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noProof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Popovichenko Eugheny © 2012</a:t>
            </a:r>
            <a:endParaRPr lang="en-US" sz="1400" noProof="1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192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5801804"/>
              </p:ext>
            </p:extLst>
          </p:nvPr>
        </p:nvGraphicFramePr>
        <p:xfrm>
          <a:off x="467544" y="1772816"/>
          <a:ext cx="8229600" cy="303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Кількість товару X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</a:p>
                  </a:txBody>
                  <a:tcPr marL="3600" marR="3600" marT="3600" marB="36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Кількість товару Y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</a:p>
                  </a:txBody>
                  <a:tcPr marL="3600" marR="3600" marT="3600" marB="36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Кількість товару X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</a:p>
                  </a:txBody>
                  <a:tcPr marL="3600" marR="3600" marT="3600" marB="36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Кількість товару Y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</a:p>
                  </a:txBody>
                  <a:tcPr marL="3600" marR="3600" marT="3600" marB="3600"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Ціна РX=2 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3600" marR="3600" marT="3600" marB="36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Ціна РY=1 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3600" marR="3600" marT="3600" marB="36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Ціна РX=1 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3600" marR="3600" marT="3600" marB="36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Ціна РY=1 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3600" marR="3600" marT="3600" marB="3600"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3600" marR="3600" marT="3600" marB="36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3600" marR="3600" marT="3600" marB="36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3600" marR="3600" marT="3600" marB="36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3600" marR="3600" marT="3600" marB="3600"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3600" marR="3600" marT="3600" marB="36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3600" marR="3600" marT="3600" marB="36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3600" marR="3600" marT="3600" marB="36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3600" marR="3600" marT="3600" marB="3600"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3600" marR="3600" marT="3600" marB="36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3600" marR="3600" marT="3600" marB="36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3600" marR="3600" marT="3600" marB="36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3600" marR="3600" marT="3600" marB="3600"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15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3600" marR="3600" marT="3600" marB="36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3600" marR="3600" marT="3600" marB="36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3600" marR="3600" marT="3600" marB="36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3600" marR="3600" marT="3600" marB="3600" horzOverflow="overflow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err="1"/>
              <a:t>Зміна</a:t>
            </a:r>
            <a:r>
              <a:rPr lang="ru-RU" dirty="0"/>
              <a:t> </a:t>
            </a:r>
            <a:r>
              <a:rPr lang="ru-RU" dirty="0" err="1"/>
              <a:t>положення</a:t>
            </a:r>
            <a:r>
              <a:rPr lang="ru-RU" dirty="0"/>
              <a:t> </a:t>
            </a:r>
            <a:r>
              <a:rPr lang="ru-RU" dirty="0" err="1"/>
              <a:t>бюджетної</a:t>
            </a:r>
            <a:r>
              <a:rPr lang="ru-RU" dirty="0"/>
              <a:t> </a:t>
            </a:r>
            <a:r>
              <a:rPr lang="ru-RU" dirty="0" err="1"/>
              <a:t>лінії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впливом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 </a:t>
            </a:r>
            <a:r>
              <a:rPr lang="ru-RU" dirty="0" err="1" smtClean="0"/>
              <a:t>цін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67544" y="5024270"/>
            <a:ext cx="82089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/>
              <a:t>Можливості придбання товарів споживачем при рівні доходу 30 грн.</a:t>
            </a:r>
            <a:br>
              <a:rPr lang="uk-UA" sz="2400" dirty="0"/>
            </a:br>
            <a:r>
              <a:rPr lang="uk-UA" sz="2400" dirty="0"/>
              <a:t>і різних цінах на продукцію</a:t>
            </a:r>
            <a:endParaRPr lang="ru-RU" sz="2400" dirty="0"/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044011" y="6518882"/>
            <a:ext cx="30963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noProof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Popovichenko Eugheny © 2012</a:t>
            </a:r>
            <a:endParaRPr lang="en-US" sz="1400" noProof="1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24959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err="1"/>
              <a:t>Зміна</a:t>
            </a:r>
            <a:r>
              <a:rPr lang="ru-RU" dirty="0"/>
              <a:t> </a:t>
            </a:r>
            <a:r>
              <a:rPr lang="ru-RU" dirty="0" err="1"/>
              <a:t>положення</a:t>
            </a:r>
            <a:r>
              <a:rPr lang="ru-RU" dirty="0"/>
              <a:t> </a:t>
            </a:r>
            <a:r>
              <a:rPr lang="ru-RU" dirty="0" err="1"/>
              <a:t>бюджетної</a:t>
            </a:r>
            <a:r>
              <a:rPr lang="ru-RU" dirty="0"/>
              <a:t> </a:t>
            </a:r>
            <a:r>
              <a:rPr lang="ru-RU" dirty="0" err="1"/>
              <a:t>лінії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впливом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 </a:t>
            </a:r>
            <a:r>
              <a:rPr lang="ru-RU" dirty="0" err="1" smtClean="0"/>
              <a:t>цін</a:t>
            </a:r>
            <a:endParaRPr lang="ru-RU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1772816"/>
            <a:ext cx="5076191" cy="402857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12700" stA="83000" endPos="12000" dist="508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916832"/>
            <a:ext cx="2428875" cy="20859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0000" endA="300" endPos="38500" dist="508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044011" y="6518882"/>
            <a:ext cx="30963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noProof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Popovichenko Eugheny © 2012</a:t>
            </a:r>
            <a:endParaRPr lang="en-US" sz="1400" noProof="1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477942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772816"/>
            <a:ext cx="7772400" cy="1829761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 smtClean="0"/>
              <a:t>Дякую за увагу!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044011" y="6518882"/>
            <a:ext cx="30963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noProof="1" smtClean="0">
                <a:solidFill>
                  <a:schemeClr val="bg2">
                    <a:lumMod val="50000"/>
                  </a:schemeClr>
                </a:solidFill>
              </a:rPr>
              <a:t>Popovichenko Eugheny © 2012</a:t>
            </a:r>
            <a:endParaRPr lang="en-US" sz="1400" noProof="1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10366" y="5294320"/>
            <a:ext cx="451598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err="1" smtClean="0"/>
              <a:t>Виконала</a:t>
            </a:r>
            <a:r>
              <a:rPr lang="ru-RU" sz="3200" dirty="0" smtClean="0"/>
              <a:t>:</a:t>
            </a:r>
          </a:p>
          <a:p>
            <a:r>
              <a:rPr lang="ru-RU" sz="3200" dirty="0" smtClean="0"/>
              <a:t> </a:t>
            </a:r>
            <a:r>
              <a:rPr lang="ru-RU" sz="3200" dirty="0" err="1" smtClean="0"/>
              <a:t>учениця</a:t>
            </a:r>
            <a:r>
              <a:rPr lang="ru-RU" sz="3200" dirty="0" smtClean="0"/>
              <a:t>  11-А </a:t>
            </a:r>
            <a:r>
              <a:rPr lang="ru-RU" sz="3200" dirty="0" err="1" smtClean="0"/>
              <a:t>класу</a:t>
            </a:r>
            <a:endParaRPr lang="ru-RU" sz="3200" dirty="0" smtClean="0"/>
          </a:p>
          <a:p>
            <a:r>
              <a:rPr lang="ru-RU" sz="3200" dirty="0" err="1" smtClean="0"/>
              <a:t>Михалюка</a:t>
            </a:r>
            <a:r>
              <a:rPr lang="ru-RU" sz="3200" dirty="0" smtClean="0"/>
              <a:t> Ирина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92847343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Корисність – це здатність блага задовольняти потребу людини.</a:t>
            </a:r>
          </a:p>
          <a:p>
            <a:pPr lvl="1"/>
            <a:r>
              <a:rPr lang="ru-RU" dirty="0"/>
              <a:t>Потреби - </a:t>
            </a:r>
            <a:r>
              <a:rPr lang="uk-UA" dirty="0" smtClean="0"/>
              <a:t>суб’єктивні</a:t>
            </a:r>
            <a:r>
              <a:rPr lang="ru-RU" dirty="0" smtClean="0"/>
              <a:t> </a:t>
            </a:r>
            <a:r>
              <a:rPr lang="uk-UA" dirty="0" smtClean="0"/>
              <a:t>бажання</a:t>
            </a:r>
            <a:r>
              <a:rPr lang="ru-RU" dirty="0" smtClean="0"/>
              <a:t>, </a:t>
            </a:r>
            <a:r>
              <a:rPr lang="uk-UA" dirty="0" smtClean="0"/>
              <a:t>які</a:t>
            </a:r>
            <a:r>
              <a:rPr lang="ru-RU" dirty="0" smtClean="0"/>
              <a:t> </a:t>
            </a:r>
            <a:r>
              <a:rPr lang="uk-UA" dirty="0" smtClean="0"/>
              <a:t>людина</a:t>
            </a:r>
            <a:r>
              <a:rPr lang="ru-RU" dirty="0" smtClean="0"/>
              <a:t> </a:t>
            </a:r>
            <a:r>
              <a:rPr lang="uk-UA" dirty="0" smtClean="0"/>
              <a:t>намагається</a:t>
            </a:r>
            <a:r>
              <a:rPr lang="ru-RU" dirty="0" smtClean="0"/>
              <a:t> </a:t>
            </a:r>
            <a:r>
              <a:rPr lang="uk-UA" dirty="0" smtClean="0"/>
              <a:t>задовольнити.</a:t>
            </a:r>
          </a:p>
          <a:p>
            <a:pPr lvl="1"/>
            <a:r>
              <a:rPr lang="uk-UA" dirty="0" smtClean="0"/>
              <a:t>Благо – те, чим споживач задовольняє свої потреби.</a:t>
            </a: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 smtClean="0"/>
              <a:t>Корисність, блага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044011" y="6518882"/>
            <a:ext cx="30963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noProof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Popovichenko Eugheny © 2012</a:t>
            </a:r>
            <a:endParaRPr lang="en-US" sz="1400" noProof="1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098194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 smtClean="0"/>
              <a:t>Піраміда потреб А. </a:t>
            </a:r>
            <a:r>
              <a:rPr lang="uk-UA" dirty="0" err="1" smtClean="0"/>
              <a:t>Маслоу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412776"/>
            <a:ext cx="6681795" cy="4340728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76200" stA="88000" endPos="14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044011" y="6518882"/>
            <a:ext cx="30963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noProof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Popovichenko Eugheny © 2012</a:t>
            </a:r>
            <a:endParaRPr lang="en-US" sz="1400" noProof="1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911250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uk-UA" dirty="0" smtClean="0"/>
              <a:t>	</a:t>
            </a:r>
            <a:r>
              <a:rPr lang="uk-UA" b="1" dirty="0" smtClean="0"/>
              <a:t>Функція корисності </a:t>
            </a:r>
            <a:r>
              <a:rPr lang="uk-UA" dirty="0" smtClean="0"/>
              <a:t>- це залежність між величиною корисності, отримуваної споживачем, і кількістю спожитих благ.</a:t>
            </a:r>
          </a:p>
          <a:p>
            <a:pPr marL="109728" indent="0">
              <a:buNone/>
            </a:pP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 smtClean="0"/>
              <a:t>Закон граничної корисності</a:t>
            </a:r>
            <a:endParaRPr lang="ru-RU" dirty="0"/>
          </a:p>
        </p:txBody>
      </p:sp>
      <p:pic>
        <p:nvPicPr>
          <p:cNvPr id="4" name="Picture 1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63688" y="3068959"/>
            <a:ext cx="5394325" cy="803275"/>
          </a:xfrm>
          <a:prstGeom prst="rect">
            <a:avLst/>
          </a:prstGeom>
          <a:gradFill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reflection blurRad="6350" stA="50000" endA="300" endPos="38500" dist="50800" dir="5400000" sy="-100000" algn="bl" rotWithShape="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1763687" y="4077072"/>
            <a:ext cx="539432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U – величина </a:t>
            </a:r>
            <a:r>
              <a:rPr lang="ru-RU" sz="2000" dirty="0" err="1"/>
              <a:t>корисності</a:t>
            </a:r>
            <a:r>
              <a:rPr lang="ru-RU" sz="2000" dirty="0"/>
              <a:t>, </a:t>
            </a:r>
            <a:r>
              <a:rPr lang="ru-RU" sz="2000" dirty="0" err="1"/>
              <a:t>ютилів</a:t>
            </a:r>
            <a:r>
              <a:rPr lang="ru-RU" sz="2000" dirty="0"/>
              <a:t>; </a:t>
            </a:r>
          </a:p>
          <a:p>
            <a:r>
              <a:rPr lang="ru-RU" sz="2000" dirty="0" err="1"/>
              <a:t>Qx</a:t>
            </a:r>
            <a:r>
              <a:rPr lang="ru-RU" sz="2000" dirty="0"/>
              <a:t>, </a:t>
            </a:r>
            <a:r>
              <a:rPr lang="ru-RU" sz="2000" dirty="0" err="1"/>
              <a:t>Qy</a:t>
            </a:r>
            <a:r>
              <a:rPr lang="ru-RU" sz="2000" dirty="0"/>
              <a:t>,…</a:t>
            </a:r>
            <a:r>
              <a:rPr lang="ru-RU" sz="2000" dirty="0" err="1"/>
              <a:t>Qz</a:t>
            </a:r>
            <a:r>
              <a:rPr lang="ru-RU" sz="2000" dirty="0"/>
              <a:t>  - </a:t>
            </a:r>
            <a:r>
              <a:rPr lang="ru-RU" sz="2000" dirty="0" err="1"/>
              <a:t>обсяги</a:t>
            </a:r>
            <a:r>
              <a:rPr lang="ru-RU" sz="2000" dirty="0"/>
              <a:t> </a:t>
            </a:r>
            <a:r>
              <a:rPr lang="ru-RU" sz="2000" dirty="0" err="1"/>
              <a:t>споживаних</a:t>
            </a:r>
            <a:r>
              <a:rPr lang="ru-RU" sz="2000" dirty="0"/>
              <a:t> благ </a:t>
            </a:r>
          </a:p>
          <a:p>
            <a:r>
              <a:rPr lang="ru-RU" sz="2000" dirty="0"/>
              <a:t>  X, Y,…Z за </a:t>
            </a:r>
            <a:r>
              <a:rPr lang="ru-RU" sz="2000" dirty="0" err="1"/>
              <a:t>певний</a:t>
            </a:r>
            <a:r>
              <a:rPr lang="ru-RU" sz="2000" dirty="0"/>
              <a:t> </a:t>
            </a:r>
            <a:r>
              <a:rPr lang="ru-RU" sz="2000" dirty="0" err="1"/>
              <a:t>період</a:t>
            </a:r>
            <a:r>
              <a:rPr lang="ru-RU" sz="2000" dirty="0"/>
              <a:t> часу, </a:t>
            </a:r>
            <a:r>
              <a:rPr lang="ru-RU" sz="2000" dirty="0" err="1"/>
              <a:t>одиниць</a:t>
            </a:r>
            <a:r>
              <a:rPr lang="ru-RU" sz="2000" dirty="0"/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44011" y="6518882"/>
            <a:ext cx="30963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noProof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Popovichenko Eugheny © 2012</a:t>
            </a:r>
            <a:endParaRPr lang="en-US" sz="1400" noProof="1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349809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Сукупна величина корисності (TU) - це сумарний ефект, який отримує споживач від набору різноманітних благ.</a:t>
            </a:r>
          </a:p>
          <a:p>
            <a:r>
              <a:rPr lang="uk-UA" dirty="0" smtClean="0"/>
              <a:t>Гранична корисність (MU) - це додаткова корисність, отримана споживачем від останньої (граничної) одиниці блага.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uk-UA" dirty="0" smtClean="0"/>
              <a:t>Закон спадної граничної корисності блага</a:t>
            </a:r>
            <a:endParaRPr lang="uk-UA" dirty="0"/>
          </a:p>
        </p:txBody>
      </p:sp>
      <p:pic>
        <p:nvPicPr>
          <p:cNvPr id="4" name="Picture 4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99592" y="4365104"/>
            <a:ext cx="2757755" cy="1440160"/>
          </a:xfrm>
          <a:prstGeom prst="rect">
            <a:avLst/>
          </a:prstGeom>
          <a:gradFill rotWithShape="0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5" name="Picture 4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52120" y="4365104"/>
            <a:ext cx="2808312" cy="1440160"/>
          </a:xfrm>
          <a:prstGeom prst="rect">
            <a:avLst/>
          </a:prstGeom>
          <a:gradFill rotWithShape="0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6044011" y="6518882"/>
            <a:ext cx="30963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noProof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Popovichenko Eugheny © 2012</a:t>
            </a:r>
            <a:endParaRPr lang="en-US" sz="1400" noProof="1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903338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234475"/>
          </a:xfrm>
        </p:spPr>
        <p:txBody>
          <a:bodyPr/>
          <a:lstStyle/>
          <a:p>
            <a:pPr marL="109728" indent="0">
              <a:buNone/>
            </a:pPr>
            <a:r>
              <a:rPr lang="uk-UA" dirty="0" smtClean="0"/>
              <a:t>За умови, що споживання інших благ не змінюється, а благом Х споживач насичується, задоволення від споживання наступної одиниці цього блага зменшується, тобто </a:t>
            </a:r>
            <a:r>
              <a:rPr lang="uk-UA" b="1" dirty="0" smtClean="0"/>
              <a:t>гранична корисність кожної наступної такої одиниці блага Х зменшується</a:t>
            </a:r>
            <a:r>
              <a:rPr lang="uk-UA" dirty="0" smtClean="0"/>
              <a:t>.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uk-UA" dirty="0" smtClean="0"/>
              <a:t>Закон спадної граничної корисності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044011" y="6518882"/>
            <a:ext cx="30963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noProof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Popovichenko Eugheny © 2012</a:t>
            </a:r>
            <a:endParaRPr lang="en-US" sz="1400" noProof="1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178765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5541921"/>
              </p:ext>
            </p:extLst>
          </p:nvPr>
        </p:nvGraphicFramePr>
        <p:xfrm>
          <a:off x="467544" y="1916832"/>
          <a:ext cx="8229600" cy="4255710"/>
        </p:xfrm>
        <a:graphic>
          <a:graphicData uri="http://schemas.openxmlformats.org/drawingml/2006/table">
            <a:tbl>
              <a:tblPr firstRow="1" bandRow="1"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659830">
                <a:tc>
                  <a:txBody>
                    <a:bodyPr/>
                    <a:lstStyle/>
                    <a:p>
                      <a:pPr algn="ctr"/>
                      <a:r>
                        <a:rPr lang="uk-UA" sz="1800" kern="1200" dirty="0" smtClean="0">
                          <a:latin typeface="+mn-lt"/>
                        </a:rPr>
                        <a:t>Кількість одиниць блага X, порцій</a:t>
                      </a:r>
                      <a:endParaRPr lang="uk-UA" sz="1800" dirty="0">
                        <a:latin typeface="+mn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kern="1200" dirty="0" smtClean="0">
                          <a:latin typeface="+mn-lt"/>
                        </a:rPr>
                        <a:t>Сукупна корисність </a:t>
                      </a:r>
                      <a:r>
                        <a:rPr lang="uk-UA" sz="1800" kern="1200" dirty="0" err="1" smtClean="0">
                          <a:latin typeface="+mn-lt"/>
                        </a:rPr>
                        <a:t>TU</a:t>
                      </a:r>
                      <a:r>
                        <a:rPr lang="uk-UA" sz="1800" kern="1200" dirty="0" smtClean="0">
                          <a:latin typeface="+mn-lt"/>
                        </a:rPr>
                        <a:t>(х), </a:t>
                      </a:r>
                      <a:r>
                        <a:rPr lang="uk-UA" sz="1800" kern="1200" dirty="0" err="1" smtClean="0">
                          <a:latin typeface="+mn-lt"/>
                        </a:rPr>
                        <a:t>ютилів</a:t>
                      </a:r>
                      <a:endParaRPr lang="uk-UA" sz="1800" dirty="0">
                        <a:latin typeface="+mn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800" kern="1200" dirty="0" smtClean="0">
                          <a:latin typeface="+mn-lt"/>
                        </a:rPr>
                        <a:t>Прирощення сумарного корисного ефекту </a:t>
                      </a:r>
                      <a:r>
                        <a:rPr lang="uk-UA" sz="1800" kern="1200" dirty="0" err="1" smtClean="0">
                          <a:latin typeface="+mn-lt"/>
                          <a:sym typeface="Wingdings 3"/>
                        </a:rPr>
                        <a:t>∆</a:t>
                      </a:r>
                      <a:r>
                        <a:rPr lang="uk-UA" sz="1800" kern="1200" dirty="0" err="1" smtClean="0">
                          <a:latin typeface="+mn-lt"/>
                        </a:rPr>
                        <a:t>TU</a:t>
                      </a:r>
                      <a:r>
                        <a:rPr lang="uk-UA" sz="1800" kern="1200" dirty="0" smtClean="0">
                          <a:latin typeface="+mn-lt"/>
                        </a:rPr>
                        <a:t>(х), </a:t>
                      </a:r>
                      <a:r>
                        <a:rPr lang="uk-UA" sz="1800" kern="1200" dirty="0" err="1" smtClean="0">
                          <a:latin typeface="+mn-lt"/>
                        </a:rPr>
                        <a:t>ютилів</a:t>
                      </a:r>
                      <a:r>
                        <a:rPr lang="uk-UA" sz="1800" kern="1200" dirty="0" smtClean="0">
                          <a:latin typeface="+mn-lt"/>
                        </a:rPr>
                        <a:t> за порцію</a:t>
                      </a:r>
                      <a:endParaRPr lang="uk-UA" sz="18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kern="1200" dirty="0" smtClean="0">
                          <a:latin typeface="+mn-lt"/>
                        </a:rPr>
                        <a:t>Гранична корисність </a:t>
                      </a:r>
                      <a:r>
                        <a:rPr lang="uk-UA" sz="1800" kern="1200" dirty="0" err="1" smtClean="0">
                          <a:latin typeface="+mn-lt"/>
                        </a:rPr>
                        <a:t>MU</a:t>
                      </a:r>
                      <a:r>
                        <a:rPr lang="uk-UA" sz="1800" kern="1200" dirty="0" smtClean="0">
                          <a:latin typeface="+mn-lt"/>
                        </a:rPr>
                        <a:t>(х), </a:t>
                      </a:r>
                      <a:r>
                        <a:rPr lang="uk-UA" sz="1800" kern="1200" dirty="0" err="1" smtClean="0">
                          <a:latin typeface="+mn-lt"/>
                        </a:rPr>
                        <a:t>ютилів</a:t>
                      </a:r>
                      <a:endParaRPr lang="uk-UA" sz="1800" dirty="0">
                        <a:latin typeface="+mn-lt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+mn-lt"/>
                          <a:ea typeface="Times New Roman"/>
                          <a:cs typeface="Tahoma" pitchFamily="34" charset="0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+mn-lt"/>
                          <a:ea typeface="Times New Roman"/>
                          <a:cs typeface="Tahoma" pitchFamily="34" charset="0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dirty="0" smtClean="0">
                          <a:latin typeface="+mn-lt"/>
                          <a:ea typeface="Times New Roman"/>
                          <a:cs typeface="Tahoma" pitchFamily="34" charset="0"/>
                        </a:rPr>
                        <a:t>-</a:t>
                      </a:r>
                      <a:endParaRPr lang="uk-UA" sz="1800" dirty="0">
                        <a:latin typeface="+mn-lt"/>
                        <a:cs typeface="Tahoma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+mn-lt"/>
                          <a:ea typeface="Times New Roman"/>
                          <a:cs typeface="Tahoma" pitchFamily="34" charset="0"/>
                        </a:rPr>
                        <a:t>-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+mn-lt"/>
                          <a:ea typeface="Times New Roman"/>
                          <a:cs typeface="Tahoma" pitchFamily="34" charset="0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+mn-lt"/>
                          <a:ea typeface="Times New Roman"/>
                          <a:cs typeface="Tahoma" pitchFamily="34" charset="0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+mn-lt"/>
                          <a:ea typeface="Times New Roman"/>
                          <a:cs typeface="Tahoma" pitchFamily="34" charset="0"/>
                        </a:rPr>
                        <a:t>4-0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+mn-lt"/>
                          <a:ea typeface="Times New Roman"/>
                          <a:cs typeface="Tahoma" pitchFamily="34" charset="0"/>
                        </a:rPr>
                        <a:t>4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+mn-lt"/>
                          <a:ea typeface="Times New Roman"/>
                          <a:cs typeface="Tahoma" pitchFamily="34" charset="0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+mn-lt"/>
                          <a:ea typeface="Times New Roman"/>
                          <a:cs typeface="Tahoma" pitchFamily="34" charset="0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+mn-lt"/>
                          <a:ea typeface="Times New Roman"/>
                          <a:cs typeface="Tahoma" pitchFamily="34" charset="0"/>
                        </a:rPr>
                        <a:t>7-4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+mn-lt"/>
                          <a:ea typeface="Times New Roman"/>
                          <a:cs typeface="Tahoma" pitchFamily="34" charset="0"/>
                        </a:rPr>
                        <a:t>3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+mn-lt"/>
                          <a:ea typeface="Times New Roman"/>
                          <a:cs typeface="Tahoma" pitchFamily="34" charset="0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+mn-lt"/>
                          <a:ea typeface="Times New Roman"/>
                          <a:cs typeface="Tahoma" pitchFamily="34" charset="0"/>
                        </a:rPr>
                        <a:t>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+mn-lt"/>
                          <a:ea typeface="Times New Roman"/>
                          <a:cs typeface="Tahoma" pitchFamily="34" charset="0"/>
                        </a:rPr>
                        <a:t>9-7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+mn-lt"/>
                          <a:ea typeface="Times New Roman"/>
                          <a:cs typeface="Tahoma" pitchFamily="34" charset="0"/>
                        </a:rPr>
                        <a:t>2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+mn-lt"/>
                          <a:ea typeface="Times New Roman"/>
                          <a:cs typeface="Tahoma" pitchFamily="34" charset="0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+mn-lt"/>
                          <a:ea typeface="Times New Roman"/>
                          <a:cs typeface="Tahoma" pitchFamily="34" charset="0"/>
                        </a:rPr>
                        <a:t>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+mn-lt"/>
                          <a:ea typeface="Times New Roman"/>
                          <a:cs typeface="Tahoma" pitchFamily="34" charset="0"/>
                        </a:rPr>
                        <a:t>10-9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+mn-lt"/>
                          <a:ea typeface="Times New Roman"/>
                          <a:cs typeface="Tahoma" pitchFamily="34" charset="0"/>
                        </a:rPr>
                        <a:t>1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+mn-lt"/>
                          <a:ea typeface="Times New Roman"/>
                          <a:cs typeface="Tahoma" pitchFamily="34" charset="0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+mn-lt"/>
                          <a:ea typeface="Times New Roman"/>
                          <a:cs typeface="Tahoma" pitchFamily="34" charset="0"/>
                        </a:rPr>
                        <a:t>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+mn-lt"/>
                          <a:ea typeface="Times New Roman"/>
                          <a:cs typeface="Tahoma" pitchFamily="34" charset="0"/>
                        </a:rPr>
                        <a:t>10-10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+mn-lt"/>
                          <a:ea typeface="Times New Roman"/>
                          <a:cs typeface="Tahoma" pitchFamily="34" charset="0"/>
                        </a:rPr>
                        <a:t>0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latin typeface="+mn-lt"/>
                          <a:ea typeface="Times New Roman"/>
                          <a:cs typeface="Tahoma" pitchFamily="34" charset="0"/>
                        </a:rPr>
                        <a:t>6</a:t>
                      </a:r>
                      <a:endParaRPr lang="uk-UA" sz="1800" dirty="0">
                        <a:latin typeface="+mn-lt"/>
                        <a:ea typeface="Times New Roman"/>
                        <a:cs typeface="Tahoma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latin typeface="+mn-lt"/>
                          <a:ea typeface="Times New Roman"/>
                          <a:cs typeface="Tahoma" pitchFamily="34" charset="0"/>
                        </a:rPr>
                        <a:t>9</a:t>
                      </a:r>
                      <a:endParaRPr lang="uk-UA" sz="1800" dirty="0">
                        <a:latin typeface="+mn-lt"/>
                        <a:ea typeface="Times New Roman"/>
                        <a:cs typeface="Tahoma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latin typeface="+mn-lt"/>
                          <a:ea typeface="Times New Roman"/>
                          <a:cs typeface="Tahoma" pitchFamily="34" charset="0"/>
                        </a:rPr>
                        <a:t>9-10</a:t>
                      </a:r>
                      <a:endParaRPr lang="uk-UA" sz="1800" dirty="0">
                        <a:latin typeface="+mn-lt"/>
                        <a:ea typeface="Times New Roman"/>
                        <a:cs typeface="Tahoma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latin typeface="+mn-lt"/>
                          <a:ea typeface="Times New Roman"/>
                          <a:cs typeface="Tahoma" pitchFamily="34" charset="0"/>
                        </a:rPr>
                        <a:t>-1</a:t>
                      </a:r>
                      <a:endParaRPr lang="uk-UA" sz="1800" dirty="0">
                        <a:latin typeface="+mn-lt"/>
                        <a:ea typeface="Times New Roman"/>
                        <a:cs typeface="Tahoma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296144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err="1" smtClean="0"/>
              <a:t>Динаміка</a:t>
            </a:r>
            <a:r>
              <a:rPr lang="ru-RU" dirty="0" smtClean="0"/>
              <a:t> </a:t>
            </a:r>
            <a:r>
              <a:rPr lang="ru-RU" dirty="0" err="1"/>
              <a:t>сукупної</a:t>
            </a:r>
            <a:r>
              <a:rPr lang="ru-RU" dirty="0"/>
              <a:t> та </a:t>
            </a:r>
            <a:r>
              <a:rPr lang="ru-RU" dirty="0" err="1"/>
              <a:t>граничної</a:t>
            </a:r>
            <a:r>
              <a:rPr lang="ru-RU" dirty="0"/>
              <a:t> </a:t>
            </a:r>
            <a:r>
              <a:rPr lang="ru-RU" dirty="0" err="1"/>
              <a:t>корисності</a:t>
            </a:r>
            <a:r>
              <a:rPr lang="ru-RU" dirty="0"/>
              <a:t> блага Х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44011" y="6518882"/>
            <a:ext cx="30963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noProof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Popovichenko Eugheny © 2012</a:t>
            </a:r>
            <a:endParaRPr lang="en-US" sz="1400" noProof="1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346018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24"/>
          <p:cNvGrpSpPr>
            <a:grpSpLocks/>
          </p:cNvGrpSpPr>
          <p:nvPr/>
        </p:nvGrpSpPr>
        <p:grpSpPr bwMode="auto">
          <a:xfrm>
            <a:off x="179512" y="692696"/>
            <a:ext cx="8856984" cy="5400600"/>
            <a:chOff x="336492" y="1858941"/>
            <a:chExt cx="8105238" cy="5091010"/>
          </a:xfrm>
        </p:grpSpPr>
        <p:grpSp>
          <p:nvGrpSpPr>
            <p:cNvPr id="5" name="Группа 23"/>
            <p:cNvGrpSpPr>
              <a:grpSpLocks/>
            </p:cNvGrpSpPr>
            <p:nvPr/>
          </p:nvGrpSpPr>
          <p:grpSpPr bwMode="auto">
            <a:xfrm>
              <a:off x="336492" y="1858941"/>
              <a:ext cx="8105238" cy="5091010"/>
              <a:chOff x="336492" y="1858941"/>
              <a:chExt cx="8105238" cy="5091010"/>
            </a:xfrm>
          </p:grpSpPr>
          <p:graphicFrame>
            <p:nvGraphicFramePr>
              <p:cNvPr id="7" name="Диаграмма 6"/>
              <p:cNvGraphicFramePr/>
              <p:nvPr>
                <p:extLst>
                  <p:ext uri="{D42A27DB-BD31-4B8C-83A1-F6EECF244321}">
                    <p14:modId xmlns:p14="http://schemas.microsoft.com/office/powerpoint/2010/main" val="2912756659"/>
                  </p:ext>
                </p:extLst>
              </p:nvPr>
            </p:nvGraphicFramePr>
            <p:xfrm>
              <a:off x="1691639" y="1890560"/>
              <a:ext cx="6750091" cy="5059391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2"/>
              </a:graphicData>
            </a:graphic>
          </p:graphicFrame>
          <p:sp>
            <p:nvSpPr>
              <p:cNvPr id="8" name="TextBox 1"/>
              <p:cNvSpPr txBox="1">
                <a:spLocks noChangeArrowheads="1"/>
              </p:cNvSpPr>
              <p:nvPr/>
            </p:nvSpPr>
            <p:spPr bwMode="auto">
              <a:xfrm>
                <a:off x="336492" y="1858941"/>
                <a:ext cx="993726" cy="7048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2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TU(X)</a:t>
                </a:r>
              </a:p>
              <a:p>
                <a:r>
                  <a:rPr lang="en-US" sz="2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MU (X</a:t>
                </a:r>
                <a:r>
                  <a:rPr lang="en-US" sz="2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)</a:t>
                </a:r>
                <a:endParaRPr lang="uk-UA" sz="2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6" name="TextBox 1"/>
            <p:cNvSpPr txBox="1">
              <a:spLocks noChangeArrowheads="1"/>
            </p:cNvSpPr>
            <p:nvPr/>
          </p:nvSpPr>
          <p:spPr bwMode="auto">
            <a:xfrm>
              <a:off x="7566066" y="5692806"/>
              <a:ext cx="466725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000" b="1"/>
                <a:t>X</a:t>
              </a:r>
              <a:endParaRPr lang="uk-UA" sz="2000" b="1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6044011" y="6518882"/>
            <a:ext cx="30963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noProof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Popovichenko Eugheny © 2012</a:t>
            </a:r>
            <a:endParaRPr lang="en-US" sz="1400" noProof="1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567249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ru-RU" b="1" dirty="0" err="1"/>
              <a:t>Гранична</a:t>
            </a:r>
            <a:r>
              <a:rPr lang="ru-RU" b="1" dirty="0"/>
              <a:t> норма </a:t>
            </a:r>
            <a:r>
              <a:rPr lang="ru-RU" b="1" dirty="0" err="1"/>
              <a:t>заміщення</a:t>
            </a:r>
            <a:r>
              <a:rPr lang="ru-RU" b="1" dirty="0"/>
              <a:t> </a:t>
            </a:r>
            <a:r>
              <a:rPr lang="ru-RU" dirty="0"/>
              <a:t>одного товару </a:t>
            </a:r>
            <a:r>
              <a:rPr lang="ru-RU" dirty="0" err="1"/>
              <a:t>іншим</a:t>
            </a:r>
            <a:r>
              <a:rPr lang="ru-RU" dirty="0"/>
              <a:t> (</a:t>
            </a:r>
            <a:r>
              <a:rPr lang="en-US" dirty="0"/>
              <a:t>MRS) </a:t>
            </a:r>
            <a:r>
              <a:rPr lang="ru-RU" dirty="0" err="1"/>
              <a:t>показує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кількості</a:t>
            </a:r>
            <a:r>
              <a:rPr lang="ru-RU" dirty="0"/>
              <a:t> одного товару </a:t>
            </a:r>
            <a:r>
              <a:rPr lang="ru-RU" b="1" dirty="0"/>
              <a:t>(∆</a:t>
            </a:r>
            <a:r>
              <a:rPr lang="en-US" b="1" dirty="0"/>
              <a:t>QY), </a:t>
            </a:r>
            <a:r>
              <a:rPr lang="ru-RU" dirty="0" err="1"/>
              <a:t>наприклад</a:t>
            </a:r>
            <a:r>
              <a:rPr lang="ru-RU" dirty="0"/>
              <a:t> </a:t>
            </a:r>
            <a:r>
              <a:rPr lang="ru-RU" dirty="0" err="1" smtClean="0"/>
              <a:t>бананів</a:t>
            </a:r>
            <a:r>
              <a:rPr lang="ru-RU" dirty="0" smtClean="0"/>
              <a:t>, </a:t>
            </a:r>
            <a:r>
              <a:rPr lang="ru-RU" dirty="0" err="1"/>
              <a:t>покупець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відмовитися</a:t>
            </a:r>
            <a:r>
              <a:rPr lang="ru-RU" dirty="0"/>
              <a:t> на </a:t>
            </a:r>
            <a:r>
              <a:rPr lang="ru-RU" dirty="0" err="1"/>
              <a:t>користь</a:t>
            </a:r>
            <a:r>
              <a:rPr lang="ru-RU" dirty="0"/>
              <a:t> </a:t>
            </a:r>
            <a:r>
              <a:rPr lang="ru-RU" dirty="0" err="1"/>
              <a:t>споживання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однієї</a:t>
            </a:r>
            <a:r>
              <a:rPr lang="ru-RU" dirty="0"/>
              <a:t> </a:t>
            </a:r>
            <a:r>
              <a:rPr lang="ru-RU" dirty="0" err="1"/>
              <a:t>одиниці</a:t>
            </a:r>
            <a:r>
              <a:rPr lang="ru-RU" dirty="0"/>
              <a:t> </a:t>
            </a:r>
            <a:r>
              <a:rPr lang="ru-RU" dirty="0" err="1"/>
              <a:t>іншого</a:t>
            </a:r>
            <a:r>
              <a:rPr lang="ru-RU" dirty="0"/>
              <a:t> блага </a:t>
            </a:r>
            <a:r>
              <a:rPr lang="ru-RU" b="1" dirty="0"/>
              <a:t>(∆</a:t>
            </a:r>
            <a:r>
              <a:rPr lang="en-US" b="1" dirty="0"/>
              <a:t>QX) </a:t>
            </a:r>
            <a:r>
              <a:rPr lang="en-US" dirty="0"/>
              <a:t>(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апельсинів</a:t>
            </a:r>
            <a:r>
              <a:rPr lang="ru-RU" dirty="0" smtClean="0"/>
              <a:t>), </a:t>
            </a:r>
            <a:r>
              <a:rPr lang="ru-RU" dirty="0"/>
              <a:t>без </a:t>
            </a:r>
            <a:r>
              <a:rPr lang="ru-RU" dirty="0" err="1"/>
              <a:t>зміни</a:t>
            </a:r>
            <a:r>
              <a:rPr lang="ru-RU" dirty="0"/>
              <a:t> </a:t>
            </a:r>
            <a:r>
              <a:rPr lang="ru-RU" dirty="0" err="1"/>
              <a:t>сукупної</a:t>
            </a:r>
            <a:r>
              <a:rPr lang="ru-RU" dirty="0"/>
              <a:t> </a:t>
            </a:r>
            <a:r>
              <a:rPr lang="ru-RU" dirty="0" err="1"/>
              <a:t>корисності</a:t>
            </a:r>
            <a:r>
              <a:rPr lang="ru-RU" dirty="0"/>
              <a:t> яку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 smtClean="0"/>
              <a:t>отримає</a:t>
            </a:r>
            <a:r>
              <a:rPr lang="ru-RU" dirty="0" smtClean="0"/>
              <a:t>. </a:t>
            </a:r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uk-UA" dirty="0" smtClean="0"/>
              <a:t>Бюджетні можливості споживача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4365104"/>
            <a:ext cx="2609850" cy="154305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0000" endA="300" endPos="38500" dist="508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044011" y="6518882"/>
            <a:ext cx="30963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noProof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Popovichenko Eugheny © 2012</a:t>
            </a:r>
            <a:endParaRPr lang="en-US" sz="1400" noProof="1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673996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Кутюр">
      <a:dk1>
        <a:sysClr val="windowText" lastClr="000000"/>
      </a:dk1>
      <a:lt1>
        <a:sysClr val="window" lastClr="FFFFFF"/>
      </a:lt1>
      <a:dk2>
        <a:srgbClr val="37302A"/>
      </a:dk2>
      <a:lt2>
        <a:srgbClr val="D0CCB9"/>
      </a:lt2>
      <a:accent1>
        <a:srgbClr val="9E8E5C"/>
      </a:accent1>
      <a:accent2>
        <a:srgbClr val="A09781"/>
      </a:accent2>
      <a:accent3>
        <a:srgbClr val="85776D"/>
      </a:accent3>
      <a:accent4>
        <a:srgbClr val="AEAFA9"/>
      </a:accent4>
      <a:accent5>
        <a:srgbClr val="8D878B"/>
      </a:accent5>
      <a:accent6>
        <a:srgbClr val="6B6149"/>
      </a:accent6>
      <a:hlink>
        <a:srgbClr val="B6A272"/>
      </a:hlink>
      <a:folHlink>
        <a:srgbClr val="8A784F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643</TotalTime>
  <Words>495</Words>
  <Application>Microsoft Office PowerPoint</Application>
  <PresentationFormat>Экран (4:3)</PresentationFormat>
  <Paragraphs>128</Paragraphs>
  <Slides>15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Открытая</vt:lpstr>
      <vt:lpstr>Формула</vt:lpstr>
      <vt:lpstr>Закон спадної граничної корисності </vt:lpstr>
      <vt:lpstr>Корисність, блага</vt:lpstr>
      <vt:lpstr>Піраміда потреб А. Маслоу</vt:lpstr>
      <vt:lpstr>Закон граничної корисності</vt:lpstr>
      <vt:lpstr>Закон спадної граничної корисності блага</vt:lpstr>
      <vt:lpstr>Закон спадної граничної корисності</vt:lpstr>
      <vt:lpstr>Динаміка сукупної та граничної корисності блага Х </vt:lpstr>
      <vt:lpstr>Презентация PowerPoint</vt:lpstr>
      <vt:lpstr>Бюджетні можливості споживача</vt:lpstr>
      <vt:lpstr>Бюджетна лінія</vt:lpstr>
      <vt:lpstr>Бюджетна лінія</vt:lpstr>
      <vt:lpstr>Зміна положення бюджетної лінії під впливом зміни доходів</vt:lpstr>
      <vt:lpstr>Зміна положення бюджетної лінії під впливом зміни цін</vt:lpstr>
      <vt:lpstr>Зміна положення бюджетної лінії під впливом зміни цін</vt:lpstr>
      <vt:lpstr>Дякую за увагу!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Закон спадної граничної корисності </dc:title>
  <dc:creator>Owner</dc:creator>
  <cp:lastModifiedBy>Пользователь</cp:lastModifiedBy>
  <cp:revision>16</cp:revision>
  <dcterms:created xsi:type="dcterms:W3CDTF">2012-03-11T19:10:28Z</dcterms:created>
  <dcterms:modified xsi:type="dcterms:W3CDTF">2013-12-18T12:20:24Z</dcterms:modified>
</cp:coreProperties>
</file>