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9" d="100"/>
          <a:sy n="49" d="100"/>
        </p:scale>
        <p:origin x="-1291"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F34A8B24-8326-42B1-9071-76A1728425AE}" type="datetimeFigureOut">
              <a:rPr lang="ru-RU" smtClean="0"/>
              <a:t>21.02.2014</a:t>
            </a:fld>
            <a:endParaRPr lang="ru-RU"/>
          </a:p>
        </p:txBody>
      </p:sp>
      <p:sp>
        <p:nvSpPr>
          <p:cNvPr id="16" name="Номер слайда 15"/>
          <p:cNvSpPr>
            <a:spLocks noGrp="1"/>
          </p:cNvSpPr>
          <p:nvPr>
            <p:ph type="sldNum" sz="quarter" idx="11"/>
          </p:nvPr>
        </p:nvSpPr>
        <p:spPr/>
        <p:txBody>
          <a:bodyPr/>
          <a:lstStyle/>
          <a:p>
            <a:fld id="{6024CDDB-4D00-4F2B-ADEA-527E7071539D}" type="slidenum">
              <a:rPr lang="ru-RU" smtClean="0"/>
              <a:t>‹#›</a:t>
            </a:fld>
            <a:endParaRPr lang="ru-RU"/>
          </a:p>
        </p:txBody>
      </p:sp>
      <p:sp>
        <p:nvSpPr>
          <p:cNvPr id="17" name="Нижний колонтитул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34A8B24-8326-42B1-9071-76A1728425AE}" type="datetimeFigureOut">
              <a:rPr lang="ru-RU" smtClean="0"/>
              <a:t>21.02.2014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024CDDB-4D00-4F2B-ADEA-527E7071539D}"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34A8B24-8326-42B1-9071-76A1728425AE}" type="datetimeFigureOut">
              <a:rPr lang="ru-RU" smtClean="0"/>
              <a:t>21.02.2014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024CDDB-4D00-4F2B-ADEA-527E7071539D}"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Содержимое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F34A8B24-8326-42B1-9071-76A1728425AE}" type="datetimeFigureOut">
              <a:rPr lang="ru-RU" smtClean="0"/>
              <a:t>21.02.2014</a:t>
            </a:fld>
            <a:endParaRPr lang="ru-RU"/>
          </a:p>
        </p:txBody>
      </p:sp>
      <p:sp>
        <p:nvSpPr>
          <p:cNvPr id="15" name="Номер слайда 14"/>
          <p:cNvSpPr>
            <a:spLocks noGrp="1"/>
          </p:cNvSpPr>
          <p:nvPr>
            <p:ph type="sldNum" sz="quarter" idx="15"/>
          </p:nvPr>
        </p:nvSpPr>
        <p:spPr/>
        <p:txBody>
          <a:bodyPr/>
          <a:lstStyle>
            <a:lvl1pPr algn="ctr">
              <a:defRPr/>
            </a:lvl1pPr>
          </a:lstStyle>
          <a:p>
            <a:fld id="{6024CDDB-4D00-4F2B-ADEA-527E7071539D}" type="slidenum">
              <a:rPr lang="ru-RU" smtClean="0"/>
              <a:t>‹#›</a:t>
            </a:fld>
            <a:endParaRPr lang="ru-RU"/>
          </a:p>
        </p:txBody>
      </p:sp>
      <p:sp>
        <p:nvSpPr>
          <p:cNvPr id="16" name="Нижний колонтитул 15"/>
          <p:cNvSpPr>
            <a:spLocks noGrp="1"/>
          </p:cNvSpPr>
          <p:nvPr>
            <p:ph type="ftr" sz="quarter" idx="16"/>
          </p:nvPr>
        </p:nvSpPr>
        <p:spPr/>
        <p:txBody>
          <a:bodyPr/>
          <a:lstStyle/>
          <a:p>
            <a:endParaRPr lang="ru-RU"/>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F34A8B24-8326-42B1-9071-76A1728425AE}" type="datetimeFigureOut">
              <a:rPr lang="ru-RU" smtClean="0"/>
              <a:t>21.02.2014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024CDDB-4D00-4F2B-ADEA-527E7071539D}" type="slidenum">
              <a:rPr lang="ru-RU" smtClean="0"/>
              <a:t>‹#›</a:t>
            </a:fld>
            <a:endParaRPr lang="ru-RU"/>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F34A8B24-8326-42B1-9071-76A1728425AE}" type="datetimeFigureOut">
              <a:rPr lang="ru-RU" smtClean="0"/>
              <a:t>21.02.2014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024CDDB-4D00-4F2B-ADEA-527E7071539D}" type="slidenum">
              <a:rPr lang="ru-RU" smtClean="0"/>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Содержимое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6024CDDB-4D00-4F2B-ADEA-527E7071539D}" type="slidenum">
              <a:rPr lang="ru-RU" smtClean="0"/>
              <a:t>‹#›</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7" name="Дата 6"/>
          <p:cNvSpPr>
            <a:spLocks noGrp="1"/>
          </p:cNvSpPr>
          <p:nvPr>
            <p:ph type="dt" sz="half" idx="10"/>
          </p:nvPr>
        </p:nvSpPr>
        <p:spPr/>
        <p:txBody>
          <a:bodyPr/>
          <a:lstStyle/>
          <a:p>
            <a:fld id="{F34A8B24-8326-42B1-9071-76A1728425AE}" type="datetimeFigureOut">
              <a:rPr lang="ru-RU" smtClean="0"/>
              <a:t>21.02.2014</a:t>
            </a:fld>
            <a:endParaRPr lang="ru-RU"/>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Содержимое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Содержимое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F34A8B24-8326-42B1-9071-76A1728425AE}" type="datetimeFigureOut">
              <a:rPr lang="ru-RU" smtClean="0"/>
              <a:t>21.02.2014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024CDDB-4D00-4F2B-ADEA-527E7071539D}" type="slidenum">
              <a:rPr lang="ru-RU" smtClean="0"/>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34A8B24-8326-42B1-9071-76A1728425AE}" type="datetimeFigureOut">
              <a:rPr lang="ru-RU" smtClean="0"/>
              <a:t>21.02.2014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024CDDB-4D00-4F2B-ADEA-527E7071539D}"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Содержимое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F34A8B24-8326-42B1-9071-76A1728425AE}" type="datetimeFigureOut">
              <a:rPr lang="ru-RU" smtClean="0"/>
              <a:t>21.02.2014</a:t>
            </a:fld>
            <a:endParaRPr lang="ru-RU"/>
          </a:p>
        </p:txBody>
      </p:sp>
      <p:sp>
        <p:nvSpPr>
          <p:cNvPr id="9" name="Номер слайда 8"/>
          <p:cNvSpPr>
            <a:spLocks noGrp="1"/>
          </p:cNvSpPr>
          <p:nvPr>
            <p:ph type="sldNum" sz="quarter" idx="15"/>
          </p:nvPr>
        </p:nvSpPr>
        <p:spPr/>
        <p:txBody>
          <a:bodyPr/>
          <a:lstStyle/>
          <a:p>
            <a:fld id="{6024CDDB-4D00-4F2B-ADEA-527E7071539D}" type="slidenum">
              <a:rPr lang="ru-RU" smtClean="0"/>
              <a:t>‹#›</a:t>
            </a:fld>
            <a:endParaRPr lang="ru-RU"/>
          </a:p>
        </p:txBody>
      </p:sp>
      <p:sp>
        <p:nvSpPr>
          <p:cNvPr id="10" name="Нижний колонтитул 9"/>
          <p:cNvSpPr>
            <a:spLocks noGrp="1"/>
          </p:cNvSpPr>
          <p:nvPr>
            <p:ph type="ftr" sz="quarter" idx="16"/>
          </p:nvPr>
        </p:nvSpPr>
        <p:spPr/>
        <p:txBody>
          <a:bodyPr/>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F34A8B24-8326-42B1-9071-76A1728425AE}" type="datetimeFigureOut">
              <a:rPr lang="ru-RU" smtClean="0"/>
              <a:t>21.02.2014</a:t>
            </a:fld>
            <a:endParaRPr lang="ru-RU"/>
          </a:p>
        </p:txBody>
      </p:sp>
      <p:sp>
        <p:nvSpPr>
          <p:cNvPr id="9" name="Номер слайда 8"/>
          <p:cNvSpPr>
            <a:spLocks noGrp="1"/>
          </p:cNvSpPr>
          <p:nvPr>
            <p:ph type="sldNum" sz="quarter" idx="11"/>
          </p:nvPr>
        </p:nvSpPr>
        <p:spPr/>
        <p:txBody>
          <a:bodyPr/>
          <a:lstStyle/>
          <a:p>
            <a:fld id="{6024CDDB-4D00-4F2B-ADEA-527E7071539D}" type="slidenum">
              <a:rPr lang="ru-RU" smtClean="0"/>
              <a:t>‹#›</a:t>
            </a:fld>
            <a:endParaRPr lang="ru-RU"/>
          </a:p>
        </p:txBody>
      </p:sp>
      <p:sp>
        <p:nvSpPr>
          <p:cNvPr id="10" name="Нижний колонтитул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F34A8B24-8326-42B1-9071-76A1728425AE}" type="datetimeFigureOut">
              <a:rPr lang="ru-RU" smtClean="0"/>
              <a:t>21.02.2014</a:t>
            </a:fld>
            <a:endParaRPr lang="ru-RU"/>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ru-RU"/>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6024CDDB-4D00-4F2B-ADEA-527E7071539D}" type="slidenum">
              <a:rPr lang="ru-RU" smtClean="0"/>
              <a:t>‹#›</a:t>
            </a:fld>
            <a:endParaRPr lang="ru-RU"/>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r>
              <a:rPr lang="ru-RU" dirty="0" smtClean="0"/>
              <a:t>11 класс</a:t>
            </a:r>
            <a:endParaRPr lang="ru-RU" dirty="0"/>
          </a:p>
        </p:txBody>
      </p:sp>
      <p:sp>
        <p:nvSpPr>
          <p:cNvPr id="2" name="Заголовок 1"/>
          <p:cNvSpPr>
            <a:spLocks noGrp="1"/>
          </p:cNvSpPr>
          <p:nvPr>
            <p:ph type="ctrTitle"/>
          </p:nvPr>
        </p:nvSpPr>
        <p:spPr/>
        <p:txBody>
          <a:bodyPr/>
          <a:lstStyle/>
          <a:p>
            <a:r>
              <a:rPr lang="ru-RU" dirty="0" smtClean="0"/>
              <a:t>Лех </a:t>
            </a:r>
            <a:r>
              <a:rPr lang="ru-RU" dirty="0" err="1" smtClean="0"/>
              <a:t>Вальцерович</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Лех Бальцерович</a:t>
            </a:r>
            <a:endParaRPr lang="ru-RU" dirty="0"/>
          </a:p>
        </p:txBody>
      </p:sp>
      <p:pic>
        <p:nvPicPr>
          <p:cNvPr id="5" name="Рисунок 4" descr="balcerowicz_2.jpg"/>
          <p:cNvPicPr>
            <a:picLocks noGrp="1" noChangeAspect="1"/>
          </p:cNvPicPr>
          <p:nvPr>
            <p:ph type="pic" idx="1"/>
          </p:nvPr>
        </p:nvPicPr>
        <p:blipFill>
          <a:blip r:embed="rId2" cstate="print"/>
          <a:srcRect t="13038" b="13038"/>
          <a:stretch>
            <a:fillRect/>
          </a:stretch>
        </p:blipFill>
        <p:spPr>
          <a:xfrm>
            <a:off x="251520" y="836712"/>
            <a:ext cx="3106688" cy="3161812"/>
          </a:xfrm>
        </p:spPr>
      </p:pic>
      <p:sp>
        <p:nvSpPr>
          <p:cNvPr id="4" name="Текст 3"/>
          <p:cNvSpPr>
            <a:spLocks noGrp="1"/>
          </p:cNvSpPr>
          <p:nvPr>
            <p:ph type="body" sz="half" idx="2"/>
          </p:nvPr>
        </p:nvSpPr>
        <p:spPr>
          <a:xfrm>
            <a:off x="3347864" y="1600200"/>
            <a:ext cx="5338936" cy="4419600"/>
          </a:xfrm>
        </p:spPr>
        <p:txBody>
          <a:bodyPr>
            <a:noAutofit/>
          </a:bodyPr>
          <a:lstStyle/>
          <a:p>
            <a:pPr algn="ctr"/>
            <a:r>
              <a:rPr lang="ru-RU" sz="1800" dirty="0" err="1" smtClean="0"/>
              <a:t>Лєх</a:t>
            </a:r>
            <a:r>
              <a:rPr lang="ru-RU" sz="1800" dirty="0" smtClean="0"/>
              <a:t> Бальцерович </a:t>
            </a:r>
            <a:r>
              <a:rPr lang="ru-RU" sz="1800" dirty="0" err="1" smtClean="0"/>
              <a:t>народився</a:t>
            </a:r>
            <a:r>
              <a:rPr lang="ru-RU" sz="1800" dirty="0" smtClean="0"/>
              <a:t> 19 </a:t>
            </a:r>
            <a:r>
              <a:rPr lang="ru-RU" sz="1800" dirty="0" err="1" smtClean="0"/>
              <a:t>січня</a:t>
            </a:r>
            <a:r>
              <a:rPr lang="ru-RU" sz="1800" dirty="0" smtClean="0"/>
              <a:t> 1947 в </a:t>
            </a:r>
            <a:r>
              <a:rPr lang="ru-RU" sz="1800" dirty="0" err="1" smtClean="0"/>
              <a:t>Ліпно</a:t>
            </a:r>
            <a:r>
              <a:rPr lang="ru-RU" sz="1800" dirty="0" smtClean="0"/>
              <a:t>, </a:t>
            </a:r>
            <a:r>
              <a:rPr lang="ru-RU" sz="1800" dirty="0" err="1" smtClean="0"/>
              <a:t>Вроцлавське</a:t>
            </a:r>
            <a:r>
              <a:rPr lang="ru-RU" sz="1800" dirty="0" smtClean="0"/>
              <a:t> </a:t>
            </a:r>
            <a:r>
              <a:rPr lang="ru-RU" sz="1800" dirty="0" err="1" smtClean="0"/>
              <a:t>воєводство</a:t>
            </a:r>
            <a:r>
              <a:rPr lang="ru-RU" sz="1800" dirty="0" smtClean="0"/>
              <a:t>. У 1970 </a:t>
            </a:r>
            <a:r>
              <a:rPr lang="ru-RU" sz="1800" dirty="0" err="1" smtClean="0"/>
              <a:t>з</a:t>
            </a:r>
            <a:r>
              <a:rPr lang="ru-RU" sz="1800" dirty="0" smtClean="0"/>
              <a:t> </a:t>
            </a:r>
            <a:r>
              <a:rPr lang="ru-RU" sz="1800" dirty="0" err="1" smtClean="0"/>
              <a:t>відзнакою</a:t>
            </a:r>
            <a:r>
              <a:rPr lang="ru-RU" sz="1800" dirty="0" smtClean="0"/>
              <a:t> </a:t>
            </a:r>
            <a:r>
              <a:rPr lang="ru-RU" sz="1800" dirty="0" err="1" smtClean="0"/>
              <a:t>закінчив</a:t>
            </a:r>
            <a:r>
              <a:rPr lang="ru-RU" sz="1800" dirty="0" smtClean="0"/>
              <a:t> факультет </a:t>
            </a:r>
            <a:r>
              <a:rPr lang="ru-RU" sz="1800" dirty="0" err="1" smtClean="0"/>
              <a:t>зовнішньої</a:t>
            </a:r>
            <a:r>
              <a:rPr lang="ru-RU" sz="1800" dirty="0" smtClean="0"/>
              <a:t> </a:t>
            </a:r>
            <a:r>
              <a:rPr lang="ru-RU" sz="1800" dirty="0" err="1" smtClean="0"/>
              <a:t>торгівлі</a:t>
            </a:r>
            <a:r>
              <a:rPr lang="ru-RU" sz="1800" dirty="0" smtClean="0"/>
              <a:t> </a:t>
            </a:r>
            <a:r>
              <a:rPr lang="ru-RU" sz="1800" dirty="0" err="1" smtClean="0"/>
              <a:t>Головної</a:t>
            </a:r>
            <a:r>
              <a:rPr lang="ru-RU" sz="1800" dirty="0" smtClean="0"/>
              <a:t> </a:t>
            </a:r>
            <a:r>
              <a:rPr lang="ru-RU" sz="1800" dirty="0" err="1" smtClean="0"/>
              <a:t>школи</a:t>
            </a:r>
            <a:r>
              <a:rPr lang="ru-RU" sz="1800" dirty="0" smtClean="0"/>
              <a:t> </a:t>
            </a:r>
            <a:r>
              <a:rPr lang="ru-RU" sz="1800" dirty="0" err="1" smtClean="0"/>
              <a:t>планування</a:t>
            </a:r>
            <a:r>
              <a:rPr lang="ru-RU" sz="1800" dirty="0" smtClean="0"/>
              <a:t> </a:t>
            </a:r>
            <a:r>
              <a:rPr lang="ru-RU" sz="1800" dirty="0" err="1" smtClean="0"/>
              <a:t>і</a:t>
            </a:r>
            <a:r>
              <a:rPr lang="ru-RU" sz="1800" dirty="0" smtClean="0"/>
              <a:t> статистики у </a:t>
            </a:r>
            <a:r>
              <a:rPr lang="ru-RU" sz="1800" dirty="0" err="1" smtClean="0"/>
              <a:t>Варшаві</a:t>
            </a:r>
            <a:r>
              <a:rPr lang="ru-RU" sz="1800" dirty="0" smtClean="0"/>
              <a:t> (</a:t>
            </a:r>
            <a:r>
              <a:rPr lang="ru-RU" sz="1800" dirty="0" err="1" smtClean="0"/>
              <a:t>нині</a:t>
            </a:r>
            <a:r>
              <a:rPr lang="ru-RU" sz="1800" dirty="0" smtClean="0"/>
              <a:t> </a:t>
            </a:r>
            <a:r>
              <a:rPr lang="ru-RU" sz="1800" dirty="0" err="1" smtClean="0"/>
              <a:t>Варшавська</a:t>
            </a:r>
            <a:r>
              <a:rPr lang="ru-RU" sz="1800" dirty="0" smtClean="0"/>
              <a:t> </a:t>
            </a:r>
            <a:r>
              <a:rPr lang="ru-RU" sz="1800" dirty="0" err="1" smtClean="0"/>
              <a:t>вища</a:t>
            </a:r>
            <a:r>
              <a:rPr lang="ru-RU" sz="1800" dirty="0" smtClean="0"/>
              <a:t> школа </a:t>
            </a:r>
            <a:r>
              <a:rPr lang="ru-RU" sz="1800" dirty="0" err="1" smtClean="0"/>
              <a:t>економіки</a:t>
            </a:r>
            <a:r>
              <a:rPr lang="ru-RU" sz="1800" dirty="0" smtClean="0"/>
              <a:t>). </a:t>
            </a:r>
            <a:r>
              <a:rPr lang="ru-RU" sz="1800" dirty="0" err="1" smtClean="0"/>
              <a:t>Працював</a:t>
            </a:r>
            <a:r>
              <a:rPr lang="ru-RU" sz="1800" dirty="0" smtClean="0"/>
              <a:t> там же </a:t>
            </a:r>
            <a:r>
              <a:rPr lang="ru-RU" sz="1800" dirty="0" err="1" smtClean="0"/>
              <a:t>науковим</a:t>
            </a:r>
            <a:r>
              <a:rPr lang="ru-RU" sz="1800" dirty="0" smtClean="0"/>
              <a:t> </a:t>
            </a:r>
            <a:r>
              <a:rPr lang="ru-RU" sz="1800" dirty="0" err="1" smtClean="0"/>
              <a:t>співробітником</a:t>
            </a:r>
            <a:r>
              <a:rPr lang="ru-RU" sz="1800" dirty="0" smtClean="0"/>
              <a:t> </a:t>
            </a:r>
            <a:r>
              <a:rPr lang="ru-RU" sz="1800" dirty="0" err="1" smtClean="0"/>
              <a:t>і</a:t>
            </a:r>
            <a:r>
              <a:rPr lang="ru-RU" sz="1800" dirty="0" smtClean="0"/>
              <a:t> </a:t>
            </a:r>
            <a:r>
              <a:rPr lang="ru-RU" sz="1800" dirty="0" err="1" smtClean="0"/>
              <a:t>викладачем</a:t>
            </a:r>
            <a:r>
              <a:rPr lang="ru-RU" sz="1800" dirty="0" smtClean="0"/>
              <a:t>. У 1969 вступив до </a:t>
            </a:r>
            <a:r>
              <a:rPr lang="ru-RU" sz="1800" dirty="0" err="1" smtClean="0"/>
              <a:t>правлячої</a:t>
            </a:r>
            <a:r>
              <a:rPr lang="ru-RU" sz="1800" dirty="0" smtClean="0"/>
              <a:t> </a:t>
            </a:r>
            <a:r>
              <a:rPr lang="ru-RU" sz="1800" dirty="0" err="1" smtClean="0"/>
              <a:t>Польської</a:t>
            </a:r>
            <a:r>
              <a:rPr lang="ru-RU" sz="1800" dirty="0" smtClean="0"/>
              <a:t> </a:t>
            </a:r>
            <a:r>
              <a:rPr lang="ru-RU" sz="1800" dirty="0" err="1" smtClean="0"/>
              <a:t>об'єднаної</a:t>
            </a:r>
            <a:r>
              <a:rPr lang="ru-RU" sz="1800" dirty="0" smtClean="0"/>
              <a:t> </a:t>
            </a:r>
            <a:r>
              <a:rPr lang="ru-RU" sz="1800" dirty="0" err="1" smtClean="0"/>
              <a:t>робітничої</a:t>
            </a:r>
            <a:r>
              <a:rPr lang="ru-RU" sz="1800" dirty="0" smtClean="0"/>
              <a:t> </a:t>
            </a:r>
            <a:r>
              <a:rPr lang="ru-RU" sz="1800" dirty="0" err="1" smtClean="0"/>
              <a:t>партії</a:t>
            </a:r>
            <a:r>
              <a:rPr lang="ru-RU" sz="1800" dirty="0" smtClean="0"/>
              <a:t> (ПОРП). У 1972—1974 роках </a:t>
            </a:r>
            <a:r>
              <a:rPr lang="ru-RU" sz="1800" dirty="0" err="1" smtClean="0"/>
              <a:t>навчався</a:t>
            </a:r>
            <a:r>
              <a:rPr lang="ru-RU" sz="1800" dirty="0" smtClean="0"/>
              <a:t> в </a:t>
            </a:r>
            <a:r>
              <a:rPr lang="ru-RU" sz="1800" dirty="0" err="1" smtClean="0"/>
              <a:t>Університеті</a:t>
            </a:r>
            <a:r>
              <a:rPr lang="ru-RU" sz="1800" dirty="0" smtClean="0"/>
              <a:t> Св. Джонса в Нью-Йорку (США). У 1975 </a:t>
            </a:r>
            <a:r>
              <a:rPr lang="ru-RU" sz="1800" dirty="0" err="1" smtClean="0"/>
              <a:t>захистив</a:t>
            </a:r>
            <a:r>
              <a:rPr lang="ru-RU" sz="1800" dirty="0" smtClean="0"/>
              <a:t> </a:t>
            </a:r>
            <a:r>
              <a:rPr lang="ru-RU" sz="1800" dirty="0" err="1" smtClean="0"/>
              <a:t>докторську</a:t>
            </a:r>
            <a:r>
              <a:rPr lang="ru-RU" sz="1800" dirty="0" smtClean="0"/>
              <a:t> </a:t>
            </a:r>
            <a:r>
              <a:rPr lang="ru-RU" sz="1800" dirty="0" err="1" smtClean="0"/>
              <a:t>дисертацію</a:t>
            </a:r>
            <a:r>
              <a:rPr lang="ru-RU" sz="1800" dirty="0" smtClean="0"/>
              <a:t> в </a:t>
            </a:r>
            <a:r>
              <a:rPr lang="ru-RU" sz="1800" dirty="0" err="1" smtClean="0"/>
              <a:t>Головній</a:t>
            </a:r>
            <a:r>
              <a:rPr lang="ru-RU" sz="1800" dirty="0" smtClean="0"/>
              <a:t> </a:t>
            </a:r>
            <a:r>
              <a:rPr lang="ru-RU" sz="1800" dirty="0" err="1" smtClean="0"/>
              <a:t>школі</a:t>
            </a:r>
            <a:r>
              <a:rPr lang="ru-RU" sz="1800" dirty="0" smtClean="0"/>
              <a:t> </a:t>
            </a:r>
            <a:r>
              <a:rPr lang="ru-RU" sz="1800" dirty="0" err="1" smtClean="0"/>
              <a:t>планування</a:t>
            </a:r>
            <a:r>
              <a:rPr lang="ru-RU" sz="1800" dirty="0" smtClean="0"/>
              <a:t> </a:t>
            </a:r>
            <a:r>
              <a:rPr lang="ru-RU" sz="1800" dirty="0" err="1" smtClean="0"/>
              <a:t>і</a:t>
            </a:r>
            <a:r>
              <a:rPr lang="ru-RU" sz="1800" dirty="0" smtClean="0"/>
              <a:t> статистики в </a:t>
            </a:r>
            <a:r>
              <a:rPr lang="ru-RU" sz="1800" dirty="0" err="1" smtClean="0"/>
              <a:t>Варшаві</a:t>
            </a:r>
            <a:r>
              <a:rPr lang="ru-RU" sz="1800" dirty="0" smtClean="0"/>
              <a:t>. У 1978—1980 роках </a:t>
            </a:r>
            <a:r>
              <a:rPr lang="ru-RU" sz="1800" dirty="0" err="1" smtClean="0"/>
              <a:t>працював</a:t>
            </a:r>
            <a:r>
              <a:rPr lang="ru-RU" sz="1800" dirty="0" smtClean="0"/>
              <a:t> в </a:t>
            </a:r>
            <a:r>
              <a:rPr lang="ru-RU" sz="1800" dirty="0" err="1" smtClean="0"/>
              <a:t>Інституті</a:t>
            </a:r>
            <a:r>
              <a:rPr lang="ru-RU" sz="1800" dirty="0" smtClean="0"/>
              <a:t> </a:t>
            </a:r>
            <a:r>
              <a:rPr lang="ru-RU" sz="1800" dirty="0" err="1" smtClean="0"/>
              <a:t>марксизму-ленінізму</a:t>
            </a:r>
            <a:r>
              <a:rPr lang="ru-RU" sz="1800" dirty="0" smtClean="0"/>
              <a:t> у </a:t>
            </a:r>
            <a:r>
              <a:rPr lang="ru-RU" sz="1800" dirty="0" err="1" smtClean="0"/>
              <a:t>Варшаві</a:t>
            </a:r>
            <a:r>
              <a:rPr lang="ru-RU" sz="1800" dirty="0" smtClean="0"/>
              <a:t>.</a:t>
            </a:r>
            <a:endParaRPr lang="ru-RU" sz="1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6300936"/>
          </a:xfrm>
        </p:spPr>
        <p:txBody>
          <a:bodyPr>
            <a:normAutofit/>
          </a:bodyPr>
          <a:lstStyle/>
          <a:p>
            <a:r>
              <a:rPr lang="ru-RU" sz="2800" dirty="0" smtClean="0"/>
              <a:t>У 1978—1981 роках очолював групу вчених, які розробляли альтернативний проект економічних реформ у Польщі. Став членом польського соціологічного та економічного товариств. Постійно брав участь у наукових конференціях у ФРН, Великобританії, Швеції, Індії, Угорщині та інших країнах. У 1980—1981 роках — консультант профспілкового об'єднання «Солідарність». У 1981 вийшов зі складу Польської об'єднаної робітничої партії (ПОРП). У лютому — квітні 1989 брав участь у конференції «круглого столу» між ПОРП і опозицією. Був координатором діяльності Європейської економічної асоціації в Польщі.</a:t>
            </a:r>
            <a:endParaRPr lang="ru-RU"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332656"/>
            <a:ext cx="8229600" cy="6336704"/>
          </a:xfrm>
        </p:spPr>
        <p:txBody>
          <a:bodyPr>
            <a:noAutofit/>
          </a:bodyPr>
          <a:lstStyle/>
          <a:p>
            <a:r>
              <a:rPr lang="ru-RU" sz="2800" dirty="0" smtClean="0"/>
              <a:t>У серпні 1989 Лех Валенса після тривалих пошуків відповідної кандидатури запропонував Бальцеровичу увійти до складу першого уряду «Солідарності» і очолити економічні реформи у Польщі. 12 вересня 1989 Бальцерович обійняв посаду віце-прем'єра і міністра фінансів в уряді Тадеуша Мазовецького. Він також очолив Економічний комітет при Раді Міністрів Польщі. Бальцерович запропонував свій план якнайшвидшого переходу від планової державної економіки, що залишилася у спадок від Польської Народної Респубікі, до ринкових відносин і верховенства приватної власності. Пропонований комплекс реформ отримав назву «План Бальцеровича», але часто його називали «шоковою терапією».</a:t>
            </a:r>
            <a:endParaRPr lang="ru-RU"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332656"/>
            <a:ext cx="8229600" cy="6300936"/>
          </a:xfrm>
        </p:spPr>
        <p:txBody>
          <a:bodyPr>
            <a:noAutofit/>
          </a:bodyPr>
          <a:lstStyle/>
          <a:p>
            <a:r>
              <a:rPr lang="ru-RU" sz="2700" dirty="0" smtClean="0"/>
              <a:t>«План Бальцеровича» передбачав суворе обмеження інфляції, приведення до рівноваги протягом року державного бюджету, товарного та грошового ринків, переведення всіх сфер економіки на ринкові відносини. Для цього підвищувалися роздрібні ціни, скорочувалися бюджетні дотації, обмежувалися грошові доходи, а для підприємств вводилася частковий внутрішній обіг злотого і встановлювався його єдиний курс. Незважаючи на успіх реформи[1], її соціальні наслідки вже в перший рік почали викликати невдоволення і суперечливі оцінки[2]. Бальцерович зберіг свій пост в кабінеті Яна Кшиштофа Білецького, але в грудні 1991 уряд Яна Ольшевського було сформовано вже без його участі.</a:t>
            </a:r>
            <a:br>
              <a:rPr lang="ru-RU" sz="2700" dirty="0" smtClean="0"/>
            </a:br>
            <a:endParaRPr lang="ru-RU" sz="2700"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28</TotalTime>
  <Words>389</Words>
  <Application>Microsoft Office PowerPoint</Application>
  <PresentationFormat>Экран (4:3)</PresentationFormat>
  <Paragraphs>7</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Бумажная</vt:lpstr>
      <vt:lpstr>Лех Вальцерович</vt:lpstr>
      <vt:lpstr>Лех Бальцерович</vt:lpstr>
      <vt:lpstr>У 1978—1981 роках очолював групу вчених, які розробляли альтернативний проект економічних реформ у Польщі. Став членом польського соціологічного та економічного товариств. Постійно брав участь у наукових конференціях у ФРН, Великобританії, Швеції, Індії, Угорщині та інших країнах. У 1980—1981 роках — консультант профспілкового об'єднання «Солідарність». У 1981 вийшов зі складу Польської об'єднаної робітничої партії (ПОРП). У лютому — квітні 1989 брав участь у конференції «круглого столу» між ПОРП і опозицією. Був координатором діяльності Європейської економічної асоціації в Польщі.</vt:lpstr>
      <vt:lpstr>У серпні 1989 Лех Валенса після тривалих пошуків відповідної кандидатури запропонував Бальцеровичу увійти до складу першого уряду «Солідарності» і очолити економічні реформи у Польщі. 12 вересня 1989 Бальцерович обійняв посаду віце-прем'єра і міністра фінансів в уряді Тадеуша Мазовецького. Він також очолив Економічний комітет при Раді Міністрів Польщі. Бальцерович запропонував свій план якнайшвидшого переходу від планової державної економіки, що залишилася у спадок від Польської Народної Респубікі, до ринкових відносин і верховенства приватної власності. Пропонований комплекс реформ отримав назву «План Бальцеровича», але часто його називали «шоковою терапією».</vt:lpstr>
      <vt:lpstr>«План Бальцеровича» передбачав суворе обмеження інфляції, приведення до рівноваги протягом року державного бюджету, товарного та грошового ринків, переведення всіх сфер економіки на ринкові відносини. Для цього підвищувалися роздрібні ціни, скорочувалися бюджетні дотації, обмежувалися грошові доходи, а для підприємств вводилася частковий внутрішній обіг злотого і встановлювався його єдиний курс. Незважаючи на успіх реформи[1], її соціальні наслідки вже в перший рік почали викликати невдоволення і суперечливі оцінки[2]. Бальцерович зберіг свій пост в кабінеті Яна Кшиштофа Білецького, але в грудні 1991 уряд Яна Ольшевського було сформовано вже без його участі.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Лех Вальцерович</dc:title>
  <dc:creator>User</dc:creator>
  <cp:lastModifiedBy>User</cp:lastModifiedBy>
  <cp:revision>2</cp:revision>
  <dcterms:created xsi:type="dcterms:W3CDTF">2014-02-21T00:40:16Z</dcterms:created>
  <dcterms:modified xsi:type="dcterms:W3CDTF">2014-02-21T01:08:46Z</dcterms:modified>
</cp:coreProperties>
</file>