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0CAD8B-5888-42FE-AD9B-9CF1DD0616BB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25ADCBE-84B4-4E42-AA7D-C0DDBBF477BD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estur.com.ua/indijskyj-tanec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&#1044;&#1077;&#1084;&#1086;%20&#1080;&#1085;&#1076;&#1080;&#1081;&#1089;&#1082;&#1080;&#1093;%20&#1090;&#1072;&#1085;&#1094;&#1077;&#1074;%20(indian%20demo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975104"/>
          </a:xfrm>
        </p:spPr>
        <p:txBody>
          <a:bodyPr/>
          <a:lstStyle/>
          <a:p>
            <a:pPr algn="ctr"/>
            <a:r>
              <a:rPr lang="ru-RU" sz="7200" i="1" dirty="0" smtClean="0">
                <a:latin typeface="Calibri" pitchFamily="34" charset="0"/>
                <a:cs typeface="Calibri" pitchFamily="34" charset="0"/>
                <a:hlinkClick r:id="rId2" tooltip="Постійний лінк на &quot;Індійський танець&quot;"/>
              </a:rPr>
              <a:t>Індійський</a:t>
            </a:r>
            <a:r>
              <a:rPr lang="ru-RU" sz="7200" i="1" dirty="0" smtClean="0">
                <a:latin typeface="Calibri" pitchFamily="34" charset="0"/>
                <a:cs typeface="Calibri" pitchFamily="34" charset="0"/>
                <a:hlinkClick r:id="rId2" tooltip="Постійний лінк на &quot;Індійський танець&quot;"/>
              </a:rPr>
              <a:t> </a:t>
            </a:r>
            <a:r>
              <a:rPr lang="ru-RU" sz="7200" i="1" dirty="0" smtClean="0">
                <a:latin typeface="Calibri" pitchFamily="34" charset="0"/>
                <a:cs typeface="Calibri" pitchFamily="34" charset="0"/>
                <a:hlinkClick r:id="rId2" tooltip="Постійний лінк на &quot;Індійський танець&quot;"/>
              </a:rPr>
              <a:t>танець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429264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Учен</a:t>
            </a:r>
            <a:r>
              <a:rPr lang="uk-UA" sz="2800" b="1" dirty="0" smtClean="0">
                <a:solidFill>
                  <a:schemeClr val="bg1"/>
                </a:solidFill>
              </a:rPr>
              <a:t>иці</a:t>
            </a:r>
            <a:r>
              <a:rPr lang="uk-UA" sz="2800" b="1" dirty="0" smtClean="0">
                <a:solidFill>
                  <a:schemeClr val="bg1"/>
                </a:solidFill>
              </a:rPr>
              <a:t> 11-Б класу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Лавренчук</a:t>
            </a:r>
            <a:r>
              <a:rPr lang="uk-UA" sz="2800" b="1" dirty="0" smtClean="0">
                <a:solidFill>
                  <a:schemeClr val="bg1"/>
                </a:solidFill>
              </a:rPr>
              <a:t>  Ірини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Індія - визнана академія танцю. Цей вид мистецтва дійшов до наших днів з якнайдавніших часів і фактично залишився незмінним. Перші згадки про нього містяться в «</a:t>
            </a:r>
            <a:r>
              <a:rPr lang="uk-UA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Рігведе</a:t>
            </a:r>
            <a:r>
              <a:rPr lang="uk-UA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Фрески, скульптура і рельєфи стародавніх храмів відтворюють різноманітні танцювальні пози і композиції. </a:t>
            </a:r>
          </a:p>
          <a:p>
            <a:pPr fontAlgn="base"/>
            <a:r>
              <a:rPr lang="uk-UA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Індуська традиція приписує танцю божественне походження. Його творцем і першим виконавцем вважається бог </a:t>
            </a:r>
            <a:r>
              <a:rPr lang="uk-UA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Шива</a:t>
            </a:r>
            <a:r>
              <a:rPr lang="uk-UA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званий також </a:t>
            </a:r>
            <a:r>
              <a:rPr lang="uk-UA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Натараджа</a:t>
            </a:r>
            <a:r>
              <a:rPr lang="uk-UA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(Цар танцю). У Стародавній Індії танець був обов'язковою частиною релігійного ритуалу. Його виконували храмові танцівниці </a:t>
            </a:r>
            <a:r>
              <a:rPr lang="uk-UA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девадаси</a:t>
            </a:r>
            <a:r>
              <a:rPr lang="uk-UA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(«рабині Бога»).</a:t>
            </a:r>
            <a:endParaRPr lang="uk-UA" sz="2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http://slavic-magic.ru/uploads/000b/bb/b2/632-2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4291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Індійський танець підрозділяють на класичний,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напівкласичний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народний і естрадний (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кінотанець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). Танець грає важливу роль в традиційному театрі Індії.</a:t>
            </a:r>
          </a:p>
          <a:p>
            <a:pPr fontAlgn="base"/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Відомі сім стилів класичного танцю -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Бхарат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Натьям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Катхак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Катхакалі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Маніпурі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Одісси,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Мохиніаттам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Кучипуді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Перші чотири форми вважаються основними, інші іноді зараховують до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напівкласичного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танцю. Головними аспектами всіх класичних стилів є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нрітта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нрітья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Нрітта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- це чистий технічний танець, позбавлений смислового навантаження.</a:t>
            </a:r>
            <a:b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Нрітья</a:t>
            </a:r>
            <a:r>
              <a:rPr lang="uk-UA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- сюжетний танець - включає також міміку і жестикуляцію.</a:t>
            </a:r>
            <a:endParaRPr lang="uk-UA" sz="1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http://indianroom.ru/wp-content/uploads/2012/02/bharatnatya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2510"/>
            <a:ext cx="4357686" cy="3305490"/>
          </a:xfrm>
          <a:prstGeom prst="rect">
            <a:avLst/>
          </a:prstGeom>
          <a:noFill/>
        </p:spPr>
      </p:pic>
      <p:pic>
        <p:nvPicPr>
          <p:cNvPr id="8195" name="Picture 3" descr="C:\Users\User\Desktop\yak-navchitisya-tancyuvati-indiyski-tan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4714876" cy="3467100"/>
          </a:xfrm>
          <a:prstGeom prst="rect">
            <a:avLst/>
          </a:prstGeom>
          <a:noFill/>
        </p:spPr>
      </p:pic>
      <p:pic>
        <p:nvPicPr>
          <p:cNvPr id="8196" name="Picture 4" descr="C:\Users\User\Desktop\Nrityasabha is Afis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492817"/>
            <a:ext cx="4786314" cy="2365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0"/>
            <a:ext cx="66437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Мета танцю 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 занурення глядача в стан екстазу, в якому розчиняється реальність миру. Це - свого роду гіпноз. Погляд танцівниці постійно направлений на глядача. Кожна сюжетна ідея розглядається з погляду різних настроїв. Крізь ауру чарівності розум приходить до розуміння суті стародавніх оповідей.</a:t>
            </a:r>
            <a:b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Цей стан підтримується за допомогою вокального і інструментального </a:t>
            </a:r>
            <a:r>
              <a:rPr lang="uk-UA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аккомпанімента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Він називається «</a:t>
            </a:r>
            <a:r>
              <a:rPr lang="uk-UA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Бхава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сангитам</a:t>
            </a:r>
            <a:r>
              <a:rPr lang="uk-UA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» - емоційна музика. Костюм танцівниці - біле сарі із золотою або малиновою облямівкою. Волосся зібране в пучок і прикрашене квітами жасмину.</a:t>
            </a:r>
            <a:endParaRPr lang="uk-UA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4" descr="http://www.kuchipudi.ru/main/b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796809"/>
            <a:ext cx="2143108" cy="4061191"/>
          </a:xfrm>
          <a:prstGeom prst="rect">
            <a:avLst/>
          </a:prstGeom>
          <a:noFill/>
        </p:spPr>
      </p:pic>
      <p:pic>
        <p:nvPicPr>
          <p:cNvPr id="7174" name="Picture 6" descr="http://img04.slando.ua/images_slandocomua/94869721_1_644x461_klassicheskie-indiyskie-tantsy-donet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19350" cy="2857500"/>
          </a:xfrm>
          <a:prstGeom prst="rect">
            <a:avLst/>
          </a:prstGeom>
          <a:noFill/>
        </p:spPr>
      </p:pic>
      <p:pic>
        <p:nvPicPr>
          <p:cNvPr id="7176" name="Picture 8" descr="http://img1.liveinternet.ru/images/attach/c/6/93/584/93584911_large_SC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00764"/>
            <a:ext cx="4714875" cy="3157236"/>
          </a:xfrm>
          <a:prstGeom prst="rect">
            <a:avLst/>
          </a:prstGeom>
          <a:noFill/>
        </p:spPr>
      </p:pic>
      <p:pic>
        <p:nvPicPr>
          <p:cNvPr id="7178" name="Picture 10" descr="http://images.unian.net/photos/2012_09/13480973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449757"/>
            <a:ext cx="2286016" cy="3408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П'єси</a:t>
            </a:r>
            <a:r>
              <a:rPr lang="ru-RU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Кучипуді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включають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численні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ритуали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присвячені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богам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індуїзму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Несюжетний</a:t>
            </a:r>
            <a:r>
              <a:rPr lang="ru-RU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танець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представлений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технічно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складними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номерами.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П'єси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Кучипуді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включають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численні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ритуали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присвячені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богам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індуїзму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Серед</a:t>
            </a:r>
            <a:r>
              <a:rPr lang="ru-RU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смислових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танців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найбільш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популярними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є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шабдами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засновані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на легендах.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Особливі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шабдами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абхишекам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оповідають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про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життя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якого-небудь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божества.</a:t>
            </a:r>
            <a:b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Шлокам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висуває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на перший план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відчуття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персонажів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Щоб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глядач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міг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краще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бачити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міміку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актори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виконують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ці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композиції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сидячи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Любовні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історії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називаються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падам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Іноді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танцюристи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включають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в репертуар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акробатичні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номери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танці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металевій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тарілці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або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глеком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голові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fontAlgn="base"/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Техніка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Кучипуді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близька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до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Бхарат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Натьям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але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є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істотні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відмінності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Танцюрист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акцентує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не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основні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а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другорядні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удари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Для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цього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стилю характерна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ритмічна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зміна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траєкторії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рухів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У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деяких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позиціях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виконавець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зчіплює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великі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пальці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ніг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або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перехрещує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ноги так,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що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одна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спирається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на всю стопу, а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інша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тільки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на ребро.</a:t>
            </a:r>
          </a:p>
          <a:p>
            <a:pPr fontAlgn="base"/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Костюм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макіяж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традиційні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для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південноіндійських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стилів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Жінки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прикрашають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зачіску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круглим валом,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переплетеним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шовковою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стрічкою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1400" dirty="0" smtClean="0">
              <a:solidFill>
                <a:srgbClr val="FFFF00"/>
              </a:solidFill>
            </a:endParaRPr>
          </a:p>
          <a:p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www.kuchipudi.narod.ru/main/kp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257"/>
            <a:ext cx="5286380" cy="2928743"/>
          </a:xfrm>
          <a:prstGeom prst="rect">
            <a:avLst/>
          </a:prstGeom>
          <a:noFill/>
        </p:spPr>
      </p:pic>
      <p:pic>
        <p:nvPicPr>
          <p:cNvPr id="6148" name="Picture 4" descr="http://cs6048.vk.me/u1728337/video/l_51fbb1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64784"/>
            <a:ext cx="3857620" cy="289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9290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solidFill>
                  <a:srgbClr val="FFFF00"/>
                </a:solidFill>
              </a:rPr>
              <a:t>До </a:t>
            </a:r>
            <a:r>
              <a:rPr lang="ru-RU" sz="1600" dirty="0" err="1">
                <a:solidFill>
                  <a:srgbClr val="FFFF00"/>
                </a:solidFill>
              </a:rPr>
              <a:t>напівкласичних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стилів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належить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Чхау</a:t>
            </a:r>
            <a:r>
              <a:rPr lang="ru-RU" sz="1600" dirty="0">
                <a:solidFill>
                  <a:srgbClr val="FFFF00"/>
                </a:solidFill>
              </a:rPr>
              <a:t> - </a:t>
            </a:r>
            <a:r>
              <a:rPr lang="ru-RU" sz="1600" dirty="0" err="1">
                <a:solidFill>
                  <a:srgbClr val="FFFF00"/>
                </a:solidFill>
              </a:rPr>
              <a:t>танець</a:t>
            </a:r>
            <a:r>
              <a:rPr lang="ru-RU" sz="1600" dirty="0">
                <a:solidFill>
                  <a:srgbClr val="FFFF00"/>
                </a:solidFill>
              </a:rPr>
              <a:t> масок. </a:t>
            </a:r>
            <a:r>
              <a:rPr lang="ru-RU" sz="1600" dirty="0" err="1">
                <a:solidFill>
                  <a:srgbClr val="FFFF00"/>
                </a:solidFill>
              </a:rPr>
              <a:t>Його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батьківщина</a:t>
            </a:r>
            <a:r>
              <a:rPr lang="ru-RU" sz="1600" dirty="0">
                <a:solidFill>
                  <a:srgbClr val="FFFF00"/>
                </a:solidFill>
              </a:rPr>
              <a:t> - село </a:t>
            </a:r>
            <a:r>
              <a:rPr lang="ru-RU" sz="1600" dirty="0" err="1">
                <a:solidFill>
                  <a:srgbClr val="FFFF00"/>
                </a:solidFill>
              </a:rPr>
              <a:t>Серай-келла</a:t>
            </a:r>
            <a:r>
              <a:rPr lang="ru-RU" sz="1600" dirty="0">
                <a:solidFill>
                  <a:srgbClr val="FFFF00"/>
                </a:solidFill>
              </a:rPr>
              <a:t> (штат </a:t>
            </a:r>
            <a:r>
              <a:rPr lang="ru-RU" sz="1600" dirty="0" err="1">
                <a:solidFill>
                  <a:srgbClr val="FFFF00"/>
                </a:solidFill>
              </a:rPr>
              <a:t>Біхар</a:t>
            </a:r>
            <a:r>
              <a:rPr lang="ru-RU" sz="1600" dirty="0">
                <a:solidFill>
                  <a:srgbClr val="FFFF00"/>
                </a:solidFill>
              </a:rPr>
              <a:t>). </a:t>
            </a:r>
            <a:r>
              <a:rPr lang="ru-RU" sz="1600" dirty="0" err="1">
                <a:solidFill>
                  <a:srgbClr val="FFFF00"/>
                </a:solidFill>
              </a:rPr>
              <a:t>Чхау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виконують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під</a:t>
            </a:r>
            <a:r>
              <a:rPr lang="ru-RU" sz="1600" dirty="0">
                <a:solidFill>
                  <a:srgbClr val="FFFF00"/>
                </a:solidFill>
              </a:rPr>
              <a:t> час свята </a:t>
            </a:r>
            <a:r>
              <a:rPr lang="ru-RU" sz="1600" dirty="0" err="1">
                <a:solidFill>
                  <a:srgbClr val="FFFF00"/>
                </a:solidFill>
              </a:rPr>
              <a:t>Чайтра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Парва</a:t>
            </a:r>
            <a:r>
              <a:rPr lang="ru-RU" sz="1600" dirty="0">
                <a:solidFill>
                  <a:srgbClr val="FFFF00"/>
                </a:solidFill>
              </a:rPr>
              <a:t>. </a:t>
            </a:r>
            <a:r>
              <a:rPr lang="ru-RU" sz="1600" dirty="0" err="1">
                <a:solidFill>
                  <a:srgbClr val="FFFF00"/>
                </a:solidFill>
              </a:rPr>
              <a:t>Він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присвячений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Ардханарішваре</a:t>
            </a:r>
            <a:r>
              <a:rPr lang="ru-RU" sz="1600" dirty="0">
                <a:solidFill>
                  <a:srgbClr val="FFFF00"/>
                </a:solidFill>
              </a:rPr>
              <a:t> - божеству </a:t>
            </a:r>
            <a:r>
              <a:rPr lang="ru-RU" sz="1600" dirty="0" err="1">
                <a:solidFill>
                  <a:srgbClr val="FFFF00"/>
                </a:solidFill>
              </a:rPr>
              <a:t>весни</a:t>
            </a:r>
            <a:r>
              <a:rPr lang="ru-RU" sz="1600" dirty="0">
                <a:solidFill>
                  <a:srgbClr val="FFFF00"/>
                </a:solidFill>
              </a:rPr>
              <a:t>, </a:t>
            </a:r>
            <a:r>
              <a:rPr lang="ru-RU" sz="1600" dirty="0" err="1">
                <a:solidFill>
                  <a:srgbClr val="FFFF00"/>
                </a:solidFill>
              </a:rPr>
              <a:t>що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відроджується</a:t>
            </a:r>
            <a:r>
              <a:rPr lang="ru-RU" sz="1600" dirty="0">
                <a:solidFill>
                  <a:srgbClr val="FFFF00"/>
                </a:solidFill>
              </a:rPr>
              <a:t>, яке </a:t>
            </a:r>
            <a:r>
              <a:rPr lang="ru-RU" sz="1600" dirty="0" err="1">
                <a:solidFill>
                  <a:srgbClr val="FFFF00"/>
                </a:solidFill>
              </a:rPr>
              <a:t>символізує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творення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родючість</a:t>
            </a:r>
            <a:r>
              <a:rPr lang="ru-RU" sz="1600" dirty="0">
                <a:solidFill>
                  <a:srgbClr val="FFFF00"/>
                </a:solidFill>
              </a:rPr>
              <a:t>. </a:t>
            </a:r>
            <a:r>
              <a:rPr lang="ru-RU" sz="1600" dirty="0" err="1">
                <a:solidFill>
                  <a:srgbClr val="FFFF00"/>
                </a:solidFill>
              </a:rPr>
              <a:t>Ардханарішвару</a:t>
            </a:r>
            <a:r>
              <a:rPr lang="ru-RU" sz="1600" dirty="0">
                <a:solidFill>
                  <a:srgbClr val="FFFF00"/>
                </a:solidFill>
              </a:rPr>
              <a:t> почитали як </a:t>
            </a:r>
            <a:r>
              <a:rPr lang="ru-RU" sz="1600" dirty="0" err="1">
                <a:solidFill>
                  <a:srgbClr val="FFFF00"/>
                </a:solidFill>
              </a:rPr>
              <a:t>прояв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єдиного</a:t>
            </a:r>
            <a:r>
              <a:rPr lang="ru-RU" sz="1600" dirty="0">
                <a:solidFill>
                  <a:srgbClr val="FFFF00"/>
                </a:solidFill>
              </a:rPr>
              <a:t> образу </a:t>
            </a:r>
            <a:r>
              <a:rPr lang="ru-RU" sz="1600" dirty="0" err="1">
                <a:solidFill>
                  <a:srgbClr val="FFFF00"/>
                </a:solidFill>
              </a:rPr>
              <a:t>Шиви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Шакті</a:t>
            </a:r>
            <a:r>
              <a:rPr lang="ru-RU" sz="1600" dirty="0">
                <a:solidFill>
                  <a:srgbClr val="FFFF00"/>
                </a:solidFill>
              </a:rPr>
              <a:t>. </a:t>
            </a:r>
            <a:r>
              <a:rPr lang="ru-RU" sz="1600" dirty="0" err="1">
                <a:solidFill>
                  <a:srgbClr val="FFFF00"/>
                </a:solidFill>
              </a:rPr>
              <a:t>Танці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продовжуються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протягом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чотирьох</a:t>
            </a:r>
            <a:r>
              <a:rPr lang="ru-RU" sz="1600" dirty="0">
                <a:solidFill>
                  <a:srgbClr val="FFFF00"/>
                </a:solidFill>
              </a:rPr>
              <a:t> ночей свята.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 err="1">
                <a:solidFill>
                  <a:srgbClr val="FFFF00"/>
                </a:solidFill>
              </a:rPr>
              <a:t>Танцюристи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імітують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рухи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тварин</a:t>
            </a:r>
            <a:r>
              <a:rPr lang="ru-RU" sz="1600" dirty="0">
                <a:solidFill>
                  <a:srgbClr val="FFFF00"/>
                </a:solidFill>
              </a:rPr>
              <a:t>, </a:t>
            </a:r>
            <a:r>
              <a:rPr lang="ru-RU" sz="1600" dirty="0" err="1">
                <a:solidFill>
                  <a:srgbClr val="FFFF00"/>
                </a:solidFill>
              </a:rPr>
              <a:t>відтворюють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різні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побутові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військові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сцени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udance.com.ua/_nw/19/22932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229636"/>
            <a:ext cx="5572133" cy="3628365"/>
          </a:xfrm>
          <a:prstGeom prst="rect">
            <a:avLst/>
          </a:prstGeom>
          <a:noFill/>
        </p:spPr>
      </p:pic>
      <p:pic>
        <p:nvPicPr>
          <p:cNvPr id="5124" name="Picture 4" descr="http://www.sallyburford.com/images/kathaka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5578" y="0"/>
            <a:ext cx="4958422" cy="32147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5008" y="3214686"/>
            <a:ext cx="342899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err="1" smtClean="0">
                <a:solidFill>
                  <a:srgbClr val="FFFF00"/>
                </a:solidFill>
              </a:rPr>
              <a:t>Відмітною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особливістю</a:t>
            </a:r>
            <a:r>
              <a:rPr lang="ru-RU" sz="1600" dirty="0" smtClean="0">
                <a:solidFill>
                  <a:srgbClr val="FFFF00"/>
                </a:solidFill>
              </a:rPr>
              <a:t> стилю </a:t>
            </a:r>
            <a:r>
              <a:rPr lang="ru-RU" sz="1600" dirty="0" err="1" smtClean="0">
                <a:solidFill>
                  <a:srgbClr val="FFFF00"/>
                </a:solidFill>
              </a:rPr>
              <a:t>є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відсутність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міміки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Вираз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обличчя</a:t>
            </a:r>
            <a:r>
              <a:rPr lang="ru-RU" sz="1600" dirty="0" smtClean="0">
                <a:solidFill>
                  <a:srgbClr val="FFFF00"/>
                </a:solidFill>
              </a:rPr>
              <a:t> не </a:t>
            </a:r>
            <a:r>
              <a:rPr lang="ru-RU" sz="1600" dirty="0" err="1" smtClean="0">
                <a:solidFill>
                  <a:srgbClr val="FFFF00"/>
                </a:solidFill>
              </a:rPr>
              <a:t>має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значення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оскільки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воно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закрите</a:t>
            </a:r>
            <a:r>
              <a:rPr lang="ru-RU" sz="1600" dirty="0" smtClean="0">
                <a:solidFill>
                  <a:srgbClr val="FFFF00"/>
                </a:solidFill>
              </a:rPr>
              <a:t> маскою, а </a:t>
            </a:r>
            <a:r>
              <a:rPr lang="ru-RU" sz="1600" dirty="0" err="1" smtClean="0">
                <a:solidFill>
                  <a:srgbClr val="FFFF00"/>
                </a:solidFill>
              </a:rPr>
              <a:t>настрій</a:t>
            </a:r>
            <a:r>
              <a:rPr lang="ru-RU" sz="1600" dirty="0" smtClean="0">
                <a:solidFill>
                  <a:srgbClr val="FFFF00"/>
                </a:solidFill>
              </a:rPr>
              <a:t> героя </a:t>
            </a:r>
            <a:r>
              <a:rPr lang="ru-RU" sz="1600" dirty="0" err="1" smtClean="0">
                <a:solidFill>
                  <a:srgbClr val="FFFF00"/>
                </a:solidFill>
              </a:rPr>
              <a:t>передається</a:t>
            </a:r>
            <a:r>
              <a:rPr lang="ru-RU" sz="1600" dirty="0" smtClean="0">
                <a:solidFill>
                  <a:srgbClr val="FFFF00"/>
                </a:solidFill>
              </a:rPr>
              <a:t> за </a:t>
            </a:r>
            <a:r>
              <a:rPr lang="ru-RU" sz="1600" dirty="0" err="1" smtClean="0">
                <a:solidFill>
                  <a:srgbClr val="FFFF00"/>
                </a:solidFill>
              </a:rPr>
              <a:t>допомогою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різких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поворотів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голови</a:t>
            </a:r>
            <a:r>
              <a:rPr lang="ru-RU" sz="1600" dirty="0" smtClean="0">
                <a:solidFill>
                  <a:srgbClr val="FFFF00"/>
                </a:solidFill>
              </a:rPr>
              <a:t>. Маска </a:t>
            </a:r>
            <a:r>
              <a:rPr lang="ru-RU" sz="1600" dirty="0" err="1" smtClean="0">
                <a:solidFill>
                  <a:srgbClr val="FFFF00"/>
                </a:solidFill>
              </a:rPr>
              <a:t>має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символічне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значення</a:t>
            </a:r>
            <a:r>
              <a:rPr lang="ru-RU" sz="1600" dirty="0" smtClean="0">
                <a:solidFill>
                  <a:srgbClr val="FFFF00"/>
                </a:solidFill>
              </a:rPr>
              <a:t>. Вона не повинна бути схожа на </a:t>
            </a:r>
            <a:r>
              <a:rPr lang="ru-RU" sz="1600" dirty="0" err="1" smtClean="0">
                <a:solidFill>
                  <a:srgbClr val="FFFF00"/>
                </a:solidFill>
              </a:rPr>
              <a:t>реальний</a:t>
            </a:r>
            <a:r>
              <a:rPr lang="ru-RU" sz="1600" dirty="0" smtClean="0">
                <a:solidFill>
                  <a:srgbClr val="FFFF00"/>
                </a:solidFill>
              </a:rPr>
              <a:t> персонаж, тому </a:t>
            </a:r>
            <a:r>
              <a:rPr lang="ru-RU" sz="1600" dirty="0" err="1" smtClean="0">
                <a:solidFill>
                  <a:srgbClr val="FFFF00"/>
                </a:solidFill>
              </a:rPr>
              <a:t>навіть</a:t>
            </a:r>
            <a:r>
              <a:rPr lang="ru-RU" sz="1600" dirty="0" smtClean="0">
                <a:solidFill>
                  <a:srgbClr val="FFFF00"/>
                </a:solidFill>
              </a:rPr>
              <a:t> у </a:t>
            </a:r>
            <a:r>
              <a:rPr lang="ru-RU" sz="1600" dirty="0" err="1" smtClean="0">
                <a:solidFill>
                  <a:srgbClr val="FFFF00"/>
                </a:solidFill>
              </a:rPr>
              <a:t>тварин</a:t>
            </a:r>
            <a:r>
              <a:rPr lang="ru-RU" sz="1600" dirty="0" smtClean="0">
                <a:solidFill>
                  <a:srgbClr val="FFFF00"/>
                </a:solidFill>
              </a:rPr>
              <a:t> - </a:t>
            </a:r>
            <a:r>
              <a:rPr lang="ru-RU" sz="1600" dirty="0" err="1" smtClean="0">
                <a:solidFill>
                  <a:srgbClr val="FFFF00"/>
                </a:solidFill>
              </a:rPr>
              <a:t>людські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риси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Відсутність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міміки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компенсують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рухи</a:t>
            </a:r>
            <a:r>
              <a:rPr lang="ru-RU" sz="1600" dirty="0" smtClean="0">
                <a:solidFill>
                  <a:srgbClr val="FFFF00"/>
                </a:solidFill>
              </a:rPr>
              <a:t> рук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ніг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err="1" smtClean="0">
                <a:solidFill>
                  <a:srgbClr val="FFFF00"/>
                </a:solidFill>
              </a:rPr>
              <a:t>Техніка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Чхау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включає</a:t>
            </a:r>
            <a:r>
              <a:rPr lang="ru-RU" sz="1600" dirty="0" smtClean="0">
                <a:solidFill>
                  <a:srgbClr val="FFFF00"/>
                </a:solidFill>
              </a:rPr>
              <a:t> кроки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хода, </a:t>
            </a:r>
            <a:r>
              <a:rPr lang="ru-RU" sz="1600" dirty="0" err="1" smtClean="0">
                <a:solidFill>
                  <a:srgbClr val="FFFF00"/>
                </a:solidFill>
              </a:rPr>
              <a:t>запозичені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системи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військових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вправ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0"/>
            <a:ext cx="50006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err="1">
                <a:solidFill>
                  <a:srgbClr val="FFFF00"/>
                </a:solidFill>
              </a:rPr>
              <a:t>Естрадний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танець</a:t>
            </a:r>
            <a:r>
              <a:rPr lang="ru-RU" sz="1600" dirty="0">
                <a:solidFill>
                  <a:srgbClr val="FFFF00"/>
                </a:solidFill>
              </a:rPr>
              <a:t> (</a:t>
            </a:r>
            <a:r>
              <a:rPr lang="ru-RU" sz="1600" dirty="0" err="1">
                <a:solidFill>
                  <a:srgbClr val="FFFF00"/>
                </a:solidFill>
              </a:rPr>
              <a:t>або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кінотанець</a:t>
            </a:r>
            <a:r>
              <a:rPr lang="ru-RU" sz="1600" dirty="0">
                <a:solidFill>
                  <a:srgbClr val="FFFF00"/>
                </a:solidFill>
              </a:rPr>
              <a:t>) </a:t>
            </a:r>
            <a:r>
              <a:rPr lang="ru-RU" sz="1600" dirty="0" err="1">
                <a:solidFill>
                  <a:srgbClr val="FFFF00"/>
                </a:solidFill>
              </a:rPr>
              <a:t>з'явився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одночасно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з</a:t>
            </a:r>
            <a:r>
              <a:rPr lang="ru-RU" sz="1600" dirty="0">
                <a:solidFill>
                  <a:srgbClr val="FFFF00"/>
                </a:solidFill>
              </a:rPr>
              <a:t> так </a:t>
            </a:r>
            <a:r>
              <a:rPr lang="ru-RU" sz="1600" dirty="0" err="1">
                <a:solidFill>
                  <a:srgbClr val="FFFF00"/>
                </a:solidFill>
              </a:rPr>
              <a:t>званими</a:t>
            </a:r>
            <a:r>
              <a:rPr lang="ru-RU" sz="1600" dirty="0">
                <a:solidFill>
                  <a:srgbClr val="FFFF00"/>
                </a:solidFill>
              </a:rPr>
              <a:t> «</a:t>
            </a:r>
            <a:r>
              <a:rPr lang="ru-RU" sz="1600" dirty="0" err="1">
                <a:solidFill>
                  <a:srgbClr val="FFFF00"/>
                </a:solidFill>
              </a:rPr>
              <a:t>комерційними</a:t>
            </a:r>
            <a:r>
              <a:rPr lang="ru-RU" sz="1600" dirty="0">
                <a:solidFill>
                  <a:srgbClr val="FFFF00"/>
                </a:solidFill>
              </a:rPr>
              <a:t>» </a:t>
            </a:r>
            <a:r>
              <a:rPr lang="ru-RU" sz="1600" dirty="0" err="1">
                <a:solidFill>
                  <a:srgbClr val="FFFF00"/>
                </a:solidFill>
              </a:rPr>
              <a:t>фільмами</a:t>
            </a:r>
            <a:r>
              <a:rPr lang="ru-RU" sz="1600" dirty="0">
                <a:solidFill>
                  <a:srgbClr val="FFFF00"/>
                </a:solidFill>
              </a:rPr>
              <a:t>. У </a:t>
            </a:r>
            <a:r>
              <a:rPr lang="ru-RU" sz="1600" dirty="0" err="1">
                <a:solidFill>
                  <a:srgbClr val="FFFF00"/>
                </a:solidFill>
              </a:rPr>
              <a:t>тригодинних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стрічках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танцювально-музичні</a:t>
            </a:r>
            <a:r>
              <a:rPr lang="ru-RU" sz="1600" dirty="0">
                <a:solidFill>
                  <a:srgbClr val="FFFF00"/>
                </a:solidFill>
              </a:rPr>
              <a:t> паузи </a:t>
            </a:r>
            <a:r>
              <a:rPr lang="ru-RU" sz="1600" dirty="0" err="1">
                <a:solidFill>
                  <a:srgbClr val="FFFF00"/>
                </a:solidFill>
              </a:rPr>
              <a:t>допомагають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збудувати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сценарій</a:t>
            </a:r>
            <a:r>
              <a:rPr lang="ru-RU" sz="1600" dirty="0">
                <a:solidFill>
                  <a:srgbClr val="FFFF00"/>
                </a:solidFill>
              </a:rPr>
              <a:t>.</a:t>
            </a:r>
          </a:p>
          <a:p>
            <a:pPr fontAlgn="base"/>
            <a:r>
              <a:rPr lang="ru-RU" sz="1600" dirty="0" err="1">
                <a:solidFill>
                  <a:srgbClr val="FFFF00"/>
                </a:solidFill>
              </a:rPr>
              <a:t>Популярності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кінотанців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сприяв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прихід</a:t>
            </a:r>
            <a:r>
              <a:rPr lang="ru-RU" sz="1600" dirty="0">
                <a:solidFill>
                  <a:srgbClr val="FFFF00"/>
                </a:solidFill>
              </a:rPr>
              <a:t> в </a:t>
            </a:r>
            <a:r>
              <a:rPr lang="ru-RU" sz="1600" dirty="0" err="1">
                <a:solidFill>
                  <a:srgbClr val="FFFF00"/>
                </a:solidFill>
              </a:rPr>
              <a:t>кіноіндустрію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професійних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танцівниць</a:t>
            </a:r>
            <a:r>
              <a:rPr lang="ru-RU" sz="1600" dirty="0">
                <a:solidFill>
                  <a:srgbClr val="FFFF00"/>
                </a:solidFill>
              </a:rPr>
              <a:t> (</a:t>
            </a:r>
            <a:r>
              <a:rPr lang="ru-RU" sz="1600" dirty="0" err="1">
                <a:solidFill>
                  <a:srgbClr val="FFFF00"/>
                </a:solidFill>
              </a:rPr>
              <a:t>Віджаянтімали</a:t>
            </a:r>
            <a:r>
              <a:rPr lang="ru-RU" sz="1600" dirty="0">
                <a:solidFill>
                  <a:srgbClr val="FFFF00"/>
                </a:solidFill>
              </a:rPr>
              <a:t>, </a:t>
            </a:r>
            <a:r>
              <a:rPr lang="ru-RU" sz="1600" dirty="0" err="1">
                <a:solidFill>
                  <a:srgbClr val="FFFF00"/>
                </a:solidFill>
              </a:rPr>
              <a:t>Падміні</a:t>
            </a:r>
            <a:r>
              <a:rPr lang="ru-RU" sz="1600" dirty="0">
                <a:solidFill>
                  <a:srgbClr val="FFFF00"/>
                </a:solidFill>
              </a:rPr>
              <a:t>, </a:t>
            </a:r>
            <a:r>
              <a:rPr lang="ru-RU" sz="1600" dirty="0" err="1">
                <a:solidFill>
                  <a:srgbClr val="FFFF00"/>
                </a:solidFill>
              </a:rPr>
              <a:t>Хеми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Маліні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ін</a:t>
            </a:r>
            <a:r>
              <a:rPr lang="ru-RU" sz="1600" dirty="0">
                <a:solidFill>
                  <a:srgbClr val="FFFF00"/>
                </a:solidFill>
              </a:rPr>
              <a:t>.). </a:t>
            </a:r>
            <a:r>
              <a:rPr lang="ru-RU" sz="1600" dirty="0" err="1">
                <a:solidFill>
                  <a:srgbClr val="FFFF00"/>
                </a:solidFill>
              </a:rPr>
              <a:t>Кінотанець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є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суміш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класичних</a:t>
            </a:r>
            <a:r>
              <a:rPr lang="ru-RU" sz="1600" dirty="0">
                <a:solidFill>
                  <a:srgbClr val="FFFF00"/>
                </a:solidFill>
              </a:rPr>
              <a:t>, </a:t>
            </a:r>
            <a:r>
              <a:rPr lang="ru-RU" sz="1600" dirty="0" err="1">
                <a:solidFill>
                  <a:srgbClr val="FFFF00"/>
                </a:solidFill>
              </a:rPr>
              <a:t>народних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європейських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танців</a:t>
            </a:r>
            <a:r>
              <a:rPr lang="ru-RU" sz="1600" dirty="0">
                <a:solidFill>
                  <a:srgbClr val="FFFF00"/>
                </a:solidFill>
              </a:rPr>
              <a:t>. </a:t>
            </a:r>
            <a:r>
              <a:rPr lang="ru-RU" sz="1600" dirty="0" err="1">
                <a:solidFill>
                  <a:srgbClr val="FFFF00"/>
                </a:solidFill>
              </a:rPr>
              <a:t>Він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завжди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відповідає</a:t>
            </a:r>
            <a:r>
              <a:rPr lang="ru-RU" sz="1600" dirty="0">
                <a:solidFill>
                  <a:srgbClr val="FFFF00"/>
                </a:solidFill>
              </a:rPr>
              <a:t> духу часу, </a:t>
            </a:r>
            <a:r>
              <a:rPr lang="ru-RU" sz="1600" dirty="0" err="1">
                <a:solidFill>
                  <a:srgbClr val="FFFF00"/>
                </a:solidFill>
              </a:rPr>
              <a:t>використовує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сучасні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мелодії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ритми</a:t>
            </a:r>
            <a:r>
              <a:rPr lang="ru-RU" sz="1600" dirty="0">
                <a:solidFill>
                  <a:srgbClr val="FFFF00"/>
                </a:solidFill>
              </a:rPr>
              <a:t>, </a:t>
            </a:r>
            <a:r>
              <a:rPr lang="ru-RU" sz="1600" dirty="0" err="1">
                <a:solidFill>
                  <a:srgbClr val="FFFF00"/>
                </a:solidFill>
              </a:rPr>
              <a:t>комп'ютерну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графіку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спецефекти</a:t>
            </a:r>
            <a:r>
              <a:rPr lang="ru-RU" sz="1600" dirty="0">
                <a:solidFill>
                  <a:srgbClr val="FFFF00"/>
                </a:solidFill>
              </a:rPr>
              <a:t>.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В </a:t>
            </a:r>
            <a:r>
              <a:rPr lang="ru-RU" sz="1600" dirty="0" err="1">
                <a:solidFill>
                  <a:srgbClr val="FFFF00"/>
                </a:solidFill>
              </a:rPr>
              <a:t>наші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дні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уміння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танцювати</a:t>
            </a:r>
            <a:r>
              <a:rPr lang="ru-RU" sz="1600" dirty="0">
                <a:solidFill>
                  <a:srgbClr val="FFFF00"/>
                </a:solidFill>
              </a:rPr>
              <a:t> для </a:t>
            </a:r>
            <a:r>
              <a:rPr lang="ru-RU" sz="1600" dirty="0" err="1">
                <a:solidFill>
                  <a:srgbClr val="FFFF00"/>
                </a:solidFill>
              </a:rPr>
              <a:t>акторів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комерційного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кіно</a:t>
            </a:r>
            <a:r>
              <a:rPr lang="ru-RU" sz="1600" dirty="0">
                <a:solidFill>
                  <a:srgbClr val="FFFF00"/>
                </a:solidFill>
              </a:rPr>
              <a:t> не </a:t>
            </a:r>
            <a:r>
              <a:rPr lang="ru-RU" sz="1600" dirty="0" err="1">
                <a:solidFill>
                  <a:srgbClr val="FFFF00"/>
                </a:solidFill>
              </a:rPr>
              <a:t>менш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важливий</a:t>
            </a:r>
            <a:r>
              <a:rPr lang="ru-RU" sz="1600" dirty="0">
                <a:solidFill>
                  <a:srgbClr val="FFFF00"/>
                </a:solidFill>
              </a:rPr>
              <a:t>, </a:t>
            </a:r>
            <a:r>
              <a:rPr lang="ru-RU" sz="1600" dirty="0" err="1">
                <a:solidFill>
                  <a:srgbClr val="FFFF00"/>
                </a:solidFill>
              </a:rPr>
              <a:t>чим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приваблива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зовнішність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4104" name="Picture 8" descr="http://img-fotki.yandex.ru/get/3605/nad4329.7f/0_ceb4_ee69ad2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512" y="3429000"/>
            <a:ext cx="5067487" cy="3429000"/>
          </a:xfrm>
          <a:prstGeom prst="rect">
            <a:avLst/>
          </a:prstGeom>
          <a:noFill/>
        </p:spPr>
      </p:pic>
      <p:pic>
        <p:nvPicPr>
          <p:cNvPr id="4106" name="Picture 10" descr="http://www.4dancing.ru/files/u10/bollyw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153281" cy="3357563"/>
          </a:xfrm>
          <a:prstGeom prst="rect">
            <a:avLst/>
          </a:prstGeom>
          <a:noFill/>
        </p:spPr>
      </p:pic>
      <p:pic>
        <p:nvPicPr>
          <p:cNvPr id="4108" name="Picture 12" descr="http://u.jimdo.com/www43/o/s6cc1240e3af4b76e/img/i6caa82540d857aff/1330083017/std/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375420"/>
            <a:ext cx="4643439" cy="348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2132" y="3164681"/>
            <a:ext cx="35718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 err="1" smtClean="0">
                <a:solidFill>
                  <a:srgbClr val="FFFF00"/>
                </a:solidFill>
              </a:rPr>
              <a:t>Індії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мистецтво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танцю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розвинене</a:t>
            </a:r>
            <a:r>
              <a:rPr lang="ru-RU" dirty="0" smtClean="0">
                <a:solidFill>
                  <a:srgbClr val="FFFF00"/>
                </a:solidFill>
              </a:rPr>
              <a:t>, як </a:t>
            </a:r>
            <a:r>
              <a:rPr lang="ru-RU" dirty="0" err="1" smtClean="0">
                <a:solidFill>
                  <a:srgbClr val="FFFF00"/>
                </a:solidFill>
              </a:rPr>
              <a:t>ні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одній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країнісвіту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Функціонують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численні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школи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інститути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класичного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танцю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організовуються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виступи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популярних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артистів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танцювальні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мелодії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незмінно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займають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верхні</a:t>
            </a:r>
            <a:r>
              <a:rPr lang="ru-RU" dirty="0" smtClean="0">
                <a:solidFill>
                  <a:srgbClr val="FFFF00"/>
                </a:solidFill>
              </a:rPr>
              <a:t> строчки в </a:t>
            </a:r>
            <a:r>
              <a:rPr lang="ru-RU" dirty="0" err="1" smtClean="0">
                <a:solidFill>
                  <a:srgbClr val="FFFF00"/>
                </a:solidFill>
              </a:rPr>
              <a:t>хитпарадах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Танці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Індії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невід'ємна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частина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її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культурної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спадщини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пов'язує</a:t>
            </a:r>
            <a:r>
              <a:rPr lang="ru-RU" dirty="0" smtClean="0">
                <a:solidFill>
                  <a:srgbClr val="FFFF00"/>
                </a:solidFill>
              </a:rPr>
              <a:t> ланку </a:t>
            </a:r>
            <a:r>
              <a:rPr lang="ru-RU" dirty="0" err="1" smtClean="0">
                <a:solidFill>
                  <a:srgbClr val="FFFF00"/>
                </a:solidFill>
              </a:rPr>
              <a:t>між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минулим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сьогоденням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www.elementdance.ru/upload/iblock/c99/Bollywood-D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81349"/>
            <a:ext cx="5524500" cy="3676651"/>
          </a:xfrm>
          <a:prstGeom prst="rect">
            <a:avLst/>
          </a:prstGeom>
          <a:noFill/>
        </p:spPr>
      </p:pic>
      <p:pic>
        <p:nvPicPr>
          <p:cNvPr id="3076" name="Picture 4" descr="http://cs406823.userapi.com/v406823970/2007/QA3PeOyg7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2906614"/>
          </a:xfrm>
          <a:prstGeom prst="rect">
            <a:avLst/>
          </a:prstGeom>
          <a:noFill/>
        </p:spPr>
      </p:pic>
      <p:pic>
        <p:nvPicPr>
          <p:cNvPr id="3078" name="Picture 6" descr="http://4.bp.blogspot.com/-FoocFMdSyvI/TgDA4Uo851I/AAAAAAAAACY/uInAAPMLtqo/s1600/laksh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14876" cy="3138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емо индийских танцев (indian demo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66719" y="0"/>
            <a:ext cx="9310720" cy="6983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</TotalTime>
  <Words>450</Words>
  <Application>Microsoft Office PowerPoint</Application>
  <PresentationFormat>Экран (4:3)</PresentationFormat>
  <Paragraphs>16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Індійський танець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Індійський танець</dc:title>
  <dc:creator>User</dc:creator>
  <cp:lastModifiedBy>User</cp:lastModifiedBy>
  <cp:revision>8</cp:revision>
  <dcterms:created xsi:type="dcterms:W3CDTF">2013-12-15T20:19:49Z</dcterms:created>
  <dcterms:modified xsi:type="dcterms:W3CDTF">2013-12-15T21:35:32Z</dcterms:modified>
</cp:coreProperties>
</file>