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1" r:id="rId6"/>
    <p:sldId id="262" r:id="rId7"/>
    <p:sldId id="264" r:id="rId8"/>
    <p:sldId id="263" r:id="rId9"/>
    <p:sldId id="267" r:id="rId10"/>
    <p:sldId id="268" r:id="rId11"/>
    <p:sldId id="270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6EA6-AE77-4CC5-B4E7-7088A591598F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1923FD-2857-445B-B0D8-3FFB82CB0FB9}">
      <dgm:prSet phldrT="[Текст]"/>
      <dgm:spPr/>
      <dgm:t>
        <a:bodyPr/>
        <a:lstStyle/>
        <a:p>
          <a:r>
            <a:rPr lang="uk-UA" dirty="0" smtClean="0"/>
            <a:t>Штрафи за порушення керівниками трудового законодавства</a:t>
          </a:r>
          <a:endParaRPr lang="ru-RU" dirty="0"/>
        </a:p>
      </dgm:t>
    </dgm:pt>
    <dgm:pt modelId="{2BD77479-880B-45F9-8F51-E20BF8ABFC8C}">
      <dgm:prSet phldrT="[Текст]"/>
      <dgm:spPr/>
      <dgm:t>
        <a:bodyPr/>
        <a:lstStyle/>
        <a:p>
          <a:r>
            <a:rPr lang="uk-UA" dirty="0" smtClean="0"/>
            <a:t>Створення системи проф. навчання</a:t>
          </a:r>
          <a:endParaRPr lang="ru-RU" dirty="0"/>
        </a:p>
      </dgm:t>
    </dgm:pt>
    <dgm:pt modelId="{828764C7-08F0-46C0-9DA6-327FD38919DD}">
      <dgm:prSet phldrT="[Текст]"/>
      <dgm:spPr/>
      <dgm:t>
        <a:bodyPr/>
        <a:lstStyle/>
        <a:p>
          <a:r>
            <a:rPr lang="uk-UA" dirty="0" smtClean="0"/>
            <a:t>Компенсація витрат на проф. підготовку</a:t>
          </a:r>
          <a:endParaRPr lang="ru-RU" dirty="0"/>
        </a:p>
      </dgm:t>
    </dgm:pt>
    <dgm:pt modelId="{FFDB939A-F26C-4D3A-A16B-93B075CC7848}">
      <dgm:prSet phldrT="[Текст]"/>
      <dgm:spPr/>
      <dgm:t>
        <a:bodyPr/>
        <a:lstStyle/>
        <a:p>
          <a:r>
            <a:rPr lang="uk-UA" dirty="0" smtClean="0"/>
            <a:t>Надання пільг</a:t>
          </a:r>
          <a:endParaRPr lang="ru-RU" dirty="0"/>
        </a:p>
      </dgm:t>
    </dgm:pt>
    <dgm:pt modelId="{DE743F0D-28E6-4046-B6A0-3017FDF92E33}">
      <dgm:prSet phldrT="[Текст]"/>
      <dgm:spPr/>
      <dgm:t>
        <a:bodyPr/>
        <a:lstStyle/>
        <a:p>
          <a:r>
            <a:rPr lang="uk-UA" dirty="0" smtClean="0"/>
            <a:t>Пасивні</a:t>
          </a:r>
          <a:endParaRPr lang="ru-RU" dirty="0"/>
        </a:p>
      </dgm:t>
    </dgm:pt>
    <dgm:pt modelId="{8278FF84-16E4-4ADE-964F-6937B98CF6B2}" type="sibTrans" cxnId="{AC64DBD7-FF46-4582-A352-86DFCF59E4A3}">
      <dgm:prSet/>
      <dgm:spPr/>
      <dgm:t>
        <a:bodyPr/>
        <a:lstStyle/>
        <a:p>
          <a:endParaRPr lang="ru-RU"/>
        </a:p>
      </dgm:t>
    </dgm:pt>
    <dgm:pt modelId="{1B1D4DD7-50DE-4B6D-90F9-24F7315F15E3}" type="parTrans" cxnId="{AC64DBD7-FF46-4582-A352-86DFCF59E4A3}">
      <dgm:prSet/>
      <dgm:spPr/>
      <dgm:t>
        <a:bodyPr/>
        <a:lstStyle/>
        <a:p>
          <a:endParaRPr lang="ru-RU"/>
        </a:p>
      </dgm:t>
    </dgm:pt>
    <dgm:pt modelId="{948EE289-FA7E-4586-BFF5-7305AAC5A536}" type="sibTrans" cxnId="{E880845D-C3A8-41AC-B330-621D4356FF1E}">
      <dgm:prSet/>
      <dgm:spPr/>
      <dgm:t>
        <a:bodyPr/>
        <a:lstStyle/>
        <a:p>
          <a:endParaRPr lang="ru-RU"/>
        </a:p>
      </dgm:t>
    </dgm:pt>
    <dgm:pt modelId="{D13F8CAB-CF65-4167-A03B-FA71D1EC23CC}" type="parTrans" cxnId="{E880845D-C3A8-41AC-B330-621D4356FF1E}">
      <dgm:prSet/>
      <dgm:spPr/>
      <dgm:t>
        <a:bodyPr/>
        <a:lstStyle/>
        <a:p>
          <a:endParaRPr lang="ru-RU"/>
        </a:p>
      </dgm:t>
    </dgm:pt>
    <dgm:pt modelId="{ECBD7212-C29A-41CF-9138-58BAC5625B0D}" type="sibTrans" cxnId="{DC053D57-95C4-48EC-A57D-25B54E39F232}">
      <dgm:prSet/>
      <dgm:spPr/>
      <dgm:t>
        <a:bodyPr/>
        <a:lstStyle/>
        <a:p>
          <a:endParaRPr lang="ru-RU"/>
        </a:p>
      </dgm:t>
    </dgm:pt>
    <dgm:pt modelId="{57DDD9D9-7D27-4CC6-A94C-62690DC56388}" type="parTrans" cxnId="{DC053D57-95C4-48EC-A57D-25B54E39F232}">
      <dgm:prSet/>
      <dgm:spPr/>
      <dgm:t>
        <a:bodyPr/>
        <a:lstStyle/>
        <a:p>
          <a:endParaRPr lang="ru-RU"/>
        </a:p>
      </dgm:t>
    </dgm:pt>
    <dgm:pt modelId="{771AC831-A7BF-4DA6-8525-27D6B732695D}" type="sibTrans" cxnId="{BA4A5867-B5B2-4BF7-9616-598427FD1F1D}">
      <dgm:prSet/>
      <dgm:spPr/>
      <dgm:t>
        <a:bodyPr/>
        <a:lstStyle/>
        <a:p>
          <a:endParaRPr lang="ru-RU"/>
        </a:p>
      </dgm:t>
    </dgm:pt>
    <dgm:pt modelId="{481CAE63-BF10-4F11-BC83-EEDC638F0990}" type="parTrans" cxnId="{BA4A5867-B5B2-4BF7-9616-598427FD1F1D}">
      <dgm:prSet/>
      <dgm:spPr/>
      <dgm:t>
        <a:bodyPr/>
        <a:lstStyle/>
        <a:p>
          <a:endParaRPr lang="ru-RU"/>
        </a:p>
      </dgm:t>
    </dgm:pt>
    <dgm:pt modelId="{3EFD9FEF-C6FF-463C-A061-903B1617D517}" type="sibTrans" cxnId="{9FC39163-110C-4C32-9E2F-91C18805A2DB}">
      <dgm:prSet/>
      <dgm:spPr/>
      <dgm:t>
        <a:bodyPr/>
        <a:lstStyle/>
        <a:p>
          <a:endParaRPr lang="ru-RU"/>
        </a:p>
      </dgm:t>
    </dgm:pt>
    <dgm:pt modelId="{C647005F-4E2A-4AD0-8636-E2CEE1998B12}" type="parTrans" cxnId="{9FC39163-110C-4C32-9E2F-91C18805A2DB}">
      <dgm:prSet/>
      <dgm:spPr/>
      <dgm:t>
        <a:bodyPr/>
        <a:lstStyle/>
        <a:p>
          <a:endParaRPr lang="ru-RU"/>
        </a:p>
      </dgm:t>
    </dgm:pt>
    <dgm:pt modelId="{AF01E308-3722-43CF-8B31-29079485FECC}">
      <dgm:prSet phldrT="[Текст]"/>
      <dgm:spPr/>
      <dgm:t>
        <a:bodyPr/>
        <a:lstStyle/>
        <a:p>
          <a:r>
            <a:rPr lang="uk-UA" dirty="0" smtClean="0"/>
            <a:t>Створення робочих місць у державному або комерційному секторі</a:t>
          </a:r>
          <a:endParaRPr lang="ru-RU" dirty="0"/>
        </a:p>
      </dgm:t>
    </dgm:pt>
    <dgm:pt modelId="{FB293529-3CC9-4592-A77D-2B72176AC5DB}">
      <dgm:prSet phldrT="[Текст]"/>
      <dgm:spPr/>
      <dgm:t>
        <a:bodyPr/>
        <a:lstStyle/>
        <a:p>
          <a:r>
            <a:rPr lang="uk-UA" dirty="0" smtClean="0"/>
            <a:t>Підтримка підприємств, які створюються безробітними</a:t>
          </a:r>
          <a:endParaRPr lang="ru-RU" dirty="0"/>
        </a:p>
      </dgm:t>
    </dgm:pt>
    <dgm:pt modelId="{D86455EC-1676-4B35-ACB7-B8F1E46AAFBF}">
      <dgm:prSet phldrT="[Текст]"/>
      <dgm:spPr/>
      <dgm:t>
        <a:bodyPr/>
        <a:lstStyle/>
        <a:p>
          <a:r>
            <a:rPr lang="uk-UA" dirty="0" smtClean="0"/>
            <a:t>Виділення субсидій</a:t>
          </a:r>
          <a:endParaRPr lang="ru-RU" dirty="0"/>
        </a:p>
      </dgm:t>
    </dgm:pt>
    <dgm:pt modelId="{E7C79400-CD8E-4DAD-986B-32B60779012A}">
      <dgm:prSet phldrT="[Текст]"/>
      <dgm:spPr/>
      <dgm:t>
        <a:bodyPr/>
        <a:lstStyle/>
        <a:p>
          <a:r>
            <a:rPr lang="uk-UA" dirty="0" smtClean="0"/>
            <a:t>Активні</a:t>
          </a:r>
          <a:endParaRPr lang="ru-RU" dirty="0"/>
        </a:p>
      </dgm:t>
    </dgm:pt>
    <dgm:pt modelId="{57E8C517-8E6B-4A2A-946F-C163AC6148D3}" type="sibTrans" cxnId="{121A27CF-D9D8-4A7E-B500-AA46656EC7F1}">
      <dgm:prSet/>
      <dgm:spPr/>
      <dgm:t>
        <a:bodyPr/>
        <a:lstStyle/>
        <a:p>
          <a:endParaRPr lang="ru-RU"/>
        </a:p>
      </dgm:t>
    </dgm:pt>
    <dgm:pt modelId="{04C1AF72-0027-4796-ADEB-0F4AF2685322}" type="parTrans" cxnId="{121A27CF-D9D8-4A7E-B500-AA46656EC7F1}">
      <dgm:prSet/>
      <dgm:spPr/>
      <dgm:t>
        <a:bodyPr/>
        <a:lstStyle/>
        <a:p>
          <a:endParaRPr lang="ru-RU"/>
        </a:p>
      </dgm:t>
    </dgm:pt>
    <dgm:pt modelId="{D862D5C6-DB95-440C-8A99-590D7872AEBB}" type="sibTrans" cxnId="{F4D0D7F9-E21E-4886-AB4D-7D1F7A35EFFA}">
      <dgm:prSet/>
      <dgm:spPr/>
      <dgm:t>
        <a:bodyPr/>
        <a:lstStyle/>
        <a:p>
          <a:endParaRPr lang="ru-RU"/>
        </a:p>
      </dgm:t>
    </dgm:pt>
    <dgm:pt modelId="{C62D2867-5C36-4F3A-A889-7BDC7C22698C}" type="parTrans" cxnId="{F4D0D7F9-E21E-4886-AB4D-7D1F7A35EFFA}">
      <dgm:prSet/>
      <dgm:spPr/>
      <dgm:t>
        <a:bodyPr/>
        <a:lstStyle/>
        <a:p>
          <a:endParaRPr lang="ru-RU"/>
        </a:p>
      </dgm:t>
    </dgm:pt>
    <dgm:pt modelId="{40CCC974-55EC-4BA2-A98B-D9862371CEEC}" type="sibTrans" cxnId="{6E4152FA-8B68-443A-8B3D-AEA7F2E495B5}">
      <dgm:prSet/>
      <dgm:spPr/>
      <dgm:t>
        <a:bodyPr/>
        <a:lstStyle/>
        <a:p>
          <a:endParaRPr lang="ru-RU"/>
        </a:p>
      </dgm:t>
    </dgm:pt>
    <dgm:pt modelId="{BC1A5ED7-271F-4554-BFCE-801B6F0F5013}" type="parTrans" cxnId="{6E4152FA-8B68-443A-8B3D-AEA7F2E495B5}">
      <dgm:prSet/>
      <dgm:spPr/>
      <dgm:t>
        <a:bodyPr/>
        <a:lstStyle/>
        <a:p>
          <a:endParaRPr lang="ru-RU"/>
        </a:p>
      </dgm:t>
    </dgm:pt>
    <dgm:pt modelId="{937A07A8-AFA1-4871-8A47-FD1AD514D75E}" type="sibTrans" cxnId="{F2F8DC93-B733-4A32-93A0-1842DCF5CC64}">
      <dgm:prSet/>
      <dgm:spPr/>
      <dgm:t>
        <a:bodyPr/>
        <a:lstStyle/>
        <a:p>
          <a:endParaRPr lang="ru-RU"/>
        </a:p>
      </dgm:t>
    </dgm:pt>
    <dgm:pt modelId="{7ADFE8C0-50D8-4F91-8D09-BA14D9C40AC0}" type="parTrans" cxnId="{F2F8DC93-B733-4A32-93A0-1842DCF5CC64}">
      <dgm:prSet/>
      <dgm:spPr/>
      <dgm:t>
        <a:bodyPr/>
        <a:lstStyle/>
        <a:p>
          <a:endParaRPr lang="ru-RU"/>
        </a:p>
      </dgm:t>
    </dgm:pt>
    <dgm:pt modelId="{5BB0371F-AD2E-41A0-9402-9C38410BFA1C}" type="pres">
      <dgm:prSet presAssocID="{D3C56EA6-AE77-4CC5-B4E7-7088A5915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3F64A0E-4807-42A4-A566-29C365D59C8D}" type="pres">
      <dgm:prSet presAssocID="{E7C79400-CD8E-4DAD-986B-32B60779012A}" presName="parentText" presStyleLbl="node1" presStyleIdx="0" presStyleCnt="2" custLinFactNeighborY="-249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DAFC39-D8E2-4331-B651-2CC3FBBDB9FC}" type="pres">
      <dgm:prSet presAssocID="{E7C79400-CD8E-4DAD-986B-32B60779012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FAB1C-23C0-421F-8B16-F84C463280AC}" type="pres">
      <dgm:prSet presAssocID="{DE743F0D-28E6-4046-B6A0-3017FDF92E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4D479-9111-4FFC-A8D4-7970FF7FBDC1}" type="pres">
      <dgm:prSet presAssocID="{DE743F0D-28E6-4046-B6A0-3017FDF92E3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1A27CF-D9D8-4A7E-B500-AA46656EC7F1}" srcId="{D3C56EA6-AE77-4CC5-B4E7-7088A591598F}" destId="{E7C79400-CD8E-4DAD-986B-32B60779012A}" srcOrd="0" destOrd="0" parTransId="{04C1AF72-0027-4796-ADEB-0F4AF2685322}" sibTransId="{57E8C517-8E6B-4A2A-946F-C163AC6148D3}"/>
    <dgm:cxn modelId="{343CDEEC-7A05-490C-BBA4-CA8337A8C2C7}" type="presOf" srcId="{FB293529-3CC9-4592-A77D-2B72176AC5DB}" destId="{88DAFC39-D8E2-4331-B651-2CC3FBBDB9FC}" srcOrd="0" destOrd="1" presId="urn:microsoft.com/office/officeart/2005/8/layout/vList2"/>
    <dgm:cxn modelId="{9FC39163-110C-4C32-9E2F-91C18805A2DB}" srcId="{DE743F0D-28E6-4046-B6A0-3017FDF92E33}" destId="{FFDB939A-F26C-4D3A-A16B-93B075CC7848}" srcOrd="0" destOrd="0" parTransId="{C647005F-4E2A-4AD0-8636-E2CEE1998B12}" sibTransId="{3EFD9FEF-C6FF-463C-A061-903B1617D517}"/>
    <dgm:cxn modelId="{AC64DBD7-FF46-4582-A352-86DFCF59E4A3}" srcId="{D3C56EA6-AE77-4CC5-B4E7-7088A591598F}" destId="{DE743F0D-28E6-4046-B6A0-3017FDF92E33}" srcOrd="1" destOrd="0" parTransId="{1B1D4DD7-50DE-4B6D-90F9-24F7315F15E3}" sibTransId="{8278FF84-16E4-4ADE-964F-6937B98CF6B2}"/>
    <dgm:cxn modelId="{45D72B00-9AAE-4E1F-8988-3421E4506963}" type="presOf" srcId="{D3C56EA6-AE77-4CC5-B4E7-7088A591598F}" destId="{5BB0371F-AD2E-41A0-9402-9C38410BFA1C}" srcOrd="0" destOrd="0" presId="urn:microsoft.com/office/officeart/2005/8/layout/vList2"/>
    <dgm:cxn modelId="{F2F8DC93-B733-4A32-93A0-1842DCF5CC64}" srcId="{E7C79400-CD8E-4DAD-986B-32B60779012A}" destId="{D86455EC-1676-4B35-ACB7-B8F1E46AAFBF}" srcOrd="0" destOrd="0" parTransId="{7ADFE8C0-50D8-4F91-8D09-BA14D9C40AC0}" sibTransId="{937A07A8-AFA1-4871-8A47-FD1AD514D75E}"/>
    <dgm:cxn modelId="{41FC3EA2-558D-49EF-BCBC-2985852F3EBC}" type="presOf" srcId="{AF01E308-3722-43CF-8B31-29079485FECC}" destId="{88DAFC39-D8E2-4331-B651-2CC3FBBDB9FC}" srcOrd="0" destOrd="2" presId="urn:microsoft.com/office/officeart/2005/8/layout/vList2"/>
    <dgm:cxn modelId="{6C4CA8DC-0F49-4A2E-A199-E84EB105ECFF}" type="presOf" srcId="{821923FD-2857-445B-B0D8-3FFB82CB0FB9}" destId="{0414D479-9111-4FFC-A8D4-7970FF7FBDC1}" srcOrd="0" destOrd="3" presId="urn:microsoft.com/office/officeart/2005/8/layout/vList2"/>
    <dgm:cxn modelId="{1861FD71-D9FE-4E37-B54E-87D3C0F3937F}" type="presOf" srcId="{E7C79400-CD8E-4DAD-986B-32B60779012A}" destId="{13F64A0E-4807-42A4-A566-29C365D59C8D}" srcOrd="0" destOrd="0" presId="urn:microsoft.com/office/officeart/2005/8/layout/vList2"/>
    <dgm:cxn modelId="{67F54FF1-2956-4E2E-86E5-2F81E5E1BF29}" type="presOf" srcId="{D86455EC-1676-4B35-ACB7-B8F1E46AAFBF}" destId="{88DAFC39-D8E2-4331-B651-2CC3FBBDB9FC}" srcOrd="0" destOrd="0" presId="urn:microsoft.com/office/officeart/2005/8/layout/vList2"/>
    <dgm:cxn modelId="{6E4152FA-8B68-443A-8B3D-AEA7F2E495B5}" srcId="{E7C79400-CD8E-4DAD-986B-32B60779012A}" destId="{FB293529-3CC9-4592-A77D-2B72176AC5DB}" srcOrd="1" destOrd="0" parTransId="{BC1A5ED7-271F-4554-BFCE-801B6F0F5013}" sibTransId="{40CCC974-55EC-4BA2-A98B-D9862371CEEC}"/>
    <dgm:cxn modelId="{BA4A5867-B5B2-4BF7-9616-598427FD1F1D}" srcId="{DE743F0D-28E6-4046-B6A0-3017FDF92E33}" destId="{828764C7-08F0-46C0-9DA6-327FD38919DD}" srcOrd="1" destOrd="0" parTransId="{481CAE63-BF10-4F11-BC83-EEDC638F0990}" sibTransId="{771AC831-A7BF-4DA6-8525-27D6B732695D}"/>
    <dgm:cxn modelId="{71E40CD8-9E09-4794-8B5D-9369F2AA3740}" type="presOf" srcId="{DE743F0D-28E6-4046-B6A0-3017FDF92E33}" destId="{A56FAB1C-23C0-421F-8B16-F84C463280AC}" srcOrd="0" destOrd="0" presId="urn:microsoft.com/office/officeart/2005/8/layout/vList2"/>
    <dgm:cxn modelId="{DC053D57-95C4-48EC-A57D-25B54E39F232}" srcId="{DE743F0D-28E6-4046-B6A0-3017FDF92E33}" destId="{2BD77479-880B-45F9-8F51-E20BF8ABFC8C}" srcOrd="2" destOrd="0" parTransId="{57DDD9D9-7D27-4CC6-A94C-62690DC56388}" sibTransId="{ECBD7212-C29A-41CF-9138-58BAC5625B0D}"/>
    <dgm:cxn modelId="{01AFB583-F12D-4D11-805A-158C7857F65E}" type="presOf" srcId="{FFDB939A-F26C-4D3A-A16B-93B075CC7848}" destId="{0414D479-9111-4FFC-A8D4-7970FF7FBDC1}" srcOrd="0" destOrd="0" presId="urn:microsoft.com/office/officeart/2005/8/layout/vList2"/>
    <dgm:cxn modelId="{F4D0D7F9-E21E-4886-AB4D-7D1F7A35EFFA}" srcId="{E7C79400-CD8E-4DAD-986B-32B60779012A}" destId="{AF01E308-3722-43CF-8B31-29079485FECC}" srcOrd="2" destOrd="0" parTransId="{C62D2867-5C36-4F3A-A889-7BDC7C22698C}" sibTransId="{D862D5C6-DB95-440C-8A99-590D7872AEBB}"/>
    <dgm:cxn modelId="{E880845D-C3A8-41AC-B330-621D4356FF1E}" srcId="{DE743F0D-28E6-4046-B6A0-3017FDF92E33}" destId="{821923FD-2857-445B-B0D8-3FFB82CB0FB9}" srcOrd="3" destOrd="0" parTransId="{D13F8CAB-CF65-4167-A03B-FA71D1EC23CC}" sibTransId="{948EE289-FA7E-4586-BFF5-7305AAC5A536}"/>
    <dgm:cxn modelId="{2418607C-BA7F-4463-9914-59B74EE64B3F}" type="presOf" srcId="{828764C7-08F0-46C0-9DA6-327FD38919DD}" destId="{0414D479-9111-4FFC-A8D4-7970FF7FBDC1}" srcOrd="0" destOrd="1" presId="urn:microsoft.com/office/officeart/2005/8/layout/vList2"/>
    <dgm:cxn modelId="{4679F42E-ABEC-4832-8D9F-5F035CC0395F}" type="presOf" srcId="{2BD77479-880B-45F9-8F51-E20BF8ABFC8C}" destId="{0414D479-9111-4FFC-A8D4-7970FF7FBDC1}" srcOrd="0" destOrd="2" presId="urn:microsoft.com/office/officeart/2005/8/layout/vList2"/>
    <dgm:cxn modelId="{A4BE7CA1-9DBD-4825-A741-575C8BD17CCF}" type="presParOf" srcId="{5BB0371F-AD2E-41A0-9402-9C38410BFA1C}" destId="{13F64A0E-4807-42A4-A566-29C365D59C8D}" srcOrd="0" destOrd="0" presId="urn:microsoft.com/office/officeart/2005/8/layout/vList2"/>
    <dgm:cxn modelId="{F7FDE7E3-3E3F-42CF-A923-070C10A1FE1D}" type="presParOf" srcId="{5BB0371F-AD2E-41A0-9402-9C38410BFA1C}" destId="{88DAFC39-D8E2-4331-B651-2CC3FBBDB9FC}" srcOrd="1" destOrd="0" presId="urn:microsoft.com/office/officeart/2005/8/layout/vList2"/>
    <dgm:cxn modelId="{B7AD176F-7B9C-4B52-8102-DD2030BE7669}" type="presParOf" srcId="{5BB0371F-AD2E-41A0-9402-9C38410BFA1C}" destId="{A56FAB1C-23C0-421F-8B16-F84C463280AC}" srcOrd="2" destOrd="0" presId="urn:microsoft.com/office/officeart/2005/8/layout/vList2"/>
    <dgm:cxn modelId="{4E154608-D530-44B9-91D3-330C0FBAE8BC}" type="presParOf" srcId="{5BB0371F-AD2E-41A0-9402-9C38410BFA1C}" destId="{0414D479-9111-4FFC-A8D4-7970FF7FBDC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A134-E700-44D4-986E-8B91E1EE641C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1331-8D2D-4E41-8838-CA1811751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8A16-D850-44CD-8464-207F2F470701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2459-2D89-4802-AB8D-1F95587A1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6A0A-F1DE-4D47-ADCB-5E0686D7F1E2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717C-6588-405D-8F97-8838B027A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7DDF-46AA-427A-B29B-10B1018FDA88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59BA-8422-4B6D-AC0E-88EA3CDF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1764-0529-45D7-9A05-A91692F9F918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CB25-1B3C-4FD9-9C4E-46FB3A6E6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098F-57F1-4C9E-A1ED-FB80CD43BCC5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C82E-D35B-4747-B084-61EEFF178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FB62-BC73-484F-9A99-99C6C05484F2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580C-2851-4CAD-8053-BDF45A639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00D2-4B18-4201-953F-EC7594453D1F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DA1E-F1E2-4B78-A4AD-E359AAC54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CE4F-6B87-41E3-BECE-1D8CD1CFBE5C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8CD7-1605-41A3-AB63-537D6419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FE7D-5C1F-4C0A-B445-92F38E6A9360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9C9F-A8B7-414E-A5BA-CEA775BCE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019D-A9EC-4DC2-B946-DEFC8A740AB8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A3E7-04B7-46AB-9E0E-0D945876A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88FB48-16D1-4C3E-A314-CC59AB6071C9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BB3446-F3DF-4890-AFA6-3F42B99F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07504" y="4149080"/>
            <a:ext cx="5112568" cy="2448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uk-UA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Підготувала: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uk-UA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учениця 11 класу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uk-UA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гімназії ім. Васильченка 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uk-UA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Деркач Катерина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40568" y="1412776"/>
            <a:ext cx="10134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БЕЗРОБІТТЯ</a:t>
            </a:r>
            <a:endParaRPr lang="ru-RU" sz="96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 descr="0a260f4727dd087676c0663cf2948b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212976"/>
            <a:ext cx="3396509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99833" y="188640"/>
            <a:ext cx="64043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err="1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технологічне</a:t>
            </a:r>
            <a:r>
              <a:rPr lang="ru-RU" sz="5400" b="1" cap="all" spc="0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53071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3575" y="1464838"/>
            <a:ext cx="51425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язане</a:t>
            </a:r>
            <a:r>
              <a:rPr lang="uk-UA" sz="3200" dirty="0" smtClean="0"/>
              <a:t> зі змінами в технології виробництва з причин:</a:t>
            </a:r>
          </a:p>
          <a:p>
            <a:r>
              <a:rPr lang="uk-UA" sz="3200" dirty="0" smtClean="0"/>
              <a:t>*</a:t>
            </a:r>
            <a:r>
              <a:rPr lang="uk-UA" sz="3200" dirty="0" smtClean="0">
                <a:solidFill>
                  <a:srgbClr val="FF0000"/>
                </a:solidFill>
              </a:rPr>
              <a:t>ліквідація застарілих технологій</a:t>
            </a:r>
          </a:p>
          <a:p>
            <a:r>
              <a:rPr lang="uk-UA" sz="3200" dirty="0" smtClean="0"/>
              <a:t>*</a:t>
            </a:r>
            <a:r>
              <a:rPr lang="uk-UA" sz="3200" dirty="0" smtClean="0">
                <a:solidFill>
                  <a:srgbClr val="FFC000"/>
                </a:solidFill>
              </a:rPr>
              <a:t>поява нових професій, </a:t>
            </a:r>
            <a:r>
              <a:rPr lang="uk-UA" sz="3200" dirty="0" err="1" smtClean="0">
                <a:solidFill>
                  <a:srgbClr val="FFC000"/>
                </a:solidFill>
              </a:rPr>
              <a:t>пов</a:t>
            </a:r>
            <a:r>
              <a:rPr lang="en-US" sz="3200" dirty="0" smtClean="0">
                <a:solidFill>
                  <a:srgbClr val="FFC000"/>
                </a:solidFill>
              </a:rPr>
              <a:t>’</a:t>
            </a:r>
            <a:r>
              <a:rPr lang="uk-UA" sz="3200" dirty="0" err="1" smtClean="0">
                <a:solidFill>
                  <a:srgbClr val="FFC000"/>
                </a:solidFill>
              </a:rPr>
              <a:t>язаних</a:t>
            </a:r>
            <a:r>
              <a:rPr lang="uk-UA" sz="3200" dirty="0" smtClean="0">
                <a:solidFill>
                  <a:srgbClr val="FFC000"/>
                </a:solidFill>
              </a:rPr>
              <a:t> з технічним прогресом</a:t>
            </a:r>
          </a:p>
          <a:p>
            <a:r>
              <a:rPr lang="uk-UA" sz="3200" dirty="0" smtClean="0"/>
              <a:t>*</a:t>
            </a:r>
            <a:r>
              <a:rPr lang="uk-UA" sz="3200" dirty="0" smtClean="0">
                <a:solidFill>
                  <a:srgbClr val="00B0F0"/>
                </a:solidFill>
              </a:rPr>
              <a:t>зміна споживчих смаків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69" y="1152815"/>
            <a:ext cx="3456384" cy="263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-7430"/>
            <a:ext cx="635793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НАСЛІДКИ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" y="1309096"/>
            <a:ext cx="4290194" cy="3530506"/>
          </a:xfrm>
          <a:prstGeom prst="rect">
            <a:avLst/>
          </a:prstGeom>
        </p:spPr>
      </p:pic>
      <p:sp>
        <p:nvSpPr>
          <p:cNvPr id="109" name="Текст 108"/>
          <p:cNvSpPr txBox="1">
            <a:spLocks noGrp="1"/>
          </p:cNvSpPr>
          <p:nvPr>
            <p:ph type="body" idx="1"/>
          </p:nvPr>
        </p:nvSpPr>
        <p:spPr>
          <a:xfrm>
            <a:off x="94928" y="1268760"/>
            <a:ext cx="4225925" cy="351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</a:rPr>
              <a:t>Економічні: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B050"/>
                </a:solidFill>
              </a:rPr>
              <a:t>♦ Втрата частини ВВП.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B050"/>
                </a:solidFill>
              </a:rPr>
              <a:t>♦ Скорочення податкових надходжень до державного бюджету.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B050"/>
                </a:solidFill>
              </a:rPr>
              <a:t>♦ Зростання державних витрат на виплату допомоги з безробіттям.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167" y="1309096"/>
            <a:ext cx="4290194" cy="353050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4650233" y="1157875"/>
            <a:ext cx="41399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4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Соціальні: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♦ Зниження рівня життя населення.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♦ Зниження рівня народжуваності і підвищення рівня смертності.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♦ Від</a:t>
            </a:r>
            <a:r>
              <a:rPr lang="en-US" sz="2400" dirty="0" smtClean="0">
                <a:solidFill>
                  <a:srgbClr val="00B050"/>
                </a:solidFill>
                <a:latin typeface="Tw Cen MT"/>
              </a:rPr>
              <a:t>’</a:t>
            </a:r>
            <a:r>
              <a:rPr lang="uk-UA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їзд</a:t>
            </a:r>
            <a:r>
              <a:rPr lang="uk-UA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інтелектуальної еліти за кордон.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76" y="4879938"/>
            <a:ext cx="2422444" cy="1687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19" y="4848958"/>
            <a:ext cx="2575173" cy="1716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914" y="260648"/>
            <a:ext cx="68994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Державні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програми</a:t>
            </a:r>
            <a:endParaRPr lang="ru-RU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зайнятості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2704866"/>
              </p:ext>
            </p:extLst>
          </p:nvPr>
        </p:nvGraphicFramePr>
        <p:xfrm>
          <a:off x="1907704" y="2003006"/>
          <a:ext cx="7056784" cy="449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2310765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2520280" cy="1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6022" y="149731"/>
            <a:ext cx="7638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Рекомендації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щодо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регулювання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рівн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я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безробіття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Україні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сформулювати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наступним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чином: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124744"/>
            <a:ext cx="9144000" cy="5256584"/>
          </a:xfrm>
          <a:prstGeom prst="roundRect">
            <a:avLst/>
          </a:prstGeom>
          <a:solidFill>
            <a:srgbClr val="FFE2C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84976" cy="468052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впровадження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пільгового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оподаткування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з метою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стимулювання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роботодавців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які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працевлаштовують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молодь;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розвиток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прогресивних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забезпечити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кількості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робочих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регіонам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 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надання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субсидій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випускникам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курсів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перекваліфікації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стажування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незайнятих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підприємстві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компенсація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страхових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вкладів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роботодавцям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безробітні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робітники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працевлаштувалися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 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моніторинг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ринку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з метою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оптимізації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кількості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освітніх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  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розвиток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професійної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технічної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  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доступу до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вакансій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оперативне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оновлення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вакансій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  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збільшення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можливостей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самостійного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пошуку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вакансій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осіб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працездатного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розробка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механізму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стимулювання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роботодавців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стосовно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конкурентоспроможні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робочі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  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посилення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координації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роботи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приватних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служб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зайнятості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6753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несколько документов 5"/>
          <p:cNvSpPr/>
          <p:nvPr/>
        </p:nvSpPr>
        <p:spPr>
          <a:xfrm>
            <a:off x="3845767" y="1556792"/>
            <a:ext cx="5083921" cy="4944021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Кожен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має право на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працю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,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що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включає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можливість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заробляти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собі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на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життя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працею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, яку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він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вільно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обирає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або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на яку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вільно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 </a:t>
            </a:r>
            <a:r>
              <a:rPr lang="ru-RU" sz="3200" kern="0" dirty="0" err="1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погоджується</a:t>
            </a:r>
            <a:r>
              <a:rPr lang="ru-RU" sz="3200" kern="0" dirty="0">
                <a:solidFill>
                  <a:schemeClr val="accent1"/>
                </a:solidFill>
                <a:ea typeface="+mj-ea"/>
                <a:cs typeface="BrowalliaUPC" panose="020B0604020202020204" pitchFamily="34" charset="-34"/>
              </a:rPr>
              <a:t>. </a:t>
            </a:r>
            <a:endParaRPr lang="ru-RU" sz="3200" dirty="0">
              <a:solidFill>
                <a:schemeClr val="accent1"/>
              </a:solidFill>
              <a:cs typeface="BrowalliaUPC" panose="020B0604020202020204" pitchFamily="34" charset="-3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5643563"/>
            <a:ext cx="3214688" cy="7143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Стаття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 43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-243408"/>
            <a:ext cx="8172400" cy="2304256"/>
          </a:xfrm>
        </p:spPr>
        <p:txBody>
          <a:bodyPr/>
          <a:lstStyle/>
          <a:p>
            <a:pPr algn="l"/>
            <a:r>
              <a:rPr lang="ru-RU" sz="1900" b="1" dirty="0">
                <a:solidFill>
                  <a:srgbClr val="FFFF00"/>
                </a:solidFill>
              </a:rPr>
              <a:t>Безробіття — це складне соціально-економічне явище, при якому </a:t>
            </a:r>
            <a:r>
              <a:rPr lang="ru-RU" sz="1900" b="1" dirty="0" smtClean="0">
                <a:solidFill>
                  <a:srgbClr val="FFFF00"/>
                </a:solidFill>
              </a:rPr>
              <a:t/>
            </a:r>
            <a:br>
              <a:rPr lang="ru-RU" sz="1900" b="1" dirty="0" smtClean="0">
                <a:solidFill>
                  <a:srgbClr val="FFFF00"/>
                </a:solidFill>
              </a:rPr>
            </a:br>
            <a:r>
              <a:rPr lang="ru-RU" sz="1900" b="1" dirty="0" smtClean="0">
                <a:solidFill>
                  <a:srgbClr val="FFFF00"/>
                </a:solidFill>
              </a:rPr>
              <a:t>частина </a:t>
            </a:r>
            <a:r>
              <a:rPr lang="ru-RU" sz="1900" b="1" dirty="0">
                <a:solidFill>
                  <a:srgbClr val="FFFF00"/>
                </a:solidFill>
              </a:rPr>
              <a:t>економічно активного населення не має роботи й заробітку.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2474167" cy="3977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со стрелкой вниз 9"/>
          <p:cNvSpPr/>
          <p:nvPr/>
        </p:nvSpPr>
        <p:spPr>
          <a:xfrm>
            <a:off x="1171140" y="78534"/>
            <a:ext cx="7361299" cy="1621680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Причини </a:t>
            </a:r>
            <a:r>
              <a:rPr lang="ru-RU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безробіття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5365" name="Picture 11" descr="j02832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75" y="2331399"/>
            <a:ext cx="12557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абличка 15"/>
          <p:cNvSpPr/>
          <p:nvPr/>
        </p:nvSpPr>
        <p:spPr>
          <a:xfrm>
            <a:off x="1497760" y="2585722"/>
            <a:ext cx="7416824" cy="720080"/>
          </a:xfrm>
          <a:prstGeom prst="plaqu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uk-UA" sz="2800" dirty="0">
                <a:solidFill>
                  <a:schemeClr val="tx1"/>
                </a:solidFill>
              </a:rPr>
              <a:t>Глибокі структурні зрушення в економіці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1550471" y="1777025"/>
            <a:ext cx="7416823" cy="725983"/>
          </a:xfrm>
          <a:prstGeom prst="plaqu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uk-UA" sz="3200" dirty="0"/>
              <a:t>Спади і кризи в економіці</a:t>
            </a:r>
            <a:endParaRPr lang="ru-RU" sz="3200" dirty="0"/>
          </a:p>
        </p:txBody>
      </p:sp>
      <p:sp>
        <p:nvSpPr>
          <p:cNvPr id="11" name="Табличка 10"/>
          <p:cNvSpPr/>
          <p:nvPr/>
        </p:nvSpPr>
        <p:spPr>
          <a:xfrm>
            <a:off x="1525218" y="4155037"/>
            <a:ext cx="7416824" cy="720080"/>
          </a:xfrm>
          <a:prstGeom prst="plaqu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uk-UA" sz="2800" dirty="0"/>
              <a:t>Зміни в демографічній структурі населення</a:t>
            </a:r>
            <a:endParaRPr lang="ru-RU" sz="2800" dirty="0"/>
          </a:p>
        </p:txBody>
      </p:sp>
      <p:sp>
        <p:nvSpPr>
          <p:cNvPr id="20" name="Табличка 19"/>
          <p:cNvSpPr/>
          <p:nvPr/>
        </p:nvSpPr>
        <p:spPr>
          <a:xfrm>
            <a:off x="1525218" y="3364993"/>
            <a:ext cx="7416824" cy="720080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800" dirty="0" err="1">
                <a:solidFill>
                  <a:schemeClr val="bg1"/>
                </a:solidFill>
              </a:rPr>
              <a:t>Нерівномірне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розміщення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продуктивних</a:t>
            </a:r>
            <a:r>
              <a:rPr lang="ru-RU" sz="2800" dirty="0">
                <a:solidFill>
                  <a:schemeClr val="bg1"/>
                </a:solidFill>
              </a:rPr>
              <a:t> сил</a:t>
            </a:r>
          </a:p>
        </p:txBody>
      </p:sp>
      <p:sp>
        <p:nvSpPr>
          <p:cNvPr id="21" name="Табличка 20"/>
          <p:cNvSpPr/>
          <p:nvPr/>
        </p:nvSpPr>
        <p:spPr>
          <a:xfrm>
            <a:off x="1550470" y="5747875"/>
            <a:ext cx="7416824" cy="720080"/>
          </a:xfrm>
          <a:prstGeom prst="plaqu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800" dirty="0" err="1">
                <a:solidFill>
                  <a:schemeClr val="tx1"/>
                </a:solidFill>
              </a:rPr>
              <a:t>Упровадження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нових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технологій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1550470" y="4945081"/>
            <a:ext cx="7416824" cy="720080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400" dirty="0" err="1">
                <a:solidFill>
                  <a:schemeClr val="bg1"/>
                </a:solidFill>
              </a:rPr>
              <a:t>Сезонні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коливання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рівня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виробництва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окремих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галузей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" name="Picture 3" descr="Z:\мама\рабочий стол мама\Школа 2008-2011\Матер. по Презинтациям,АНИМАЦИЯ\Люди\Копия b1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768" y="4191308"/>
            <a:ext cx="1127919" cy="19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63888" y="188640"/>
            <a:ext cx="5472608" cy="6480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Рівень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безробіття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розраховується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як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відношення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чисельності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безробітних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які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зареєстровані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в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державній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службі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зайнятості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до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працездатного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населення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працездатного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віку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Значний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недолік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такої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методики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розрахунку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полягає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у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заниженні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реального числа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безробітних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оскільки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в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країнах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де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соціальна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допомога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безробітним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низька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або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де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фактично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відсутня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багато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осіб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не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реєструються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як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безробітні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на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біржі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праці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Згаданий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феномен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також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спостерігається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у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сільських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регіонах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де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працездатне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населення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займається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обробкою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(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власної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)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що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не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охоплюється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статистикою як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діяльність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господарювання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3171825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34277"/>
            <a:ext cx="7776864" cy="5460350"/>
          </a:xfr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372741" y="114603"/>
            <a:ext cx="668655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Bookman Old Style" pitchFamily="18" charset="0"/>
              </a:rPr>
              <a:t>РІВЕНЬ БЕЗРОБІТТЯ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5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8" descr="AG0002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36912"/>
            <a:ext cx="1714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Закон </a:t>
            </a:r>
            <a:r>
              <a:rPr lang="ru-RU" sz="3200" b="1" dirty="0" err="1">
                <a:solidFill>
                  <a:srgbClr val="FF0000"/>
                </a:solidFill>
              </a:rPr>
              <a:t>Оукена</a:t>
            </a:r>
            <a:r>
              <a:rPr lang="ru-RU" sz="3200" b="1" dirty="0">
                <a:solidFill>
                  <a:srgbClr val="FF0000"/>
                </a:solidFill>
              </a:rPr>
              <a:t> – </a:t>
            </a:r>
            <a:r>
              <a:rPr lang="ru-RU" sz="3200" b="1" dirty="0" err="1">
                <a:solidFill>
                  <a:srgbClr val="FF0000"/>
                </a:solidFill>
              </a:rPr>
              <a:t>зростання</a:t>
            </a:r>
            <a:r>
              <a:rPr lang="ru-RU" sz="3200" b="1" dirty="0">
                <a:solidFill>
                  <a:srgbClr val="FF0000"/>
                </a:solidFill>
              </a:rPr>
              <a:t> фактичного </a:t>
            </a:r>
            <a:r>
              <a:rPr lang="ru-RU" sz="3200" b="1" dirty="0" err="1">
                <a:solidFill>
                  <a:srgbClr val="FF0000"/>
                </a:solidFill>
              </a:rPr>
              <a:t>рівня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безробіття</a:t>
            </a:r>
            <a:r>
              <a:rPr lang="ru-RU" sz="3200" b="1" dirty="0">
                <a:solidFill>
                  <a:srgbClr val="FF0000"/>
                </a:solidFill>
              </a:rPr>
              <a:t> на 1% </a:t>
            </a:r>
            <a:r>
              <a:rPr lang="ru-RU" sz="3200" b="1" dirty="0" err="1">
                <a:solidFill>
                  <a:srgbClr val="FF0000"/>
                </a:solidFill>
              </a:rPr>
              <a:t>супроводжується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відставанням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обсягу</a:t>
            </a:r>
            <a:r>
              <a:rPr lang="ru-RU" sz="3200" b="1" dirty="0">
                <a:solidFill>
                  <a:srgbClr val="FF0000"/>
                </a:solidFill>
              </a:rPr>
              <a:t> валового </a:t>
            </a:r>
            <a:r>
              <a:rPr lang="ru-RU" sz="3200" b="1" dirty="0" err="1">
                <a:solidFill>
                  <a:srgbClr val="FF0000"/>
                </a:solidFill>
              </a:rPr>
              <a:t>внутрішнього</a:t>
            </a:r>
            <a:r>
              <a:rPr lang="ru-RU" sz="3200" b="1" dirty="0">
                <a:solidFill>
                  <a:srgbClr val="FF0000"/>
                </a:solidFill>
              </a:rPr>
              <a:t> продукту на 2,5%.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20888"/>
            <a:ext cx="6925860" cy="3960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0"/>
            <a:ext cx="5472113" cy="1143000"/>
          </a:xfrm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itchFamily="18" charset="0"/>
              </a:rPr>
              <a:t>Види безробіття:</a:t>
            </a:r>
            <a:endParaRPr lang="ru-RU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1331640" y="1913563"/>
            <a:ext cx="7572375" cy="785812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160">
                  <a:solidFill>
                    <a:srgbClr val="759AA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Фрикційне</a:t>
            </a:r>
            <a:endParaRPr lang="ru-RU" sz="2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0" y="2859212"/>
            <a:ext cx="7572375" cy="73605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160">
                  <a:solidFill>
                    <a:srgbClr val="759AA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Технологічне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475656" y="3707486"/>
            <a:ext cx="7572375" cy="785813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160">
                  <a:solidFill>
                    <a:srgbClr val="759AA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Застійне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14807" y="4653136"/>
            <a:ext cx="7572375" cy="808062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160">
                  <a:solidFill>
                    <a:srgbClr val="759AA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Циклічне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1619672" y="5621035"/>
            <a:ext cx="7572375" cy="80806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160">
                  <a:solidFill>
                    <a:srgbClr val="759AA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Приховане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70846" y="1257581"/>
            <a:ext cx="40181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" descr="Z:\мама\рабочий стол мама\Школа 2008-2011\Матер. по Презинтациям,АНИМАЦИЯ\Люди\constr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98" y="1294762"/>
            <a:ext cx="1237602" cy="12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Z:\мама\рабочий стол мама\Школа 2008-2011\Матер. по Презинтациям,АНИМАЦИЯ\Люди\b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8084" y="2841905"/>
            <a:ext cx="1316682" cy="84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43750" cy="1143000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Фрикційне</a:t>
            </a:r>
            <a:endParaRPr lang="ru-RU" sz="66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467684" cy="2328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895278" cy="2348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700808"/>
            <a:ext cx="52050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u="sng" dirty="0">
                <a:solidFill>
                  <a:schemeClr val="folHlink"/>
                </a:solidFill>
              </a:rPr>
              <a:t>Фрикційне </a:t>
            </a:r>
            <a:r>
              <a:rPr lang="ru-RU" altLang="ru-RU" sz="3200" b="1" i="1" u="sng" dirty="0" err="1" smtClean="0">
                <a:solidFill>
                  <a:schemeClr val="folHlink"/>
                </a:solidFill>
              </a:rPr>
              <a:t>безробіття</a:t>
            </a:r>
            <a:r>
              <a:rPr lang="ru-RU" altLang="ru-RU" sz="3200" b="1" i="1" u="sng" dirty="0" smtClean="0">
                <a:solidFill>
                  <a:schemeClr val="folHlink"/>
                </a:solidFill>
              </a:rPr>
              <a:t> </a:t>
            </a:r>
          </a:p>
          <a:p>
            <a:pPr algn="ctr"/>
            <a:r>
              <a:rPr lang="ru-RU" sz="3200" dirty="0" smtClean="0"/>
              <a:t>виникає</a:t>
            </a:r>
            <a:r>
              <a:rPr lang="ru-RU" sz="3200" dirty="0"/>
              <a:t>, коли люди </a:t>
            </a:r>
            <a:r>
              <a:rPr lang="ru-RU" sz="3200" dirty="0" err="1"/>
              <a:t>тимчасово</a:t>
            </a:r>
            <a:r>
              <a:rPr lang="ru-RU" sz="3200" dirty="0"/>
              <a:t> </a:t>
            </a:r>
            <a:r>
              <a:rPr lang="ru-RU" sz="3200" dirty="0" err="1"/>
              <a:t>знаходяться</a:t>
            </a:r>
            <a:r>
              <a:rPr lang="ru-RU" sz="3200" dirty="0"/>
              <a:t> без роботи в </a:t>
            </a:r>
            <a:r>
              <a:rPr lang="ru-RU" sz="3200" dirty="0" err="1"/>
              <a:t>результаті</a:t>
            </a:r>
            <a:r>
              <a:rPr lang="ru-RU" sz="3200" dirty="0"/>
              <a:t> </a:t>
            </a:r>
            <a:r>
              <a:rPr lang="ru-RU" sz="3200" dirty="0" err="1"/>
              <a:t>зміни</a:t>
            </a:r>
            <a:r>
              <a:rPr lang="ru-RU" sz="3200" dirty="0"/>
              <a:t> </a:t>
            </a:r>
            <a:r>
              <a:rPr lang="ru-RU" sz="3200" dirty="0" err="1"/>
              <a:t>місця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, </a:t>
            </a:r>
            <a:r>
              <a:rPr lang="ru-RU" sz="3200" dirty="0" err="1"/>
              <a:t>професій</a:t>
            </a:r>
            <a:r>
              <a:rPr lang="ru-RU" sz="3200" dirty="0"/>
              <a:t>. </a:t>
            </a:r>
            <a:r>
              <a:rPr lang="ru-RU" sz="3200" dirty="0" err="1"/>
              <a:t>Цей</a:t>
            </a:r>
            <a:r>
              <a:rPr lang="ru-RU" sz="3200" dirty="0"/>
              <a:t> вид </a:t>
            </a:r>
            <a:r>
              <a:rPr lang="ru-RU" sz="3200" dirty="0" err="1"/>
              <a:t>безробіття</a:t>
            </a:r>
            <a:r>
              <a:rPr lang="ru-RU" sz="3200" dirty="0"/>
              <a:t> виникає в </a:t>
            </a:r>
            <a:r>
              <a:rPr lang="ru-RU" sz="3200" dirty="0" err="1"/>
              <a:t>короткостроковому</a:t>
            </a:r>
            <a:r>
              <a:rPr lang="ru-RU" sz="3200" dirty="0"/>
              <a:t> </a:t>
            </a:r>
            <a:r>
              <a:rPr lang="ru-RU" sz="3200" dirty="0" err="1"/>
              <a:t>вимірі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4568" y="246820"/>
            <a:ext cx="2651990" cy="9205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1183978"/>
            <a:ext cx="894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Породжується тривалою відсутністю роботи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6037" y="1768753"/>
            <a:ext cx="36079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Приховане</a:t>
            </a:r>
            <a:endParaRPr lang="ru-RU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599749"/>
            <a:ext cx="902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Виражається в режимі неповного робочого дня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4568" y="3238293"/>
            <a:ext cx="2759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Циклічне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830" y="4184614"/>
            <a:ext cx="8322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Виникає в періоди економічного спаду та обумовлене зниженням сукупного попиту на робочу силу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3746558" y="798064"/>
            <a:ext cx="393394" cy="385914"/>
          </a:xfrm>
          <a:prstGeom prst="curved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4198856" y="2213835"/>
            <a:ext cx="393394" cy="385914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4002159" y="3761008"/>
            <a:ext cx="393394" cy="385914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512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BrowalliaUPC</vt:lpstr>
      <vt:lpstr>Calibri</vt:lpstr>
      <vt:lpstr>Constantia</vt:lpstr>
      <vt:lpstr>Georgia</vt:lpstr>
      <vt:lpstr>Times New Roman</vt:lpstr>
      <vt:lpstr>Tw Cen MT</vt:lpstr>
      <vt:lpstr>Тема Office</vt:lpstr>
      <vt:lpstr>Презентация PowerPoint</vt:lpstr>
      <vt:lpstr>Безробіття — це складне соціально-економічне явище, при якому  частина економічно активного населення не має роботи й заробітку. </vt:lpstr>
      <vt:lpstr>Презентация PowerPoint</vt:lpstr>
      <vt:lpstr>Презентация PowerPoint</vt:lpstr>
      <vt:lpstr>РІВЕНЬ БЕЗРОБІТТЯ</vt:lpstr>
      <vt:lpstr>Закон Оукена – зростання фактичного рівня безробіття на 1% супроводжується відставанням обсягу валового внутрішнього продукту на 2,5%.</vt:lpstr>
      <vt:lpstr>Види безробіття:</vt:lpstr>
      <vt:lpstr>Фрикційне</vt:lpstr>
      <vt:lpstr>Презентация PowerPoint</vt:lpstr>
      <vt:lpstr>Презентация PowerPoint</vt:lpstr>
      <vt:lpstr>НАСЛІДКИ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«Безработица, её причины и последствия»</dc:title>
  <dc:creator>Admin</dc:creator>
  <cp:lastModifiedBy>2565678</cp:lastModifiedBy>
  <cp:revision>41</cp:revision>
  <dcterms:created xsi:type="dcterms:W3CDTF">2012-03-16T15:53:12Z</dcterms:created>
  <dcterms:modified xsi:type="dcterms:W3CDTF">2015-04-21T12:13:40Z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