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D0AC1-34B9-4166-9001-DE81337A1608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A978E-F3CC-4927-A91C-089CDADA7C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sobennosti-arhitekturyi-vozrozhden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492896"/>
            <a:ext cx="2732021" cy="2049016"/>
          </a:xfrm>
          <a:prstGeom prst="rect">
            <a:avLst/>
          </a:prstGeom>
        </p:spPr>
      </p:pic>
      <p:pic>
        <p:nvPicPr>
          <p:cNvPr id="8" name="Рисунок 7" descr="ME0000104499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708920"/>
            <a:ext cx="2657331" cy="2780928"/>
          </a:xfrm>
          <a:prstGeom prst="rect">
            <a:avLst/>
          </a:prstGeom>
        </p:spPr>
      </p:pic>
      <p:pic>
        <p:nvPicPr>
          <p:cNvPr id="9" name="Рисунок 8" descr="21860059_Uffizi_Donatello_Lorenzo_Ghibert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140968"/>
            <a:ext cx="2110797" cy="3017274"/>
          </a:xfrm>
          <a:prstGeom prst="rect">
            <a:avLst/>
          </a:prstGeom>
        </p:spPr>
      </p:pic>
      <p:pic>
        <p:nvPicPr>
          <p:cNvPr id="10" name="Рисунок 9" descr="medium_201007130938035267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2564904"/>
            <a:ext cx="3333751" cy="2081213"/>
          </a:xfrm>
          <a:prstGeom prst="rect">
            <a:avLst/>
          </a:prstGeom>
        </p:spPr>
      </p:pic>
      <p:pic>
        <p:nvPicPr>
          <p:cNvPr id="11" name="Рисунок 10" descr="57470865_0_42a78_507dffc6_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3140968"/>
            <a:ext cx="2597950" cy="2078360"/>
          </a:xfrm>
          <a:prstGeom prst="rect">
            <a:avLst/>
          </a:prstGeom>
        </p:spPr>
      </p:pic>
      <p:pic>
        <p:nvPicPr>
          <p:cNvPr id="12" name="Рисунок 11" descr="7831e2ec26dfa0a98d74679e538390c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0112" y="3645024"/>
            <a:ext cx="3041846" cy="202934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-1" y="548680"/>
            <a:ext cx="914400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Дослідження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дей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Відродження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відобажаються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сучасному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мистецтві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8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98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48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8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48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98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Результати опитування:</a:t>
            </a:r>
            <a:endParaRPr lang="ru-RU" dirty="0"/>
          </a:p>
        </p:txBody>
      </p:sp>
      <p:graphicFrame>
        <p:nvGraphicFramePr>
          <p:cNvPr id="16388" name="Object 4"/>
          <p:cNvGraphicFramePr>
            <a:graphicFrameLocks/>
          </p:cNvGraphicFramePr>
          <p:nvPr>
            <p:ph idx="1"/>
          </p:nvPr>
        </p:nvGraphicFramePr>
        <p:xfrm>
          <a:off x="1691680" y="2204864"/>
          <a:ext cx="5832648" cy="4248472"/>
        </p:xfrm>
        <a:graphic>
          <a:graphicData uri="http://schemas.openxmlformats.org/presentationml/2006/ole">
            <p:oleObj spid="_x0000_s1026" name="Диаграмма" r:id="rId3" imgW="2971922" imgH="217163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OleChart spid="1638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land-art-by-kuriositas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2736304" cy="187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1294166569_1281012270_beautiful_graffiti_art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052735"/>
            <a:ext cx="2880320" cy="190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msHxw3kTg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609599"/>
            <a:ext cx="1979240" cy="288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imag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933055"/>
            <a:ext cx="2736304" cy="191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1349013774_00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038600"/>
            <a:ext cx="2876128" cy="19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2111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476672"/>
            <a:ext cx="3816424" cy="2548013"/>
          </a:xfrm>
        </p:spPr>
      </p:pic>
      <p:pic>
        <p:nvPicPr>
          <p:cNvPr id="5" name="Рисунок 4" descr="12306005-136007151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636912"/>
            <a:ext cx="3816424" cy="2592288"/>
          </a:xfrm>
          <a:prstGeom prst="rect">
            <a:avLst/>
          </a:prstGeom>
        </p:spPr>
      </p:pic>
      <p:pic>
        <p:nvPicPr>
          <p:cNvPr id="6" name="Рисунок 5" descr="New_Pinakothe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548680"/>
            <a:ext cx="3816424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oca_thumb_l_brueghel-the-elder-jan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4372402" cy="2880320"/>
          </a:xfrm>
        </p:spPr>
      </p:pic>
      <p:pic>
        <p:nvPicPr>
          <p:cNvPr id="5" name="Рисунок 4" descr="99869392_0_9206a_1ee1167c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44824"/>
            <a:ext cx="4355202" cy="2893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627769-venera-tavri4eska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2888745" cy="4525963"/>
          </a:xfr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132856"/>
            <a:ext cx="2895764" cy="4536504"/>
          </a:xfrm>
          <a:prstGeom prst="rect">
            <a:avLst/>
          </a:prstGeom>
        </p:spPr>
      </p:pic>
      <p:pic>
        <p:nvPicPr>
          <p:cNvPr id="6" name="Рисунок 5" descr="1341848793_rafix_39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60648"/>
            <a:ext cx="3456383" cy="4536504"/>
          </a:xfrm>
          <a:prstGeom prst="rect">
            <a:avLst/>
          </a:prstGeom>
        </p:spPr>
      </p:pic>
      <p:pic>
        <p:nvPicPr>
          <p:cNvPr id="7" name="Рисунок 6" descr="58058092_1271845626_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2132856"/>
            <a:ext cx="2880320" cy="4543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35788820_Childs_Pla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83100"/>
            <a:ext cx="3776525" cy="489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xudozhnik-pino-daeni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96752"/>
            <a:ext cx="3744416" cy="491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780928"/>
            <a:ext cx="68684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Дякую за увагу!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1</a:t>
            </a:r>
            <a:r>
              <a:rPr lang="uk-UA" dirty="0" err="1" smtClean="0"/>
              <a:t>.Дослідити</a:t>
            </a:r>
            <a:r>
              <a:rPr lang="uk-UA" dirty="0" smtClean="0"/>
              <a:t> ідеї та задачі, що постали в культурі Відродження</a:t>
            </a:r>
          </a:p>
          <a:p>
            <a:pPr>
              <a:lnSpc>
                <a:spcPct val="90000"/>
              </a:lnSpc>
              <a:buNone/>
            </a:pPr>
            <a:endParaRPr lang="uk-UA" dirty="0" smtClean="0"/>
          </a:p>
          <a:p>
            <a:pPr>
              <a:lnSpc>
                <a:spcPct val="90000"/>
              </a:lnSpc>
              <a:buNone/>
            </a:pPr>
            <a:r>
              <a:rPr lang="uk-UA" dirty="0" smtClean="0"/>
              <a:t>2.Простежити еволюцію відповідних ідей у сучасному мистецтві</a:t>
            </a:r>
          </a:p>
          <a:p>
            <a:pPr>
              <a:lnSpc>
                <a:spcPct val="90000"/>
              </a:lnSpc>
              <a:buNone/>
            </a:pPr>
            <a:endParaRPr lang="uk-UA" dirty="0" smtClean="0"/>
          </a:p>
          <a:p>
            <a:pPr>
              <a:lnSpc>
                <a:spcPct val="90000"/>
              </a:lnSpc>
              <a:buNone/>
            </a:pPr>
            <a:r>
              <a:rPr lang="uk-UA" dirty="0" smtClean="0"/>
              <a:t>3.Шляхом компаративного зіставлення першоідей та їх різночасових відповідників з</a:t>
            </a:r>
            <a:r>
              <a:rPr lang="en-US" dirty="0" smtClean="0"/>
              <a:t>’</a:t>
            </a:r>
            <a:r>
              <a:rPr lang="uk-UA" dirty="0" smtClean="0"/>
              <a:t>ясувати суть цінностей даних естетичних категорій, сприйняття їх сучасною людиною.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6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36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74825427_Sikstinskaya_madonn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040878" cy="688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61653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Сучасне мистецтво</a:t>
            </a:r>
            <a:endParaRPr lang="ru-RU" dirty="0"/>
          </a:p>
        </p:txBody>
      </p:sp>
      <p:pic>
        <p:nvPicPr>
          <p:cNvPr id="4" name="Picture 4" descr="hzAdAk3nv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"/>
            <a:ext cx="5743575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23" descr="https://encrypted-tbn2.gstatic.com/images?q=tbn:ANd9GcTVrbSqQq5Vupc0Fl_dGwlONCn12IKBam-OdtYUZ4oSD_qz3h9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76672"/>
            <a:ext cx="5643562" cy="561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20" descr="https://encrypted-tbn2.gstatic.com/images?q=tbn:ANd9GcR1lTP0-iQ8wdpP4l1mtHcrhw3BhQ0_sZsAFS-cOTYOHydIRbw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32" y="1268760"/>
            <a:ext cx="6350247" cy="422580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загруженное (2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1628800"/>
            <a:ext cx="3514663" cy="4608512"/>
          </a:xfrm>
          <a:noFill/>
        </p:spPr>
      </p:pic>
      <p:pic>
        <p:nvPicPr>
          <p:cNvPr id="5" name="Picture 7" descr="Antonio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8024" y="1600200"/>
            <a:ext cx="3363789" cy="4648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5157192"/>
            <a:ext cx="3168352" cy="93610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uk-UA" sz="6000" dirty="0" smtClean="0">
                <a:solidFill>
                  <a:schemeClr val="tx1"/>
                </a:solidFill>
              </a:rPr>
              <a:t>ХХ </a:t>
            </a:r>
            <a:r>
              <a:rPr lang="uk-UA" sz="6000" dirty="0" smtClean="0">
                <a:solidFill>
                  <a:schemeClr val="tx1"/>
                </a:solidFill>
              </a:rPr>
              <a:t>ст</a:t>
            </a:r>
            <a:r>
              <a:rPr lang="uk-UA" sz="6000" dirty="0" smtClean="0">
                <a:solidFill>
                  <a:schemeClr val="tx1"/>
                </a:solidFill>
              </a:rPr>
              <a:t>.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4" name="Picture 7" descr="загруженно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772816"/>
            <a:ext cx="4274188" cy="2808312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5229200"/>
            <a:ext cx="2592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XVI </a:t>
            </a:r>
            <a:r>
              <a:rPr lang="ru-RU" sz="6000" dirty="0" smtClean="0"/>
              <a:t>ст. </a:t>
            </a:r>
            <a:endParaRPr lang="ru-RU" sz="6000" dirty="0"/>
          </a:p>
        </p:txBody>
      </p:sp>
      <p:pic>
        <p:nvPicPr>
          <p:cNvPr id="6" name="Рисунок 22" descr="https://encrypted-tbn1.gstatic.com/images?q=tbn:ANd9GcTdrDTqkvN12geWsONkUJZ4AwNWUvAFbZzrwwTA0fGvZXyT8FNW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16016" y="1772816"/>
            <a:ext cx="4189965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y_6c7338a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6413982" cy="639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171</TotalTime>
  <Words>68</Words>
  <Application>Microsoft Office PowerPoint</Application>
  <PresentationFormat>Экран (4:3)</PresentationFormat>
  <Paragraphs>12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Поток</vt:lpstr>
      <vt:lpstr>Диаграмма</vt:lpstr>
      <vt:lpstr>Слайд 1</vt:lpstr>
      <vt:lpstr>Завдання:</vt:lpstr>
      <vt:lpstr>Слайд 3</vt:lpstr>
      <vt:lpstr>Слайд 4</vt:lpstr>
      <vt:lpstr>Слайд 5</vt:lpstr>
      <vt:lpstr>Слайд 6</vt:lpstr>
      <vt:lpstr>Слайд 7</vt:lpstr>
      <vt:lpstr>ХХ ст.</vt:lpstr>
      <vt:lpstr>Слайд 9</vt:lpstr>
      <vt:lpstr>Результати опитування: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Дослідження ідей Відродження, що відображаються в сучасному мистецтві</dc:title>
  <dc:creator>Solomia</dc:creator>
  <cp:lastModifiedBy>Solomia</cp:lastModifiedBy>
  <cp:revision>21</cp:revision>
  <dcterms:created xsi:type="dcterms:W3CDTF">2015-02-05T16:34:27Z</dcterms:created>
  <dcterms:modified xsi:type="dcterms:W3CDTF">2015-02-05T19:46:35Z</dcterms:modified>
</cp:coreProperties>
</file>