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biturients.info/reiting_vuzov/kompas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abiturients.info/reiting_vuzov/kompa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abiturients.info/reiting_vuzov/kompa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biturients.info/reiting_vuzov/kompa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abiturients.info/reiting_vuzov/kompa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abiturients.info/reiting_vuzov/kompa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biturients.info/reiting_vuzov/kompa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sehirler.net/data/media/204/Khark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04664"/>
            <a:ext cx="864096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АНАЛИЗ ВУЗОВ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ХАРЬКОВА,КИЕВА И ОДЕССЫ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177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48" y="0"/>
            <a:ext cx="88924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Национальный Технический Университет Украины «Киевский Политехнический Институт»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http://www.nedaleko.ua/photos/sight-kievskiy-politehnicheskiy-institut/images/5916/425x264.as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1" y="2924944"/>
            <a:ext cx="4743657" cy="38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68065"/>
              </p:ext>
            </p:extLst>
          </p:nvPr>
        </p:nvGraphicFramePr>
        <p:xfrm>
          <a:off x="4999445" y="2958778"/>
          <a:ext cx="3924866" cy="377975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62433"/>
                <a:gridCol w="1962433"/>
              </a:tblGrid>
              <a:tr h="426759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Место в рейтинге</a:t>
                      </a:r>
                    </a:p>
                  </a:txBody>
                  <a:tcPr marL="60966" marR="60966" marT="30483" marB="30483" anchor="ctr"/>
                </a:tc>
                <a:tc>
                  <a:txBody>
                    <a:bodyPr/>
                    <a:lstStyle/>
                    <a:p>
                      <a:r>
                        <a:rPr lang="ru-RU" sz="1600" u="none" strike="noStrike">
                          <a:effectLst/>
                          <a:hlinkClick r:id="rId3"/>
                        </a:rPr>
                        <a:t>1</a:t>
                      </a:r>
                      <a:endParaRPr lang="ru-RU" sz="1600">
                        <a:effectLst/>
                      </a:endParaRPr>
                    </a:p>
                  </a:txBody>
                  <a:tcPr marL="60966" marR="60966" marT="30483" marB="30483" anchor="ctr"/>
                </a:tc>
              </a:tr>
              <a:tr h="243862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Общий балл</a:t>
                      </a:r>
                    </a:p>
                  </a:txBody>
                  <a:tcPr marL="60966" marR="60966" marT="30483" marB="30483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90</a:t>
                      </a:r>
                    </a:p>
                  </a:txBody>
                  <a:tcPr marL="60966" marR="60966" marT="30483" marB="30483" anchor="ctr"/>
                </a:tc>
              </a:tr>
              <a:tr h="609656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Удовлетворенность выпускников</a:t>
                      </a:r>
                    </a:p>
                  </a:txBody>
                  <a:tcPr marL="60966" marR="60966" marT="30483" marB="30483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85</a:t>
                      </a:r>
                    </a:p>
                  </a:txBody>
                  <a:tcPr marL="60966" marR="60966" marT="30483" marB="30483" anchor="ctr"/>
                </a:tc>
              </a:tr>
              <a:tr h="609656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Восприятие работодателями</a:t>
                      </a:r>
                    </a:p>
                  </a:txBody>
                  <a:tcPr marL="60966" marR="60966" marT="30483" marB="30483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100</a:t>
                      </a:r>
                    </a:p>
                  </a:txBody>
                  <a:tcPr marL="60966" marR="60966" marT="30483" marB="30483" anchor="ctr"/>
                </a:tc>
              </a:tr>
              <a:tr h="792552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Восприятие экспертами качества образования</a:t>
                      </a:r>
                    </a:p>
                  </a:txBody>
                  <a:tcPr marL="60966" marR="60966" marT="30483" marB="30483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73</a:t>
                      </a:r>
                    </a:p>
                  </a:txBody>
                  <a:tcPr marL="60966" marR="60966" marT="30483" marB="30483" anchor="ctr"/>
                </a:tc>
              </a:tr>
              <a:tr h="792552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Сотрудничество с работодателями</a:t>
                      </a:r>
                    </a:p>
                  </a:txBody>
                  <a:tcPr marL="60966" marR="60966" marT="30483" marB="30483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100</a:t>
                      </a:r>
                    </a:p>
                  </a:txBody>
                  <a:tcPr marL="60966" marR="60966" marT="30483" marB="3048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335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64046"/>
            <a:ext cx="80648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Национальный Университет «</a:t>
            </a:r>
            <a:r>
              <a:rPr lang="ru-RU" sz="40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Киево-Могилянская</a:t>
            </a:r>
            <a:r>
              <a:rPr lang="ru-RU" sz="4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Академия»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143514"/>
              </p:ext>
            </p:extLst>
          </p:nvPr>
        </p:nvGraphicFramePr>
        <p:xfrm>
          <a:off x="5364088" y="2708920"/>
          <a:ext cx="3648114" cy="377975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824057"/>
                <a:gridCol w="1824057"/>
              </a:tblGrid>
              <a:tr h="426759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Место в рейтинге</a:t>
                      </a:r>
                    </a:p>
                  </a:txBody>
                  <a:tcPr marL="60966" marR="60966" marT="30483" marB="30483" anchor="ctr"/>
                </a:tc>
                <a:tc>
                  <a:txBody>
                    <a:bodyPr/>
                    <a:lstStyle/>
                    <a:p>
                      <a:r>
                        <a:rPr lang="ru-RU" sz="1600" u="none" strike="noStrike">
                          <a:effectLst/>
                          <a:hlinkClick r:id="rId2"/>
                        </a:rPr>
                        <a:t>3</a:t>
                      </a:r>
                      <a:endParaRPr lang="ru-RU" sz="1600">
                        <a:effectLst/>
                      </a:endParaRPr>
                    </a:p>
                  </a:txBody>
                  <a:tcPr marL="60966" marR="60966" marT="30483" marB="30483" anchor="ctr"/>
                </a:tc>
              </a:tr>
              <a:tr h="243862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Общий балл</a:t>
                      </a:r>
                    </a:p>
                  </a:txBody>
                  <a:tcPr marL="60966" marR="60966" marT="30483" marB="30483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43</a:t>
                      </a:r>
                    </a:p>
                  </a:txBody>
                  <a:tcPr marL="60966" marR="60966" marT="30483" marB="30483" anchor="ctr"/>
                </a:tc>
              </a:tr>
              <a:tr h="609656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Удовлетворенность выпускников</a:t>
                      </a:r>
                    </a:p>
                  </a:txBody>
                  <a:tcPr marL="60966" marR="60966" marT="30483" marB="30483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94</a:t>
                      </a:r>
                    </a:p>
                  </a:txBody>
                  <a:tcPr marL="60966" marR="60966" marT="30483" marB="30483" anchor="ctr"/>
                </a:tc>
              </a:tr>
              <a:tr h="609656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Восприятие работодателями</a:t>
                      </a:r>
                    </a:p>
                  </a:txBody>
                  <a:tcPr marL="60966" marR="60966" marT="30483" marB="30483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28</a:t>
                      </a:r>
                    </a:p>
                  </a:txBody>
                  <a:tcPr marL="60966" marR="60966" marT="30483" marB="30483" anchor="ctr"/>
                </a:tc>
              </a:tr>
              <a:tr h="792552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Восприятие экспертами качества образования</a:t>
                      </a:r>
                    </a:p>
                  </a:txBody>
                  <a:tcPr marL="60966" marR="60966" marT="30483" marB="30483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47</a:t>
                      </a:r>
                    </a:p>
                  </a:txBody>
                  <a:tcPr marL="60966" marR="60966" marT="30483" marB="30483" anchor="ctr"/>
                </a:tc>
              </a:tr>
              <a:tr h="792552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Сотрудничество с работодателями</a:t>
                      </a:r>
                    </a:p>
                  </a:txBody>
                  <a:tcPr marL="60966" marR="60966" marT="30483" marB="30483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39</a:t>
                      </a:r>
                    </a:p>
                  </a:txBody>
                  <a:tcPr marL="60966" marR="60966" marT="30483" marB="30483" anchor="ctr"/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5282952" cy="409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998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73632120"/>
              </p:ext>
            </p:extLst>
          </p:nvPr>
        </p:nvGraphicFramePr>
        <p:xfrm>
          <a:off x="5292080" y="2852936"/>
          <a:ext cx="3648114" cy="377975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24057"/>
                <a:gridCol w="1824057"/>
              </a:tblGrid>
              <a:tr h="426759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Место в рейтинге</a:t>
                      </a:r>
                    </a:p>
                  </a:txBody>
                  <a:tcPr marL="60966" marR="60966" marT="30483" marB="30483" anchor="ctr"/>
                </a:tc>
                <a:tc>
                  <a:txBody>
                    <a:bodyPr/>
                    <a:lstStyle/>
                    <a:p>
                      <a:r>
                        <a:rPr lang="ru-RU" sz="1600" u="none" strike="noStrike">
                          <a:effectLst/>
                          <a:hlinkClick r:id="rId2"/>
                        </a:rPr>
                        <a:t>3</a:t>
                      </a:r>
                      <a:endParaRPr lang="ru-RU" sz="1600">
                        <a:effectLst/>
                      </a:endParaRPr>
                    </a:p>
                  </a:txBody>
                  <a:tcPr marL="60966" marR="60966" marT="30483" marB="30483" anchor="ctr"/>
                </a:tc>
              </a:tr>
              <a:tr h="243862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Общий балл</a:t>
                      </a:r>
                    </a:p>
                  </a:txBody>
                  <a:tcPr marL="60966" marR="60966" marT="30483" marB="30483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42</a:t>
                      </a:r>
                    </a:p>
                  </a:txBody>
                  <a:tcPr marL="60966" marR="60966" marT="30483" marB="30483" anchor="ctr"/>
                </a:tc>
              </a:tr>
              <a:tr h="609656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Удовлетворенность выпускников</a:t>
                      </a:r>
                    </a:p>
                  </a:txBody>
                  <a:tcPr marL="60966" marR="60966" marT="30483" marB="30483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60</a:t>
                      </a:r>
                    </a:p>
                  </a:txBody>
                  <a:tcPr marL="60966" marR="60966" marT="30483" marB="30483" anchor="ctr"/>
                </a:tc>
              </a:tr>
              <a:tr h="609656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Восприятие работодателями</a:t>
                      </a:r>
                    </a:p>
                  </a:txBody>
                  <a:tcPr marL="60966" marR="60966" marT="30483" marB="30483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41</a:t>
                      </a:r>
                    </a:p>
                  </a:txBody>
                  <a:tcPr marL="60966" marR="60966" marT="30483" marB="30483" anchor="ctr"/>
                </a:tc>
              </a:tr>
              <a:tr h="792552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Восприятие экспертами качества образования</a:t>
                      </a:r>
                    </a:p>
                  </a:txBody>
                  <a:tcPr marL="60966" marR="60966" marT="30483" marB="30483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43</a:t>
                      </a:r>
                    </a:p>
                  </a:txBody>
                  <a:tcPr marL="60966" marR="60966" marT="30483" marB="30483" anchor="ctr"/>
                </a:tc>
              </a:tr>
              <a:tr h="792552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Сотрудничество с работодателями</a:t>
                      </a:r>
                    </a:p>
                  </a:txBody>
                  <a:tcPr marL="60966" marR="60966" marT="30483" marB="30483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37</a:t>
                      </a:r>
                    </a:p>
                  </a:txBody>
                  <a:tcPr marL="60966" marR="60966" marT="30483" marB="30483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851" y="-99392"/>
            <a:ext cx="91450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dirty="0"/>
              <a:t>Киевский Национальный Экономический Университет имени Вадима </a:t>
            </a:r>
            <a:r>
              <a:rPr lang="ru-RU" sz="3200" dirty="0" err="1"/>
              <a:t>Гетьмана</a:t>
            </a:r>
            <a:r>
              <a:rPr lang="ru-RU" sz="3200" dirty="0"/>
              <a:t> (КНЭУ)</a:t>
            </a:r>
          </a:p>
          <a:p>
            <a:pPr algn="ctr"/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" y="2780928"/>
            <a:ext cx="5203394" cy="386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47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01" y="2852936"/>
            <a:ext cx="4344333" cy="398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010" y="1052736"/>
            <a:ext cx="847256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dirty="0" smtClean="0">
                <a:solidFill>
                  <a:srgbClr val="FF6600"/>
                </a:solidFill>
              </a:rPr>
              <a:t>Академия Внутренних Войск Министерства Внутренних Дел Украины</a:t>
            </a:r>
          </a:p>
          <a:p>
            <a:pPr algn="ctr"/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535963"/>
              </p:ext>
            </p:extLst>
          </p:nvPr>
        </p:nvGraphicFramePr>
        <p:xfrm>
          <a:off x="4913784" y="3096388"/>
          <a:ext cx="3744416" cy="349907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872208"/>
                <a:gridCol w="1872208"/>
              </a:tblGrid>
              <a:tr h="593299">
                <a:tc>
                  <a:txBody>
                    <a:bodyPr/>
                    <a:lstStyle/>
                    <a:p>
                      <a:pPr algn="l"/>
                      <a:r>
                        <a:rPr lang="ru-RU" sz="1700" dirty="0">
                          <a:effectLst/>
                        </a:rPr>
                        <a:t>Бесплатное обучение</a:t>
                      </a:r>
                    </a:p>
                  </a:txBody>
                  <a:tcPr marL="84757" marR="84757" marT="42378" marB="42378" anchor="ctr"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</a:rPr>
                        <a:t>есть</a:t>
                      </a:r>
                    </a:p>
                  </a:txBody>
                  <a:tcPr marL="84757" marR="84757" marT="42378" marB="42378" anchor="ctr"/>
                </a:tc>
              </a:tr>
              <a:tr h="593299">
                <a:tc>
                  <a:txBody>
                    <a:bodyPr/>
                    <a:lstStyle/>
                    <a:p>
                      <a:pPr algn="l"/>
                      <a:r>
                        <a:rPr lang="ru-RU" sz="1700">
                          <a:effectLst/>
                        </a:rPr>
                        <a:t>Платное обучение</a:t>
                      </a:r>
                    </a:p>
                  </a:txBody>
                  <a:tcPr marL="84757" marR="84757" marT="42378" marB="42378" anchor="ctr"/>
                </a:tc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есть</a:t>
                      </a:r>
                    </a:p>
                  </a:txBody>
                  <a:tcPr marL="84757" marR="84757" marT="42378" marB="42378" anchor="ctr"/>
                </a:tc>
              </a:tr>
              <a:tr h="847570">
                <a:tc>
                  <a:txBody>
                    <a:bodyPr/>
                    <a:lstStyle/>
                    <a:p>
                      <a:pPr algn="l"/>
                      <a:r>
                        <a:rPr lang="ru-RU" sz="1700">
                          <a:effectLst/>
                        </a:rPr>
                        <a:t>Подготовительное отделение</a:t>
                      </a:r>
                    </a:p>
                  </a:txBody>
                  <a:tcPr marL="84757" marR="84757" marT="42378" marB="42378" anchor="ctr"/>
                </a:tc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нет</a:t>
                      </a:r>
                    </a:p>
                  </a:txBody>
                  <a:tcPr marL="84757" marR="84757" marT="42378" marB="42378" anchor="ctr"/>
                </a:tc>
              </a:tr>
              <a:tr h="1101841">
                <a:tc>
                  <a:txBody>
                    <a:bodyPr/>
                    <a:lstStyle/>
                    <a:p>
                      <a:pPr algn="l"/>
                      <a:r>
                        <a:rPr lang="ru-RU" sz="1700">
                          <a:effectLst/>
                        </a:rPr>
                        <a:t>Аспирантура, докторантура</a:t>
                      </a:r>
                    </a:p>
                  </a:txBody>
                  <a:tcPr marL="84757" marR="84757" marT="42378" marB="42378" anchor="ctr"/>
                </a:tc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нет</a:t>
                      </a:r>
                    </a:p>
                  </a:txBody>
                  <a:tcPr marL="84757" marR="84757" marT="42378" marB="42378" anchor="ctr"/>
                </a:tc>
              </a:tr>
              <a:tr h="339028">
                <a:tc>
                  <a:txBody>
                    <a:bodyPr/>
                    <a:lstStyle/>
                    <a:p>
                      <a:pPr algn="l"/>
                      <a:r>
                        <a:rPr lang="ru-RU" sz="1700">
                          <a:effectLst/>
                        </a:rPr>
                        <a:t>Общежитие</a:t>
                      </a:r>
                    </a:p>
                  </a:txBody>
                  <a:tcPr marL="84757" marR="84757" marT="42378" marB="42378" anchor="ctr"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</a:rPr>
                        <a:t>нет</a:t>
                      </a:r>
                    </a:p>
                  </a:txBody>
                  <a:tcPr marL="84757" marR="84757" marT="42378" marB="42378" anchor="ctr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814261" y="19419"/>
            <a:ext cx="3490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ХАРЬКОВ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2193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4026304" cy="354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94105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dirty="0" smtClean="0"/>
              <a:t>Национальный </a:t>
            </a:r>
            <a:r>
              <a:rPr lang="ru-RU" sz="3200" dirty="0"/>
              <a:t>аэрокосмический университет имени Н.Е. Жуковского «Харьковский авиационный институт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629770"/>
              </p:ext>
            </p:extLst>
          </p:nvPr>
        </p:nvGraphicFramePr>
        <p:xfrm>
          <a:off x="4355976" y="3068960"/>
          <a:ext cx="4320480" cy="348946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2160240"/>
                <a:gridCol w="2160240"/>
              </a:tblGrid>
              <a:tr h="593299">
                <a:tc>
                  <a:txBody>
                    <a:bodyPr/>
                    <a:lstStyle/>
                    <a:p>
                      <a:pPr algn="l"/>
                      <a:r>
                        <a:rPr lang="ru-RU" sz="1700" dirty="0">
                          <a:effectLst/>
                        </a:rPr>
                        <a:t>Бесплатное обучение</a:t>
                      </a:r>
                    </a:p>
                  </a:txBody>
                  <a:tcPr marL="84757" marR="84757" marT="42378" marB="42378" anchor="ctr"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</a:rPr>
                        <a:t>есть</a:t>
                      </a:r>
                    </a:p>
                  </a:txBody>
                  <a:tcPr marL="84757" marR="84757" marT="42378" marB="42378" anchor="ctr"/>
                </a:tc>
              </a:tr>
              <a:tr h="593299">
                <a:tc>
                  <a:txBody>
                    <a:bodyPr/>
                    <a:lstStyle/>
                    <a:p>
                      <a:pPr algn="l"/>
                      <a:r>
                        <a:rPr lang="ru-RU" sz="1700">
                          <a:effectLst/>
                        </a:rPr>
                        <a:t>Платное обучение</a:t>
                      </a:r>
                    </a:p>
                  </a:txBody>
                  <a:tcPr marL="84757" marR="84757" marT="42378" marB="42378" anchor="ctr"/>
                </a:tc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есть</a:t>
                      </a:r>
                    </a:p>
                  </a:txBody>
                  <a:tcPr marL="84757" marR="84757" marT="42378" marB="42378" anchor="ctr"/>
                </a:tc>
              </a:tr>
              <a:tr h="847570">
                <a:tc>
                  <a:txBody>
                    <a:bodyPr/>
                    <a:lstStyle/>
                    <a:p>
                      <a:pPr algn="l"/>
                      <a:r>
                        <a:rPr lang="ru-RU" sz="1700">
                          <a:effectLst/>
                        </a:rPr>
                        <a:t>Подготовительное отделение</a:t>
                      </a:r>
                    </a:p>
                  </a:txBody>
                  <a:tcPr marL="84757" marR="84757" marT="42378" marB="42378" anchor="ctr"/>
                </a:tc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есть</a:t>
                      </a:r>
                    </a:p>
                  </a:txBody>
                  <a:tcPr marL="84757" marR="84757" marT="42378" marB="42378" anchor="ctr"/>
                </a:tc>
              </a:tr>
              <a:tr h="1101841">
                <a:tc>
                  <a:txBody>
                    <a:bodyPr/>
                    <a:lstStyle/>
                    <a:p>
                      <a:pPr algn="l"/>
                      <a:r>
                        <a:rPr lang="ru-RU" sz="1700">
                          <a:effectLst/>
                        </a:rPr>
                        <a:t>Аспирантура, докторантура</a:t>
                      </a:r>
                    </a:p>
                  </a:txBody>
                  <a:tcPr marL="84757" marR="84757" marT="42378" marB="42378" anchor="ctr"/>
                </a:tc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есть</a:t>
                      </a:r>
                    </a:p>
                  </a:txBody>
                  <a:tcPr marL="84757" marR="84757" marT="42378" marB="42378" anchor="ctr"/>
                </a:tc>
              </a:tr>
              <a:tr h="339028">
                <a:tc>
                  <a:txBody>
                    <a:bodyPr/>
                    <a:lstStyle/>
                    <a:p>
                      <a:pPr algn="l"/>
                      <a:r>
                        <a:rPr lang="ru-RU" sz="1700">
                          <a:effectLst/>
                        </a:rPr>
                        <a:t>Общежитие</a:t>
                      </a:r>
                    </a:p>
                  </a:txBody>
                  <a:tcPr marL="84757" marR="84757" marT="42378" marB="42378" anchor="ctr"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</a:rPr>
                        <a:t>есть</a:t>
                      </a:r>
                    </a:p>
                  </a:txBody>
                  <a:tcPr marL="84757" marR="84757" marT="42378" marB="4237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67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7593333"/>
              </p:ext>
            </p:extLst>
          </p:nvPr>
        </p:nvGraphicFramePr>
        <p:xfrm>
          <a:off x="4752528" y="2492896"/>
          <a:ext cx="4391472" cy="424847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195736"/>
                <a:gridCol w="2195736"/>
              </a:tblGrid>
              <a:tr h="732042">
                <a:tc>
                  <a:txBody>
                    <a:bodyPr/>
                    <a:lstStyle/>
                    <a:p>
                      <a:pPr algn="l"/>
                      <a:r>
                        <a:rPr lang="ru-RU" sz="1700">
                          <a:effectLst/>
                        </a:rPr>
                        <a:t>Бесплатное обучение</a:t>
                      </a:r>
                    </a:p>
                  </a:txBody>
                  <a:tcPr marL="84757" marR="84757" marT="42378" marB="42378" anchor="ctr"/>
                </a:tc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есть</a:t>
                      </a:r>
                    </a:p>
                  </a:txBody>
                  <a:tcPr marL="84757" marR="84757" marT="42378" marB="42378" anchor="ctr"/>
                </a:tc>
              </a:tr>
              <a:tr h="732042">
                <a:tc>
                  <a:txBody>
                    <a:bodyPr/>
                    <a:lstStyle/>
                    <a:p>
                      <a:pPr algn="l"/>
                      <a:r>
                        <a:rPr lang="ru-RU" sz="1700">
                          <a:effectLst/>
                        </a:rPr>
                        <a:t>Платное обучение</a:t>
                      </a:r>
                    </a:p>
                  </a:txBody>
                  <a:tcPr marL="84757" marR="84757" marT="42378" marB="42378" anchor="ctr"/>
                </a:tc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есть</a:t>
                      </a:r>
                    </a:p>
                  </a:txBody>
                  <a:tcPr marL="84757" marR="84757" marT="42378" marB="42378" anchor="ctr"/>
                </a:tc>
              </a:tr>
              <a:tr h="1029093">
                <a:tc>
                  <a:txBody>
                    <a:bodyPr/>
                    <a:lstStyle/>
                    <a:p>
                      <a:pPr algn="l"/>
                      <a:r>
                        <a:rPr lang="ru-RU" sz="1700">
                          <a:effectLst/>
                        </a:rPr>
                        <a:t>Подготовительное отделение</a:t>
                      </a:r>
                    </a:p>
                  </a:txBody>
                  <a:tcPr marL="84757" marR="84757" marT="42378" marB="42378" anchor="ctr"/>
                </a:tc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есть</a:t>
                      </a:r>
                    </a:p>
                  </a:txBody>
                  <a:tcPr marL="84757" marR="84757" marT="42378" marB="42378" anchor="ctr"/>
                </a:tc>
              </a:tr>
              <a:tr h="1337821">
                <a:tc>
                  <a:txBody>
                    <a:bodyPr/>
                    <a:lstStyle/>
                    <a:p>
                      <a:pPr algn="l"/>
                      <a:r>
                        <a:rPr lang="ru-RU" sz="1700">
                          <a:effectLst/>
                        </a:rPr>
                        <a:t>Аспирантура, докторантура</a:t>
                      </a:r>
                    </a:p>
                  </a:txBody>
                  <a:tcPr marL="84757" marR="84757" marT="42378" marB="42378" anchor="ctr"/>
                </a:tc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есть</a:t>
                      </a:r>
                    </a:p>
                  </a:txBody>
                  <a:tcPr marL="84757" marR="84757" marT="42378" marB="42378" anchor="ctr"/>
                </a:tc>
              </a:tr>
              <a:tr h="417475">
                <a:tc>
                  <a:txBody>
                    <a:bodyPr/>
                    <a:lstStyle/>
                    <a:p>
                      <a:pPr algn="l"/>
                      <a:r>
                        <a:rPr lang="ru-RU" sz="1700">
                          <a:effectLst/>
                        </a:rPr>
                        <a:t>Общежитие</a:t>
                      </a:r>
                    </a:p>
                  </a:txBody>
                  <a:tcPr marL="84757" marR="84757" marT="42378" marB="42378" anchor="ctr"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</a:rPr>
                        <a:t>есть</a:t>
                      </a:r>
                    </a:p>
                  </a:txBody>
                  <a:tcPr marL="84757" marR="84757" marT="42378" marB="42378" anchor="ctr"/>
                </a:tc>
              </a:tr>
            </a:tbl>
          </a:graphicData>
        </a:graphic>
      </p:graphicFrame>
      <p:pic>
        <p:nvPicPr>
          <p:cNvPr id="4098" name="Picture 2" descr="http://mistaua.com/filesup/infr_foto/1_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4752528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58" y="430793"/>
            <a:ext cx="1012625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dirty="0"/>
              <a:t>Национальный Технический Университет «Харьковский Политехнический Институт»</a:t>
            </a:r>
          </a:p>
          <a:p>
            <a:r>
              <a:rPr lang="ru-RU" sz="3200" dirty="0"/>
              <a:t/>
            </a:r>
            <a:br>
              <a:rPr lang="ru-RU" sz="3200" dirty="0"/>
            </a:b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076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6632"/>
            <a:ext cx="977623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dirty="0"/>
              <a:t>Национальный Университет "Юридическая Академия Украины имени Ярослава Мудрого"</a:t>
            </a:r>
          </a:p>
        </p:txBody>
      </p:sp>
      <p:pic>
        <p:nvPicPr>
          <p:cNvPr id="5122" name="Picture 2" descr="http://logos.biz.ua/proj/yur/pics/178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69" y="2636912"/>
            <a:ext cx="4820593" cy="429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556430"/>
              </p:ext>
            </p:extLst>
          </p:nvPr>
        </p:nvGraphicFramePr>
        <p:xfrm>
          <a:off x="4788024" y="2636911"/>
          <a:ext cx="4355976" cy="438694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177988"/>
                <a:gridCol w="2177988"/>
              </a:tblGrid>
              <a:tr h="506347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</a:rPr>
                        <a:t>Место в рейтинге</a:t>
                      </a:r>
                    </a:p>
                  </a:txBody>
                  <a:tcPr marL="60966" marR="60966" marT="30483" marB="30483" anchor="ctr"/>
                </a:tc>
                <a:tc>
                  <a:txBody>
                    <a:bodyPr/>
                    <a:lstStyle/>
                    <a:p>
                      <a:r>
                        <a:rPr lang="ru-RU" sz="1800" u="none" strike="noStrike">
                          <a:effectLst/>
                          <a:hlinkClick r:id="rId3"/>
                        </a:rPr>
                        <a:t>7</a:t>
                      </a:r>
                      <a:endParaRPr lang="ru-RU" sz="1800">
                        <a:effectLst/>
                      </a:endParaRPr>
                    </a:p>
                  </a:txBody>
                  <a:tcPr marL="60966" marR="60966" marT="30483" marB="30483" anchor="ctr"/>
                </a:tc>
              </a:tr>
              <a:tr h="289341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</a:rPr>
                        <a:t>Общий балл</a:t>
                      </a:r>
                    </a:p>
                  </a:txBody>
                  <a:tcPr marL="60966" marR="60966" marT="30483" marB="30483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20</a:t>
                      </a:r>
                    </a:p>
                  </a:txBody>
                  <a:tcPr marL="60966" marR="60966" marT="30483" marB="30483" anchor="ctr"/>
                </a:tc>
              </a:tr>
              <a:tr h="723353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</a:rPr>
                        <a:t>Удовлетворенность выпускников</a:t>
                      </a:r>
                    </a:p>
                  </a:txBody>
                  <a:tcPr marL="60966" marR="60966" marT="30483" marB="30483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86</a:t>
                      </a:r>
                    </a:p>
                  </a:txBody>
                  <a:tcPr marL="60966" marR="60966" marT="30483" marB="30483" anchor="ctr"/>
                </a:tc>
              </a:tr>
              <a:tr h="723353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</a:rPr>
                        <a:t>Восприятие работодателями</a:t>
                      </a:r>
                    </a:p>
                  </a:txBody>
                  <a:tcPr marL="60966" marR="60966" marT="30483" marB="30483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19</a:t>
                      </a:r>
                    </a:p>
                  </a:txBody>
                  <a:tcPr marL="60966" marR="60966" marT="30483" marB="30483" anchor="ctr"/>
                </a:tc>
              </a:tr>
              <a:tr h="940358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</a:rPr>
                        <a:t>Восприятие экспертами качества образования</a:t>
                      </a:r>
                    </a:p>
                  </a:txBody>
                  <a:tcPr marL="60966" marR="60966" marT="30483" marB="30483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13</a:t>
                      </a:r>
                    </a:p>
                  </a:txBody>
                  <a:tcPr marL="60966" marR="60966" marT="30483" marB="30483" anchor="ctr"/>
                </a:tc>
              </a:tr>
              <a:tr h="940358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</a:rPr>
                        <a:t>Сотрудничество с работодателями</a:t>
                      </a:r>
                    </a:p>
                  </a:txBody>
                  <a:tcPr marL="60966" marR="60966" marT="30483" marB="30483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6</a:t>
                      </a:r>
                    </a:p>
                  </a:txBody>
                  <a:tcPr marL="60966" marR="60966" marT="30483" marB="3048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433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02904236"/>
              </p:ext>
            </p:extLst>
          </p:nvPr>
        </p:nvGraphicFramePr>
        <p:xfrm>
          <a:off x="4958566" y="3251670"/>
          <a:ext cx="4185434" cy="348946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092717"/>
                <a:gridCol w="2092717"/>
              </a:tblGrid>
              <a:tr h="593299">
                <a:tc>
                  <a:txBody>
                    <a:bodyPr/>
                    <a:lstStyle/>
                    <a:p>
                      <a:pPr algn="l"/>
                      <a:r>
                        <a:rPr lang="ru-RU" sz="1700" dirty="0">
                          <a:effectLst/>
                        </a:rPr>
                        <a:t>Бесплатное обучение</a:t>
                      </a:r>
                    </a:p>
                  </a:txBody>
                  <a:tcPr marL="84757" marR="84757" marT="42378" marB="42378" anchor="ctr"/>
                </a:tc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есть</a:t>
                      </a:r>
                    </a:p>
                  </a:txBody>
                  <a:tcPr marL="84757" marR="84757" marT="42378" marB="42378" anchor="ctr"/>
                </a:tc>
              </a:tr>
              <a:tr h="593299">
                <a:tc>
                  <a:txBody>
                    <a:bodyPr/>
                    <a:lstStyle/>
                    <a:p>
                      <a:pPr algn="l"/>
                      <a:r>
                        <a:rPr lang="ru-RU" sz="1700">
                          <a:effectLst/>
                        </a:rPr>
                        <a:t>Платное обучение</a:t>
                      </a:r>
                    </a:p>
                  </a:txBody>
                  <a:tcPr marL="84757" marR="84757" marT="42378" marB="42378" anchor="ctr"/>
                </a:tc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есть</a:t>
                      </a:r>
                    </a:p>
                  </a:txBody>
                  <a:tcPr marL="84757" marR="84757" marT="42378" marB="42378" anchor="ctr"/>
                </a:tc>
              </a:tr>
              <a:tr h="847570">
                <a:tc>
                  <a:txBody>
                    <a:bodyPr/>
                    <a:lstStyle/>
                    <a:p>
                      <a:pPr algn="l"/>
                      <a:r>
                        <a:rPr lang="ru-RU" sz="1700">
                          <a:effectLst/>
                        </a:rPr>
                        <a:t>Подготовительное отделение</a:t>
                      </a:r>
                    </a:p>
                  </a:txBody>
                  <a:tcPr marL="84757" marR="84757" marT="42378" marB="42378" anchor="ctr"/>
                </a:tc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нет</a:t>
                      </a:r>
                    </a:p>
                  </a:txBody>
                  <a:tcPr marL="84757" marR="84757" marT="42378" marB="42378" anchor="ctr"/>
                </a:tc>
              </a:tr>
              <a:tr h="1101841">
                <a:tc>
                  <a:txBody>
                    <a:bodyPr/>
                    <a:lstStyle/>
                    <a:p>
                      <a:pPr algn="l"/>
                      <a:r>
                        <a:rPr lang="ru-RU" sz="1700">
                          <a:effectLst/>
                        </a:rPr>
                        <a:t>Аспирантура, докторантура</a:t>
                      </a:r>
                    </a:p>
                  </a:txBody>
                  <a:tcPr marL="84757" marR="84757" marT="42378" marB="42378" anchor="ctr"/>
                </a:tc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есть</a:t>
                      </a:r>
                    </a:p>
                  </a:txBody>
                  <a:tcPr marL="84757" marR="84757" marT="42378" marB="42378" anchor="ctr"/>
                </a:tc>
              </a:tr>
              <a:tr h="339028">
                <a:tc>
                  <a:txBody>
                    <a:bodyPr/>
                    <a:lstStyle/>
                    <a:p>
                      <a:pPr algn="l"/>
                      <a:r>
                        <a:rPr lang="ru-RU" sz="1700">
                          <a:effectLst/>
                        </a:rPr>
                        <a:t>Общежитие</a:t>
                      </a:r>
                    </a:p>
                  </a:txBody>
                  <a:tcPr marL="84757" marR="84757" marT="42378" marB="42378" anchor="ctr"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</a:rPr>
                        <a:t>есть</a:t>
                      </a:r>
                    </a:p>
                  </a:txBody>
                  <a:tcPr marL="84757" marR="84757" marT="42378" marB="42378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87624" y="116632"/>
            <a:ext cx="653587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dirty="0"/>
              <a:t>Харьковская государственная академия дизайна и искусств</a:t>
            </a:r>
          </a:p>
        </p:txBody>
      </p:sp>
      <p:pic>
        <p:nvPicPr>
          <p:cNvPr id="6146" name="Picture 2" descr="http://forum.mediaport.ua/addon.php?62,module=embed_images,file_id=191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1211"/>
            <a:ext cx="4958566" cy="371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58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21567882"/>
              </p:ext>
            </p:extLst>
          </p:nvPr>
        </p:nvGraphicFramePr>
        <p:xfrm>
          <a:off x="4860032" y="3289664"/>
          <a:ext cx="4283968" cy="353598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141984"/>
                <a:gridCol w="2141984"/>
              </a:tblGrid>
              <a:tr h="426759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Место в рейтинге</a:t>
                      </a:r>
                    </a:p>
                  </a:txBody>
                  <a:tcPr marL="60966" marR="60966" marT="30483" marB="30483" anchor="ctr"/>
                </a:tc>
                <a:tc>
                  <a:txBody>
                    <a:bodyPr/>
                    <a:lstStyle/>
                    <a:p>
                      <a:r>
                        <a:rPr lang="ru-RU" sz="1600" u="none" strike="noStrike" dirty="0">
                          <a:effectLst/>
                          <a:hlinkClick r:id="rId2"/>
                        </a:rPr>
                        <a:t>9</a:t>
                      </a:r>
                      <a:endParaRPr lang="ru-RU" sz="1600" dirty="0">
                        <a:effectLst/>
                      </a:endParaRPr>
                    </a:p>
                  </a:txBody>
                  <a:tcPr marL="60966" marR="60966" marT="30483" marB="30483" anchor="ctr"/>
                </a:tc>
              </a:tr>
              <a:tr h="243862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Общий балл</a:t>
                      </a:r>
                    </a:p>
                  </a:txBody>
                  <a:tcPr marL="60966" marR="60966" marT="30483" marB="30483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15</a:t>
                      </a:r>
                    </a:p>
                  </a:txBody>
                  <a:tcPr marL="60966" marR="60966" marT="30483" marB="30483" anchor="ctr"/>
                </a:tc>
              </a:tr>
              <a:tr h="609656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Удовлетворенность выпускников</a:t>
                      </a:r>
                    </a:p>
                  </a:txBody>
                  <a:tcPr marL="60966" marR="60966" marT="30483" marB="30483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81</a:t>
                      </a:r>
                    </a:p>
                  </a:txBody>
                  <a:tcPr marL="60966" marR="60966" marT="30483" marB="30483" anchor="ctr"/>
                </a:tc>
              </a:tr>
              <a:tr h="609656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Восприятие работодателями</a:t>
                      </a:r>
                    </a:p>
                  </a:txBody>
                  <a:tcPr marL="60966" marR="60966" marT="30483" marB="30483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7</a:t>
                      </a:r>
                    </a:p>
                  </a:txBody>
                  <a:tcPr marL="60966" marR="60966" marT="30483" marB="30483" anchor="ctr"/>
                </a:tc>
              </a:tr>
              <a:tr h="792552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Восприятие экспертами качества образования</a:t>
                      </a:r>
                    </a:p>
                  </a:txBody>
                  <a:tcPr marL="60966" marR="60966" marT="30483" marB="30483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3</a:t>
                      </a:r>
                    </a:p>
                  </a:txBody>
                  <a:tcPr marL="60966" marR="60966" marT="30483" marB="30483" anchor="ctr"/>
                </a:tc>
              </a:tr>
              <a:tr h="792552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Сотрудничество с работодателями</a:t>
                      </a:r>
                    </a:p>
                  </a:txBody>
                  <a:tcPr marL="60966" marR="60966" marT="30483" marB="30483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12</a:t>
                      </a:r>
                    </a:p>
                  </a:txBody>
                  <a:tcPr marL="60966" marR="60966" marT="30483" marB="30483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15616" y="188640"/>
            <a:ext cx="68361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dirty="0"/>
              <a:t>Харьковский Национальный Университет имени В.Н. </a:t>
            </a:r>
            <a:r>
              <a:rPr lang="ru-RU" sz="3600" dirty="0" err="1"/>
              <a:t>Каразина</a:t>
            </a:r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664"/>
            <a:ext cx="4776192" cy="35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712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72154726"/>
              </p:ext>
            </p:extLst>
          </p:nvPr>
        </p:nvGraphicFramePr>
        <p:xfrm>
          <a:off x="4593484" y="2996952"/>
          <a:ext cx="4550516" cy="38404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75258"/>
                <a:gridCol w="2275258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Место в рейтинге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u="none" strike="noStrike">
                          <a:effectLst/>
                          <a:hlinkClick r:id="rId2"/>
                        </a:rPr>
                        <a:t>9</a:t>
                      </a:r>
                      <a:endParaRPr lang="ru-RU">
                        <a:effectLst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Общий балл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14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Удовлетворенность выпускников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89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Восприятие работодателями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9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Восприятие экспертами качества образования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3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Сотрудничество с работодателями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6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9592" y="188640"/>
            <a:ext cx="73037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Харьковский Национальный Экономический Университет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96952"/>
            <a:ext cx="4653935" cy="385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375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11163"/>
            <a:ext cx="74888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Киевский Национальный Университет имени Тараса Шевченко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499546"/>
            <a:ext cx="4104455" cy="419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868358"/>
              </p:ext>
            </p:extLst>
          </p:nvPr>
        </p:nvGraphicFramePr>
        <p:xfrm>
          <a:off x="4554190" y="2499546"/>
          <a:ext cx="3906242" cy="409780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953121"/>
                <a:gridCol w="1953121"/>
              </a:tblGrid>
              <a:tr h="503239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Место в рейтинге</a:t>
                      </a:r>
                    </a:p>
                  </a:txBody>
                  <a:tcPr marL="60966" marR="60966" marT="30483" marB="30483" anchor="ctr"/>
                </a:tc>
                <a:tc>
                  <a:txBody>
                    <a:bodyPr/>
                    <a:lstStyle/>
                    <a:p>
                      <a:r>
                        <a:rPr lang="ru-RU" sz="1400" u="none" strike="noStrike">
                          <a:effectLst/>
                          <a:hlinkClick r:id="rId3"/>
                        </a:rPr>
                        <a:t>2</a:t>
                      </a:r>
                      <a:endParaRPr lang="ru-RU" sz="1400">
                        <a:effectLst/>
                      </a:endParaRPr>
                    </a:p>
                  </a:txBody>
                  <a:tcPr marL="60966" marR="60966" marT="30483" marB="30483" anchor="ctr"/>
                </a:tc>
              </a:tr>
              <a:tr h="287565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Общий балл</a:t>
                      </a:r>
                    </a:p>
                  </a:txBody>
                  <a:tcPr marL="60966" marR="60966" marT="30483" marB="30483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83</a:t>
                      </a:r>
                    </a:p>
                  </a:txBody>
                  <a:tcPr marL="60966" marR="60966" marT="30483" marB="30483" anchor="ctr"/>
                </a:tc>
              </a:tr>
              <a:tr h="718914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Удовлетворенность выпускников</a:t>
                      </a:r>
                    </a:p>
                  </a:txBody>
                  <a:tcPr marL="60966" marR="60966" marT="30483" marB="30483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99</a:t>
                      </a:r>
                    </a:p>
                  </a:txBody>
                  <a:tcPr marL="60966" marR="60966" marT="30483" marB="30483" anchor="ctr"/>
                </a:tc>
              </a:tr>
              <a:tr h="718914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Восприятие работодателями</a:t>
                      </a:r>
                    </a:p>
                  </a:txBody>
                  <a:tcPr marL="60966" marR="60966" marT="30483" marB="30483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81</a:t>
                      </a:r>
                    </a:p>
                  </a:txBody>
                  <a:tcPr marL="60966" marR="60966" marT="30483" marB="30483" anchor="ctr"/>
                </a:tc>
              </a:tr>
              <a:tr h="934587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Восприятие экспертами качества образования</a:t>
                      </a:r>
                    </a:p>
                  </a:txBody>
                  <a:tcPr marL="60966" marR="60966" marT="30483" marB="30483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100</a:t>
                      </a:r>
                    </a:p>
                  </a:txBody>
                  <a:tcPr marL="60966" marR="60966" marT="30483" marB="30483" anchor="ctr"/>
                </a:tc>
              </a:tr>
              <a:tr h="934587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Сотрудничество с работодателями</a:t>
                      </a:r>
                    </a:p>
                  </a:txBody>
                  <a:tcPr marL="60966" marR="60966" marT="30483" marB="30483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64</a:t>
                      </a:r>
                    </a:p>
                  </a:txBody>
                  <a:tcPr marL="60966" marR="60966" marT="30483" marB="3048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28863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103</TotalTime>
  <Words>305</Words>
  <Application>Microsoft Office PowerPoint</Application>
  <PresentationFormat>Экран (4:3)</PresentationFormat>
  <Paragraphs>138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10</cp:revision>
  <dcterms:modified xsi:type="dcterms:W3CDTF">2013-05-21T18:15:06Z</dcterms:modified>
</cp:coreProperties>
</file>