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4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61B00"/>
    <a:srgbClr val="FF3300"/>
    <a:srgbClr val="663300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34E31ED7-7E57-43AB-B4C8-8CC9738F6059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47A5962-2D46-4F4A-9CBB-CC51D5E4C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BE91B-7E40-4263-B1F0-A0AC9E7E06B6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FD9FD-40FC-4F51-9D68-971402350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F777F-4F41-4E9B-9C20-6D4C1B55B970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AFD8C-BC02-4D2F-9E57-564808923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2E031-1DC1-491D-ACFD-89DFD587AEFF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E5888-7BE6-45B1-B329-FE587269F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3B3D3-CA89-4D11-ABFC-AD00E13EAB6C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B317F-FC98-4EA4-BCD7-672A194DD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733F-A292-4A1F-9695-57BC163AFF39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2682-2F48-43CE-8389-F4A8BFDC0D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EF222-CEAE-4E15-B060-589DB79F61B6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83FA1139-8DE2-4461-814C-D0BD22386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FA97B-4F02-4B16-9F50-B9AE871E9ECB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98E86-E84A-49C9-8113-858BF040C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D0A1-0A58-4862-BE70-2CFCD05B16DD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2C2F2-8EC5-48E5-8AB6-044C7B784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4C2997EC-3F4A-43D8-AAD6-4757E1B6A9C3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69E4CC3-B944-4996-BB21-138567931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9D81705-75C2-4C7D-96C6-FE61D5590DA6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 smtClean="0"/>
            </a:lvl1pPr>
          </a:lstStyle>
          <a:p>
            <a:pPr>
              <a:defRPr/>
            </a:pPr>
            <a:fld id="{6B13ACCF-1BFE-43A9-A99B-2AE0A0CE51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4221FB-2700-4040-905F-DB5A80786E32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EEE39C-FA7E-4284-9EC5-2C6EB820D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15" r:id="rId6"/>
    <p:sldLayoutId id="2147483716" r:id="rId7"/>
    <p:sldLayoutId id="2147483724" r:id="rId8"/>
    <p:sldLayoutId id="2147483725" r:id="rId9"/>
    <p:sldLayoutId id="2147483717" r:id="rId10"/>
    <p:sldLayoutId id="2147483718" r:id="rId11"/>
  </p:sldLayoutIdLst>
  <p:txStyles>
    <p:titleStyle>
      <a:lvl1pPr marL="484188" algn="l" rtl="0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C:\Users\Агапыч\Desktop\Fuji-Moun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-180528" y="188640"/>
            <a:ext cx="7668344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  <a:cs typeface="+mn-cs"/>
              </a:rPr>
              <a:t>Японська</a:t>
            </a:r>
            <a:r>
              <a:rPr lang="ru-RU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  <a:cs typeface="+mn-cs"/>
              </a:rPr>
              <a:t>чайна</a:t>
            </a:r>
            <a:r>
              <a:rPr lang="ru-RU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  <a:cs typeface="+mn-cs"/>
              </a:rPr>
              <a:t>церемонія</a:t>
            </a:r>
            <a:r>
              <a:rPr lang="ru-RU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гапыч\Desktop\1297027739_grunge-bamboo-4.jpg"/>
          <p:cNvPicPr>
            <a:picLocks noChangeAspect="1" noChangeArrowheads="1"/>
          </p:cNvPicPr>
          <p:nvPr/>
        </p:nvPicPr>
        <p:blipFill>
          <a:blip r:embed="rId2" cstate="print"/>
          <a:srcRect b="984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64088" y="0"/>
            <a:ext cx="37799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Починаючи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з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XII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в.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з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Китаю до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Японії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проникає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спосіб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приготування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роздрібненого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чаю.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Звідти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ж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прийшов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і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звичай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влаштовувати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своєрідні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розваги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у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формі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чайних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турнірів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.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Спочатку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такі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турніри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проводили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ченці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в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монастирях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,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причому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в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них брали участь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і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самураї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. Особливо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широке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поширення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чайні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турніри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набули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в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XIV-XV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вв. В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аристократичних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кругах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їх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влаштовували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в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двох'ярусних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павільйонах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, перший поверх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яких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іменувався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"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гостьовою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терасою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", а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верхній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- "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чайним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павільйоном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".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rgbClr val="92D050"/>
              </a:solidFill>
              <a:latin typeface="Monotype Corsiva" pitchFamily="66" charset="0"/>
            </a:endParaRPr>
          </a:p>
        </p:txBody>
      </p:sp>
      <p:pic>
        <p:nvPicPr>
          <p:cNvPr id="5124" name="Picture 4" descr="C:\Users\Агапыч\Desktop\yellow-t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5112161" cy="315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Агапыч\Desktop\hq-wallpapers_ru_city_38550_1680x1050.jpg"/>
          <p:cNvPicPr>
            <a:picLocks noChangeAspect="1" noChangeArrowheads="1"/>
          </p:cNvPicPr>
          <p:nvPr/>
        </p:nvPicPr>
        <p:blipFill>
          <a:blip r:embed="rId4" cstate="print"/>
          <a:srcRect l="8715" t="17746" r="38998" b="18875"/>
          <a:stretch>
            <a:fillRect/>
          </a:stretch>
        </p:blipFill>
        <p:spPr bwMode="auto">
          <a:xfrm>
            <a:off x="107504" y="3257600"/>
            <a:ext cx="511256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гапыч\Desktop\8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56176" y="0"/>
            <a:ext cx="29878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У чайному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павільйоні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в "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червоному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кутку"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вивішувалися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китайські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буддійські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свити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іноді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це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були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китайські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картини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із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зображенням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квітів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птахів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або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пейзажів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. На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столи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перед свитами ставили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китайські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вази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для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квітів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курильні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свічники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.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Всі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ці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предмети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іменувалися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"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китайськими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речами". На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інших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столиках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поміщали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тарілки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з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легкою закускою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і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судини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з</a:t>
            </a:r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 напоями.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Агапыч\Desktop\oriental-background-1443429.jpg"/>
          <p:cNvPicPr>
            <a:picLocks noChangeAspect="1" noChangeArrowheads="1"/>
          </p:cNvPicPr>
          <p:nvPr/>
        </p:nvPicPr>
        <p:blipFill>
          <a:blip r:embed="rId2" cstate="print"/>
          <a:srcRect b="104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 descr="C:\Users\Агапыч\Desktop\1345551087.jpg"/>
          <p:cNvPicPr>
            <a:picLocks noChangeAspect="1" noChangeArrowheads="1"/>
          </p:cNvPicPr>
          <p:nvPr/>
        </p:nvPicPr>
        <p:blipFill>
          <a:blip r:embed="rId3" cstate="print"/>
          <a:srcRect t="10893" r="22581"/>
          <a:stretch>
            <a:fillRect/>
          </a:stretch>
        </p:blipFill>
        <p:spPr bwMode="auto">
          <a:xfrm>
            <a:off x="0" y="0"/>
            <a:ext cx="464400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Агапыч\Desktop\-font-b-Porcelain-b-font-handmade-font-b-japanese-b-font-style-coarse-pottery-flower.jpg"/>
          <p:cNvPicPr>
            <a:picLocks noChangeAspect="1" noChangeArrowheads="1"/>
          </p:cNvPicPr>
          <p:nvPr/>
        </p:nvPicPr>
        <p:blipFill>
          <a:blip r:embed="rId4" cstate="print"/>
          <a:srcRect l="8673" t="28832"/>
          <a:stretch>
            <a:fillRect/>
          </a:stretch>
        </p:blipFill>
        <p:spPr bwMode="auto">
          <a:xfrm>
            <a:off x="4644008" y="0"/>
            <a:ext cx="4499993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Агапыч\Desktop\79211919461-dlya-doma-interera-malenkie-podsvechniki-n3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3284985"/>
            <a:ext cx="449999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Агапыч\Desktop\JH7.jpg"/>
          <p:cNvPicPr>
            <a:picLocks noChangeAspect="1" noChangeArrowheads="1"/>
          </p:cNvPicPr>
          <p:nvPr/>
        </p:nvPicPr>
        <p:blipFill>
          <a:blip r:embed="rId6" cstate="print"/>
          <a:srcRect t="21196"/>
          <a:stretch>
            <a:fillRect/>
          </a:stretch>
        </p:blipFill>
        <p:spPr bwMode="auto">
          <a:xfrm>
            <a:off x="0" y="3255080"/>
            <a:ext cx="4644008" cy="360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гапыч\Desktop\oriental-background-1443429.jpg"/>
          <p:cNvPicPr>
            <a:picLocks noChangeAspect="1" noChangeArrowheads="1"/>
          </p:cNvPicPr>
          <p:nvPr/>
        </p:nvPicPr>
        <p:blipFill>
          <a:blip r:embed="rId2" cstate="print"/>
          <a:srcRect b="104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Агапыч\Desktop\japanese-painting-tiger-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Агапыч\Desktop\0_7ba11_c541358e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6992"/>
            <a:ext cx="457200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Агапыч\Desktop\desktopwallpapers.org.ua_12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Агапыч\Desktop\Skidka-25-na-zakazy-s-soboj-ot-sushi-bara-Nobu_full.jpg"/>
          <p:cNvPicPr>
            <a:picLocks noChangeAspect="1" noChangeArrowheads="1"/>
          </p:cNvPicPr>
          <p:nvPr/>
        </p:nvPicPr>
        <p:blipFill>
          <a:blip r:embed="rId6" cstate="print"/>
          <a:srcRect l="6801" t="2751" r="4641"/>
          <a:stretch>
            <a:fillRect/>
          </a:stretch>
        </p:blipFill>
        <p:spPr bwMode="auto">
          <a:xfrm>
            <a:off x="-1" y="3429000"/>
            <a:ext cx="4611853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гапыч\Desktop\1333740860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413995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Звичайно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гості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збиралися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на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першому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поверсі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павільйону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, де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їм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подавалося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пригощання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.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Після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невеликого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бенкету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гості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виходили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в сад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прогулювалися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по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його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алеях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. Сади при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павільйонах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, де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проводилися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чайні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турніри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були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прогулянковими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, а не "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споглядальними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".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Поки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гості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милувалися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садом, "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господар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" чайного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турніру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закінчував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всі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приготування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.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Після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його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запрошення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гості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розсаджувалися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в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певному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порядку на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ослін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покриту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шкурою леопарда, а "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господар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" - на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бамбуковий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стілець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.</a:t>
            </a:r>
            <a:endParaRPr lang="ru-RU" sz="2400" b="1" dirty="0">
              <a:solidFill>
                <a:srgbClr val="361B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гапыч\Desktop\allfons.ru_8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pic>
        <p:nvPicPr>
          <p:cNvPr id="10243" name="Picture 3" descr="C:\Users\Агапыч\Desktop\Interer-v-yaponskom-stile.jpg"/>
          <p:cNvPicPr>
            <a:picLocks noChangeAspect="1" noChangeArrowheads="1"/>
          </p:cNvPicPr>
          <p:nvPr/>
        </p:nvPicPr>
        <p:blipFill>
          <a:blip r:embed="rId3" cstate="print"/>
          <a:srcRect l="6509" t="19374" r="12784" b="3128"/>
          <a:stretch>
            <a:fillRect/>
          </a:stretch>
        </p:blipFill>
        <p:spPr bwMode="auto">
          <a:xfrm>
            <a:off x="-1" y="0"/>
            <a:ext cx="4628841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Агапыч\Desktop\65783839_61207915_0_17ea4_df28f7e7_XL-1.jpg"/>
          <p:cNvPicPr>
            <a:picLocks noChangeAspect="1" noChangeArrowheads="1"/>
          </p:cNvPicPr>
          <p:nvPr/>
        </p:nvPicPr>
        <p:blipFill>
          <a:blip r:embed="rId4" cstate="print"/>
          <a:srcRect l="3129" t="3633" r="3129"/>
          <a:stretch>
            <a:fillRect/>
          </a:stretch>
        </p:blipFill>
        <p:spPr bwMode="auto">
          <a:xfrm>
            <a:off x="4572000" y="3284984"/>
            <a:ext cx="457200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7" name="Picture 7" descr="C:\Users\Агапыч\Desktop\0055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0"/>
            <a:ext cx="4572001" cy="337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Picture 8" descr="C:\Users\Агапыч\Desktop\1.jpg"/>
          <p:cNvPicPr>
            <a:picLocks noChangeAspect="1" noChangeArrowheads="1"/>
          </p:cNvPicPr>
          <p:nvPr/>
        </p:nvPicPr>
        <p:blipFill>
          <a:blip r:embed="rId6" cstate="print"/>
          <a:srcRect l="15534" r="4725" b="5112"/>
          <a:stretch>
            <a:fillRect/>
          </a:stretch>
        </p:blipFill>
        <p:spPr bwMode="auto">
          <a:xfrm>
            <a:off x="0" y="3284985"/>
            <a:ext cx="4644008" cy="357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гапыч\Desktop\190694-1920x1080.jpg"/>
          <p:cNvPicPr>
            <a:picLocks noChangeAspect="1" noChangeArrowheads="1"/>
          </p:cNvPicPr>
          <p:nvPr/>
        </p:nvPicPr>
        <p:blipFill>
          <a:blip r:embed="rId2" cstate="print"/>
          <a:srcRect l="8859"/>
          <a:stretch>
            <a:fillRect/>
          </a:stretch>
        </p:blipFill>
        <p:spPr bwMode="auto">
          <a:xfrm>
            <a:off x="-1" y="0"/>
            <a:ext cx="917280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Здавна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тяною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була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неодмінним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атрибутом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зустрічей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японських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філософів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поетів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художників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.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Поступово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ця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процедура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захоплювала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інші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шари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суспільства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в </a:t>
            </a:r>
            <a:r>
              <a:rPr lang="en-US" sz="2000" b="1" dirty="0" smtClean="0">
                <a:solidFill>
                  <a:srgbClr val="361B00"/>
                </a:solidFill>
                <a:latin typeface="Monotype Corsiva" pitchFamily="66" charset="0"/>
              </a:rPr>
              <a:t>XVI - XVII 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вв. вона стала популярною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серед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японської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аристократії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самураїв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.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Чайна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церемонія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як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мистецтво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тяною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оформилася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у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свого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роду систему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відпочинку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від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буденних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турбот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. В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самій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класичній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формі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вона стала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відбуватися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в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чайних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будиночках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 "</a:t>
            </a:r>
            <a:r>
              <a:rPr lang="ru-RU" sz="2000" b="1" dirty="0" err="1" smtClean="0">
                <a:solidFill>
                  <a:srgbClr val="361B00"/>
                </a:solidFill>
                <a:latin typeface="Monotype Corsiva" pitchFamily="66" charset="0"/>
              </a:rPr>
              <a:t>тясіцу</a:t>
            </a:r>
            <a:r>
              <a:rPr lang="ru-RU" sz="2000" b="1" dirty="0" smtClean="0">
                <a:solidFill>
                  <a:srgbClr val="361B00"/>
                </a:solidFill>
                <a:latin typeface="Monotype Corsiva" pitchFamily="66" charset="0"/>
              </a:rPr>
              <a:t>".</a:t>
            </a:r>
            <a:endParaRPr lang="ru-RU" sz="2000" b="1" dirty="0">
              <a:solidFill>
                <a:srgbClr val="361B00"/>
              </a:solidFill>
              <a:latin typeface="Monotype Corsiva" pitchFamily="66" charset="0"/>
            </a:endParaRPr>
          </a:p>
        </p:txBody>
      </p:sp>
      <p:pic>
        <p:nvPicPr>
          <p:cNvPr id="11267" name="Picture 3" descr="C:\Users\Агапыч\Desktop\e8e8dbc483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Агапыч\Desktop\Japan1.jpg"/>
          <p:cNvPicPr>
            <a:picLocks noChangeAspect="1" noChangeArrowheads="1"/>
          </p:cNvPicPr>
          <p:nvPr/>
        </p:nvPicPr>
        <p:blipFill>
          <a:blip r:embed="rId4" cstate="print"/>
          <a:srcRect t="27216"/>
          <a:stretch>
            <a:fillRect/>
          </a:stretch>
        </p:blipFill>
        <p:spPr bwMode="auto">
          <a:xfrm>
            <a:off x="0" y="3573016"/>
            <a:ext cx="437133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гапыч\Desktop\art_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109" cy="6858000"/>
          </a:xfrm>
          <a:prstGeom prst="rect">
            <a:avLst/>
          </a:prstGeom>
          <a:noFill/>
        </p:spPr>
      </p:pic>
      <p:pic>
        <p:nvPicPr>
          <p:cNvPr id="12294" name="Picture 6" descr="C:\Users\Агапыч\Desktop\97094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24944" cy="2924944"/>
          </a:xfrm>
          <a:prstGeom prst="rect">
            <a:avLst/>
          </a:prstGeom>
          <a:noFill/>
        </p:spPr>
      </p:pic>
      <p:pic>
        <p:nvPicPr>
          <p:cNvPr id="12296" name="Picture 8" descr="C:\Users\Агапыч\Desktop\13082_16516.800x800x4.jpg"/>
          <p:cNvPicPr>
            <a:picLocks noChangeAspect="1" noChangeArrowheads="1"/>
          </p:cNvPicPr>
          <p:nvPr/>
        </p:nvPicPr>
        <p:blipFill>
          <a:blip r:embed="rId4" cstate="print"/>
          <a:srcRect l="4749" t="3685" r="3810" b="3882"/>
          <a:stretch>
            <a:fillRect/>
          </a:stretch>
        </p:blipFill>
        <p:spPr bwMode="auto">
          <a:xfrm>
            <a:off x="6083959" y="0"/>
            <a:ext cx="3060041" cy="3068960"/>
          </a:xfrm>
          <a:prstGeom prst="rect">
            <a:avLst/>
          </a:prstGeom>
          <a:noFill/>
        </p:spPr>
      </p:pic>
      <p:pic>
        <p:nvPicPr>
          <p:cNvPr id="12300" name="Picture 12" descr="C:\Users\Агапыч\Desktop\654366046.jpg"/>
          <p:cNvPicPr>
            <a:picLocks noChangeAspect="1" noChangeArrowheads="1"/>
          </p:cNvPicPr>
          <p:nvPr/>
        </p:nvPicPr>
        <p:blipFill>
          <a:blip r:embed="rId5" cstate="print"/>
          <a:srcRect b="44018"/>
          <a:stretch>
            <a:fillRect/>
          </a:stretch>
        </p:blipFill>
        <p:spPr bwMode="auto">
          <a:xfrm>
            <a:off x="539552" y="3717032"/>
            <a:ext cx="8139493" cy="314096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771800" y="332656"/>
            <a:ext cx="33843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Коли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всі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гості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випивали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перший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запропонований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сорт напою,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вносилися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нові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чашки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пропонувався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новий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сорт.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Чайні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турніри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перетворювалися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на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веселі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розваги</a:t>
            </a:r>
            <a:r>
              <a:rPr lang="ru-RU" sz="28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</a:t>
            </a:r>
            <a:endParaRPr lang="ru-RU" sz="2800" b="1" dirty="0">
              <a:solidFill>
                <a:srgbClr val="361B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2301" name="Picture 13" descr="C:\Users\Агапыч\Desktop\16f4fee231c1608c0a7da0b8f9509512.jpg"/>
          <p:cNvPicPr>
            <a:picLocks noChangeAspect="1" noChangeArrowheads="1"/>
          </p:cNvPicPr>
          <p:nvPr/>
        </p:nvPicPr>
        <p:blipFill>
          <a:blip r:embed="rId6" cstate="print"/>
          <a:srcRect l="6169"/>
          <a:stretch>
            <a:fillRect/>
          </a:stretch>
        </p:blipFill>
        <p:spPr bwMode="auto">
          <a:xfrm>
            <a:off x="0" y="2924944"/>
            <a:ext cx="2190328" cy="1894774"/>
          </a:xfrm>
          <a:prstGeom prst="rect">
            <a:avLst/>
          </a:prstGeom>
          <a:noFill/>
        </p:spPr>
      </p:pic>
      <p:pic>
        <p:nvPicPr>
          <p:cNvPr id="12302" name="Picture 14" descr="C:\Users\Агапыч\Desktop\654365481.jpg"/>
          <p:cNvPicPr>
            <a:picLocks noChangeAspect="1" noChangeArrowheads="1"/>
          </p:cNvPicPr>
          <p:nvPr/>
        </p:nvPicPr>
        <p:blipFill>
          <a:blip r:embed="rId7" cstate="print"/>
          <a:srcRect l="1273" t="1651" r="4581" b="42208"/>
          <a:stretch>
            <a:fillRect/>
          </a:stretch>
        </p:blipFill>
        <p:spPr bwMode="auto">
          <a:xfrm>
            <a:off x="5796136" y="3068960"/>
            <a:ext cx="3347864" cy="1405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гапыч\Desktop\defaul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92" y="0"/>
            <a:ext cx="9156592" cy="6858000"/>
          </a:xfrm>
          <a:prstGeom prst="rect">
            <a:avLst/>
          </a:prstGeom>
          <a:noFill/>
        </p:spPr>
      </p:pic>
      <p:pic>
        <p:nvPicPr>
          <p:cNvPr id="13316" name="Picture 4" descr="C:\Users\Агапыч\Desktop\1375454336_2-2.jpg"/>
          <p:cNvPicPr>
            <a:picLocks noChangeAspect="1" noChangeArrowheads="1"/>
          </p:cNvPicPr>
          <p:nvPr/>
        </p:nvPicPr>
        <p:blipFill>
          <a:blip r:embed="rId3" cstate="print"/>
          <a:srcRect b="9990"/>
          <a:stretch>
            <a:fillRect/>
          </a:stretch>
        </p:blipFill>
        <p:spPr bwMode="auto">
          <a:xfrm>
            <a:off x="4014882" y="0"/>
            <a:ext cx="5129118" cy="3240360"/>
          </a:xfrm>
          <a:prstGeom prst="rect">
            <a:avLst/>
          </a:prstGeom>
          <a:noFill/>
        </p:spPr>
      </p:pic>
      <p:pic>
        <p:nvPicPr>
          <p:cNvPr id="13318" name="Picture 6" descr="C:\Users\Агапыч\Desktop\Vintage-Japanese-style-font-b-Coffee-b-font-font-b-cup-b-font-font-b-wooden.jpg"/>
          <p:cNvPicPr>
            <a:picLocks noChangeAspect="1" noChangeArrowheads="1"/>
          </p:cNvPicPr>
          <p:nvPr/>
        </p:nvPicPr>
        <p:blipFill>
          <a:blip r:embed="rId4" cstate="print"/>
          <a:srcRect t="14147" b="21999"/>
          <a:stretch>
            <a:fillRect/>
          </a:stretch>
        </p:blipFill>
        <p:spPr bwMode="auto">
          <a:xfrm>
            <a:off x="179512" y="3356992"/>
            <a:ext cx="5472608" cy="35010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92080" y="3212977"/>
            <a:ext cx="3851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Самий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звичайний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чайник, </a:t>
            </a:r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дерев'яна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ложка для </a:t>
            </a:r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насипання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чаю, груба </a:t>
            </a:r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дерев'яна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чашка - все </a:t>
            </a:r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це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робить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на </a:t>
            </a:r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учасників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церемонії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заворожливий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вплив</a:t>
            </a:r>
            <a:r>
              <a:rPr lang="ru-RU" sz="3200" b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</a:t>
            </a:r>
            <a:endParaRPr lang="ru-RU" sz="3200" b="1" dirty="0">
              <a:solidFill>
                <a:srgbClr val="361B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4283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Правила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відносяться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до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аранжування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квітів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,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кип'ятінню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води, заварки чаю, розливу напою.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Всі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правила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мають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ціль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: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викликати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відчуття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природності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або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відчуття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мистецтва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тяною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без </a:t>
            </a:r>
            <a:r>
              <a:rPr lang="ru-RU" sz="2800" b="1" i="1" dirty="0" err="1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штучності</a:t>
            </a:r>
            <a:r>
              <a:rPr lang="ru-RU" sz="2800" b="1" i="1" dirty="0" smtClean="0">
                <a:solidFill>
                  <a:srgbClr val="361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</a:t>
            </a:r>
            <a:endParaRPr lang="ru-RU" sz="2800" b="1" i="1" dirty="0">
              <a:solidFill>
                <a:srgbClr val="361B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гапыч\Desktop\134_zoo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C:\Users\Агапыч\Desktop\7b2d9b1ff404.jpg"/>
          <p:cNvPicPr>
            <a:picLocks noChangeAspect="1" noChangeArrowheads="1"/>
          </p:cNvPicPr>
          <p:nvPr/>
        </p:nvPicPr>
        <p:blipFill>
          <a:blip r:embed="rId3" cstate="print"/>
          <a:srcRect l="12318" b="10456"/>
          <a:stretch>
            <a:fillRect/>
          </a:stretch>
        </p:blipFill>
        <p:spPr bwMode="auto">
          <a:xfrm>
            <a:off x="1259632" y="332656"/>
            <a:ext cx="6580178" cy="4535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86916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А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після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того, як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закінчиться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прийом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підуть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гості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господар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повертається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в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тясіцу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сідає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перед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своїм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єдиним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компаньйоном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- чайником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вдається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до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філософських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роздумів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прислухаючись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до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"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вітру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в сосновому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лісі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".</a:t>
            </a:r>
            <a:endParaRPr lang="ru-RU" sz="2800" b="1" dirty="0">
              <a:solidFill>
                <a:srgbClr val="361B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0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Дівчина-збирачка</a:t>
            </a:r>
            <a:r>
              <a:rPr lang="ru-RU" sz="2400" b="1" dirty="0" smtClean="0">
                <a:solidFill>
                  <a:srgbClr val="361B00"/>
                </a:solidFill>
                <a:latin typeface="Monotype Corsiva" pitchFamily="66" charset="0"/>
              </a:rPr>
              <a:t> чаю на </a:t>
            </a:r>
            <a:r>
              <a:rPr lang="ru-RU" sz="2400" b="1" dirty="0" err="1" smtClean="0">
                <a:solidFill>
                  <a:srgbClr val="361B00"/>
                </a:solidFill>
                <a:latin typeface="Monotype Corsiva" pitchFamily="66" charset="0"/>
              </a:rPr>
              <a:t>відпочинку</a:t>
            </a:r>
            <a:endParaRPr lang="ru-RU" sz="2400" b="1" dirty="0">
              <a:solidFill>
                <a:srgbClr val="361B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гапыч\Desktop\anypics.ru_29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87824" y="1052736"/>
            <a:ext cx="4536504" cy="50167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Однією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з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вершин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мистецтва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чаювання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вважається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японський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ритуал.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>
              <a:ln w="1143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Суть </a:t>
            </a:r>
            <a:r>
              <a:rPr lang="ru-RU" sz="3200" b="1" spc="50" dirty="0" err="1">
                <a:ln w="31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церемонії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відображають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чотири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принципи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,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сформульовані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її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творцем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вересня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Рікю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: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ва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,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кеі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, сей, </a:t>
            </a:r>
            <a:r>
              <a:rPr lang="ru-RU" sz="3200" b="1" spc="50" dirty="0" err="1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дзяку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, </a:t>
            </a:r>
            <a:r>
              <a:rPr lang="ru-RU" sz="3200" b="1" spc="50" dirty="0" smtClean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а </a:t>
            </a:r>
            <a:r>
              <a:rPr lang="ru-RU" sz="3200" b="1" spc="50" dirty="0" err="1" smtClean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саме</a:t>
            </a:r>
            <a:r>
              <a:rPr lang="ru-RU" sz="3200" b="1" spc="50" dirty="0" smtClean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:</a:t>
            </a:r>
            <a:endParaRPr lang="ru-RU" sz="3200" b="1" spc="50" dirty="0">
              <a:ln w="1143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гапыч\Desktop\picture-7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27784" y="0"/>
            <a:ext cx="403244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Такий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класичний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ритуал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тяною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Зовсім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природно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,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що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це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естетичне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проведення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часу не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є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частим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навіть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для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вищих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шарів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японського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суспільства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, не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говорячи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вже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про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простих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людей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і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проте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тяною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є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безперечно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самою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різносторонньою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естетичною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розвагою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,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вплив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якої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помітний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в кожному </a:t>
            </a:r>
            <a:r>
              <a:rPr lang="ru-RU" sz="3200" b="1" dirty="0" err="1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будинку</a:t>
            </a:r>
            <a:r>
              <a:rPr lang="ru-RU" sz="3200" b="1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</a:t>
            </a:r>
            <a:endParaRPr lang="ru-RU" sz="3200" b="1" dirty="0">
              <a:solidFill>
                <a:srgbClr val="008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гапыч\Desktop\япо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404664"/>
            <a:ext cx="2952328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Звичайно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існує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безліч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різних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шкіл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тяною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, де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деякі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речі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тлумачаться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по-різному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але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чотири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основні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принципи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чайної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церемонії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завжди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одні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ті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ж.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Це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Гармонія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Шанобливість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, Чистота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Спокій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гапыч\Desktop\defaul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7411" name="Picture 3" descr="C:\Users\Агапыч\Desktop\sakura_tree.jpg"/>
          <p:cNvPicPr>
            <a:picLocks noChangeAspect="1" noChangeArrowheads="1"/>
          </p:cNvPicPr>
          <p:nvPr/>
        </p:nvPicPr>
        <p:blipFill>
          <a:blip r:embed="rId3" cstate="print"/>
          <a:srcRect b="1989"/>
          <a:stretch>
            <a:fillRect/>
          </a:stretch>
        </p:blipFill>
        <p:spPr bwMode="auto">
          <a:xfrm>
            <a:off x="0" y="0"/>
            <a:ext cx="6400000" cy="35283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59832" y="4581128"/>
            <a:ext cx="5322291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Дякую</a:t>
            </a:r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за </a:t>
            </a:r>
            <a:r>
              <a:rPr lang="ru-RU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увагу</a:t>
            </a:r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!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Users\Агапыч\Desktop\desktopwallpapers.org.ua-1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491880" y="3068960"/>
            <a:ext cx="2808312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>
                <a:solidFill>
                  <a:srgbClr val="00B050"/>
                </a:solidFill>
                <a:latin typeface="Monotype Corsiva" pitchFamily="66" charset="0"/>
              </a:rPr>
              <a:t>Японська</a:t>
            </a:r>
            <a:r>
              <a:rPr lang="ru-RU" sz="3200" b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rgbClr val="00B050"/>
                </a:solidFill>
                <a:latin typeface="Monotype Corsiva" pitchFamily="66" charset="0"/>
              </a:rPr>
              <a:t>чайна</a:t>
            </a:r>
            <a:r>
              <a:rPr lang="ru-RU" sz="3200" b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rgbClr val="00B050"/>
                </a:solidFill>
                <a:latin typeface="Monotype Corsiva" pitchFamily="66" charset="0"/>
              </a:rPr>
              <a:t>церемонія</a:t>
            </a:r>
            <a:r>
              <a:rPr lang="ru-RU" sz="3200" b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4208" y="3140968"/>
            <a:ext cx="2376264" cy="14401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err="1">
                <a:solidFill>
                  <a:srgbClr val="00B050"/>
                </a:solidFill>
                <a:latin typeface="Monotype Corsiva" pitchFamily="66" charset="0"/>
              </a:rPr>
              <a:t>Повага</a:t>
            </a:r>
            <a:endParaRPr lang="ru-RU" sz="48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35896" y="1556792"/>
            <a:ext cx="2520280" cy="13681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err="1">
                <a:solidFill>
                  <a:srgbClr val="00B050"/>
                </a:solidFill>
                <a:latin typeface="Monotype Corsiva" pitchFamily="66" charset="0"/>
              </a:rPr>
              <a:t>Гармонія</a:t>
            </a:r>
            <a:endParaRPr lang="ru-RU" sz="48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63888" y="4869160"/>
            <a:ext cx="2592288" cy="13681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B050"/>
                </a:solidFill>
                <a:latin typeface="Monotype Corsiva" pitchFamily="66" charset="0"/>
              </a:rPr>
              <a:t>Чистота</a:t>
            </a:r>
            <a:endParaRPr lang="ru-RU" sz="48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9592" y="3284984"/>
            <a:ext cx="2448272" cy="14401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err="1">
                <a:solidFill>
                  <a:srgbClr val="00B050"/>
                </a:solidFill>
                <a:latin typeface="Monotype Corsiva" pitchFamily="66" charset="0"/>
              </a:rPr>
              <a:t>Спокій</a:t>
            </a:r>
            <a:endParaRPr lang="ru-RU" sz="4800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  <p:bldP spid="9" grpId="0" build="allAtOnce" animBg="1"/>
      <p:bldP spid="10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гапыч\Desktop\desktopwallpapers.org.ua-1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5976" y="332656"/>
            <a:ext cx="500404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b="1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Гармонія</a:t>
            </a:r>
            <a:r>
              <a:rPr lang="ru-RU" sz="32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– у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відносинах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між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людьми,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гармонія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людини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і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природи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,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гармонія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чайного посуду та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манери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її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використання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; </a:t>
            </a:r>
          </a:p>
          <a:p>
            <a:endParaRPr lang="ru-RU" sz="2400" dirty="0" smtClean="0">
              <a:ln>
                <a:solidFill>
                  <a:srgbClr val="00B050"/>
                </a:solidFill>
              </a:ln>
              <a:solidFill>
                <a:srgbClr val="008000"/>
              </a:solidFill>
              <a:latin typeface="Monotype Corsiv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200" b="1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повага</a:t>
            </a:r>
            <a:r>
              <a:rPr lang="ru-RU" sz="32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– до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всіх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і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кожного,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що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виходять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з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щирого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почуття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подяки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за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саме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існування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; </a:t>
            </a:r>
          </a:p>
          <a:p>
            <a:endParaRPr lang="ru-RU" sz="2400" dirty="0" smtClean="0">
              <a:ln>
                <a:solidFill>
                  <a:srgbClr val="00B050"/>
                </a:solidFill>
              </a:ln>
              <a:solidFill>
                <a:srgbClr val="008000"/>
              </a:solidFill>
              <a:latin typeface="Monotype Corsiv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чистота</a:t>
            </a:r>
            <a:r>
              <a:rPr lang="ru-RU" sz="32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–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фізична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і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духовна; </a:t>
            </a:r>
          </a:p>
          <a:p>
            <a:endParaRPr lang="ru-RU" sz="2400" dirty="0" smtClean="0">
              <a:ln>
                <a:solidFill>
                  <a:srgbClr val="00B050"/>
                </a:solidFill>
              </a:ln>
              <a:solidFill>
                <a:srgbClr val="008000"/>
              </a:solidFill>
              <a:latin typeface="Monotype Corsiv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200" b="1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спокій</a:t>
            </a:r>
            <a:r>
              <a:rPr lang="ru-RU" sz="32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– той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самий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душевний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спокій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,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який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приходить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з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розумінням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перших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трьох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принципів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,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заради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якого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чай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і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заварюється</a:t>
            </a:r>
            <a:r>
              <a:rPr lang="ru-RU" sz="2400" dirty="0" smtClean="0">
                <a:ln>
                  <a:solidFill>
                    <a:srgbClr val="00B050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.</a:t>
            </a:r>
            <a:endParaRPr lang="ru-RU" sz="2400" dirty="0">
              <a:ln>
                <a:solidFill>
                  <a:srgbClr val="00B050"/>
                </a:solidFill>
              </a:ln>
              <a:solidFill>
                <a:srgbClr val="008000"/>
              </a:solidFill>
              <a:latin typeface="Monotype Corsiva" pitchFamily="66" charset="0"/>
            </a:endParaRPr>
          </a:p>
        </p:txBody>
      </p:sp>
      <p:pic>
        <p:nvPicPr>
          <p:cNvPr id="1028" name="Picture 4" descr="C:\Users\Агапыч\Desktop\256826-6000x4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4" y="3501008"/>
            <a:ext cx="431968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гапыч\Desktop\221583_gory_cvetushhaya-sakura_rozovoe_2560x1600_www.GdeFon.ru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Агапыч\Desktop\1313355396_F7E0E9EDE0FF20F6E5F0E5ECEEEDE8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9"/>
            <a:ext cx="4642070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Агапыч\Desktop\259-tea-ceremoni-1440x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221088"/>
            <a:ext cx="4499992" cy="263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Чайна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церемонія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така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багата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традиціями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і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романтичними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оповіданнями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являється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, по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думці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японців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справді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мистецтвом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життя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зведеним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в культ.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Знання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її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розцінюється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японцями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, як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міра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освіченості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це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-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свідоцтво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духовної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культури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людини</a:t>
            </a:r>
            <a:r>
              <a:rPr lang="ru-RU" sz="2800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.</a:t>
            </a:r>
            <a:endParaRPr lang="ru-RU" sz="2800" dirty="0">
              <a:ln w="12700">
                <a:solidFill>
                  <a:schemeClr val="accent2">
                    <a:lumMod val="75000"/>
                  </a:schemeClr>
                </a:solidFill>
              </a:ln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7" name="Picture 5" descr="C:\Users\Агапыч\Desktop\397360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690399"/>
            <a:ext cx="4464496" cy="255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гапыч\Desktop\3saintsscreensav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347" y="0"/>
            <a:ext cx="9174347" cy="6858000"/>
          </a:xfrm>
          <a:prstGeom prst="rect">
            <a:avLst/>
          </a:prstGeom>
          <a:noFill/>
        </p:spPr>
      </p:pic>
      <p:pic>
        <p:nvPicPr>
          <p:cNvPr id="3076" name="Picture 4" descr="C:\Users\Агапыч\Desktop\e76bfccd2a75eac3e0228c5be16f3288.jpg"/>
          <p:cNvPicPr>
            <a:picLocks noChangeAspect="1" noChangeArrowheads="1"/>
          </p:cNvPicPr>
          <p:nvPr/>
        </p:nvPicPr>
        <p:blipFill>
          <a:blip r:embed="rId3" cstate="print"/>
          <a:srcRect t="4254"/>
          <a:stretch>
            <a:fillRect/>
          </a:stretch>
        </p:blipFill>
        <p:spPr bwMode="auto">
          <a:xfrm>
            <a:off x="4927462" y="548680"/>
            <a:ext cx="4216538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500404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Овіяна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численними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легендами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переказами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чайна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церемонія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-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зовсім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не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звичне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чаювання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. Вона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вимагає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дотримання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найдрібніших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деталей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етикету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як при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приготуванні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чаю, при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подачі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його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гостеві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, так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при самому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питті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Це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мабуть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саме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самобутнє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мистецтво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народу.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Згідно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легенді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, вона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бере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свій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початок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Китаю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часів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першого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патріарха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буддизму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Бодхідхарми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3200" b="1" dirty="0">
              <a:ln w="9525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FF505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гапыч\Desktop\Photoshop__039215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Агапыч\Desktop\cameli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6340" y="0"/>
            <a:ext cx="3727661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гапыч\Desktop\green-t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276872"/>
            <a:ext cx="3707904" cy="214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гапыч\Desktop\jap-plantazii-gros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440269"/>
            <a:ext cx="3707905" cy="241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Агапыч\Desktop\Japonskij-chaj-5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861048"/>
            <a:ext cx="500404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292080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Одного разу,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свідчить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легенда,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сидячи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медитації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Бодхідхарма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відчув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що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очі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його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закриваються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проти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волі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його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хилить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до сну.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Тоді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розсердившись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на себе,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він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вирвав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свої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повіки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кинув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їх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на землю. На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цьому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місці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виріс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незвичайний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кущ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соковитим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листям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Пізніше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учні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Бодхідхарми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стали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заварювати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це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листя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гарячою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водою -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напій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допомагав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їм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зберегти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бадьорість</a:t>
            </a:r>
            <a:r>
              <a:rPr lang="ru-RU" sz="2400" b="1" spc="50" dirty="0" smtClean="0">
                <a:ln w="11430">
                  <a:solidFill>
                    <a:srgbClr val="008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400" b="1" spc="50" dirty="0">
              <a:ln w="11430">
                <a:solidFill>
                  <a:srgbClr val="008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гапыч\Desktop\78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20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3968" y="332656"/>
            <a:ext cx="48600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До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Японії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чай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потрапив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в </a:t>
            </a:r>
            <a:r>
              <a:rPr lang="en-US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VIII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в.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Його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могли привезти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буддійські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ченці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Китаю,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Кореї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або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Індії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, 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також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японські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мандрівники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відвідували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танський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Китай.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Вважається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перші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плантації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чаю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були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розбиті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ченцем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Сайсьо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Кіото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біля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підніжжя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священної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гори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Хейдзан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в 802 р.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Проте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тільки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XII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в.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вживання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чаю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набуває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Японії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широке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поширення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Monotype Corsiva" pitchFamily="66" charset="0"/>
              </a:rPr>
              <a:t>. </a:t>
            </a:r>
            <a:endParaRPr lang="ru-RU" sz="2000" b="1" dirty="0">
              <a:solidFill>
                <a:schemeClr val="bg1"/>
              </a:solidFill>
              <a:effectLst>
                <a:glow rad="101600">
                  <a:srgbClr val="92D050">
                    <a:alpha val="60000"/>
                  </a:srgbClr>
                </a:glow>
              </a:effectLst>
              <a:latin typeface="Monotype Corsiva" pitchFamily="66" charset="0"/>
            </a:endParaRPr>
          </a:p>
        </p:txBody>
      </p:sp>
      <p:pic>
        <p:nvPicPr>
          <p:cNvPr id="1028" name="Picture 4" descr="C:\Users\Агапыч\Desktop\b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24944"/>
            <a:ext cx="486003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гапыч\Desktop\1297027698_grunge-bamboo-6.jpg"/>
          <p:cNvPicPr>
            <a:picLocks noChangeAspect="1" noChangeArrowheads="1"/>
          </p:cNvPicPr>
          <p:nvPr/>
        </p:nvPicPr>
        <p:blipFill>
          <a:blip r:embed="rId2" cstate="print"/>
          <a:srcRect b="4660"/>
          <a:stretch>
            <a:fillRect/>
          </a:stretch>
        </p:blipFill>
        <p:spPr bwMode="auto">
          <a:xfrm>
            <a:off x="-1" y="0"/>
            <a:ext cx="9126905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108520" y="4180344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Чай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підносили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Будді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.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Його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пили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під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час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релігійних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ритуалів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медитацій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.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Ейсай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в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своїх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творах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особливо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підкреслював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користь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чаю для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збереження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зміцнення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663300"/>
                </a:solidFill>
                <a:latin typeface="Monotype Corsiva" pitchFamily="66" charset="0"/>
              </a:rPr>
              <a:t>здоров'я</a:t>
            </a: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</a:rPr>
              <a:t>.</a:t>
            </a:r>
            <a:endParaRPr lang="ru-RU" sz="2800" b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4100" name="Picture 4" descr="C:\Users\Агапыч\Desktop\2583x1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580112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Агапыч\Desktop\Amhita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0"/>
            <a:ext cx="3347864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Агапыч\Desktop\b9603b1aedc84a4b6c982f02b1e6cd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4149080"/>
            <a:ext cx="457200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300</TotalTime>
  <Words>854</Words>
  <Application>Microsoft Office PowerPoint</Application>
  <PresentationFormat>Экран (4:3)</PresentationFormat>
  <Paragraphs>33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Агапыч</dc:creator>
  <cp:lastModifiedBy>Агапыч</cp:lastModifiedBy>
  <cp:revision>50</cp:revision>
  <dcterms:created xsi:type="dcterms:W3CDTF">2014-02-24T18:52:22Z</dcterms:created>
  <dcterms:modified xsi:type="dcterms:W3CDTF">2014-02-25T12:11:29Z</dcterms:modified>
</cp:coreProperties>
</file>