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8" autoAdjust="0"/>
  </p:normalViewPr>
  <p:slideViewPr>
    <p:cSldViewPr>
      <p:cViewPr varScale="1">
        <p:scale>
          <a:sx n="97" d="100"/>
          <a:sy n="97" d="100"/>
        </p:scale>
        <p:origin x="-38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83768" y="3933056"/>
            <a:ext cx="4464496" cy="1222375"/>
          </a:xfrm>
        </p:spPr>
        <p:txBody>
          <a:bodyPr>
            <a:noAutofit/>
          </a:bodyPr>
          <a:lstStyle/>
          <a:p>
            <a:r>
              <a:rPr lang="en-US" sz="8800" dirty="0" err="1"/>
              <a:t>Violine</a:t>
            </a:r>
            <a:endParaRPr lang="ru-RU" sz="8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0500" y="1628800"/>
            <a:ext cx="8458200" cy="1659632"/>
          </a:xfrm>
        </p:spPr>
        <p:txBody>
          <a:bodyPr>
            <a:normAutofit/>
          </a:bodyPr>
          <a:lstStyle/>
          <a:p>
            <a:r>
              <a:rPr lang="de-DE" dirty="0">
                <a:latin typeface="Edwardian Script ITC" pitchFamily="66" charset="0"/>
              </a:rPr>
              <a:t>Die Violine ist ein Streichinstrument aus verschiedenen Hölzern. Ihre vier Saiten (g – d1 – a1 – e2) werden mit einem Bogen gestrichen. In der Tradition der klassischen europäischen Musik spielt die Violine eine wichtige Rolle – viele große Komponisten haben ihr bedeutende Teile ihres Schaffens gewidmet. Violinen werden von Geigenbauern hergestellt.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554293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686800" cy="838200"/>
          </a:xfrm>
        </p:spPr>
        <p:txBody>
          <a:bodyPr/>
          <a:lstStyle/>
          <a:p>
            <a:r>
              <a:rPr lang="en-US" dirty="0" err="1">
                <a:latin typeface="Agency FB" pitchFamily="34" charset="0"/>
              </a:rPr>
              <a:t>kleine</a:t>
            </a:r>
            <a:r>
              <a:rPr lang="en-US" dirty="0">
                <a:latin typeface="Agency FB" pitchFamily="34" charset="0"/>
              </a:rPr>
              <a:t> </a:t>
            </a:r>
            <a:r>
              <a:rPr lang="en-US" dirty="0" err="1">
                <a:latin typeface="Agency FB" pitchFamily="34" charset="0"/>
              </a:rPr>
              <a:t>Geige</a:t>
            </a:r>
            <a:r>
              <a:rPr lang="en-US" dirty="0">
                <a:latin typeface="Agency FB" pitchFamily="34" charset="0"/>
              </a:rPr>
              <a:t> </a:t>
            </a:r>
            <a:r>
              <a:rPr lang="en-US" dirty="0" err="1">
                <a:latin typeface="Agency FB" pitchFamily="34" charset="0"/>
              </a:rPr>
              <a:t>im</a:t>
            </a:r>
            <a:r>
              <a:rPr lang="en-US" dirty="0">
                <a:latin typeface="Agency FB" pitchFamily="34" charset="0"/>
              </a:rPr>
              <a:t> </a:t>
            </a:r>
            <a:r>
              <a:rPr lang="en-US" dirty="0" err="1">
                <a:latin typeface="Agency FB" pitchFamily="34" charset="0"/>
              </a:rPr>
              <a:t>Geigenkasten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412776"/>
            <a:ext cx="6552728" cy="4898164"/>
          </a:xfrm>
        </p:spPr>
      </p:pic>
    </p:spTree>
    <p:extLst>
      <p:ext uri="{BB962C8B-B14F-4D97-AF65-F5344CB8AC3E}">
        <p14:creationId xmlns:p14="http://schemas.microsoft.com/office/powerpoint/2010/main" val="11935916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/>
          <a:lstStyle/>
          <a:p>
            <a:r>
              <a:rPr lang="en-US" dirty="0">
                <a:latin typeface="Agency FB" pitchFamily="34" charset="0"/>
              </a:rPr>
              <a:t>Fiedler </a:t>
            </a:r>
            <a:r>
              <a:rPr lang="en-US" dirty="0" err="1">
                <a:latin typeface="Agency FB" pitchFamily="34" charset="0"/>
              </a:rPr>
              <a:t>aus</a:t>
            </a:r>
            <a:r>
              <a:rPr lang="en-US" dirty="0">
                <a:latin typeface="Agency FB" pitchFamily="34" charset="0"/>
              </a:rPr>
              <a:t> </a:t>
            </a:r>
            <a:r>
              <a:rPr lang="en-US" dirty="0" err="1">
                <a:latin typeface="Agency FB" pitchFamily="34" charset="0"/>
              </a:rPr>
              <a:t>Ungarn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3200" y="1785144"/>
            <a:ext cx="6350000" cy="4064000"/>
          </a:xfrm>
        </p:spPr>
      </p:pic>
    </p:spTree>
    <p:extLst>
      <p:ext uri="{BB962C8B-B14F-4D97-AF65-F5344CB8AC3E}">
        <p14:creationId xmlns:p14="http://schemas.microsoft.com/office/powerpoint/2010/main" val="29066426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1890" y="404664"/>
            <a:ext cx="8686800" cy="838200"/>
          </a:xfrm>
        </p:spPr>
        <p:txBody>
          <a:bodyPr>
            <a:noAutofit/>
          </a:bodyPr>
          <a:lstStyle/>
          <a:p>
            <a:r>
              <a:rPr lang="de-DE" sz="2400" dirty="0">
                <a:latin typeface="Agency FB" pitchFamily="34" charset="0"/>
              </a:rPr>
              <a:t>Die südindischen Violinisten </a:t>
            </a:r>
            <a:r>
              <a:rPr lang="de-DE" sz="2400" dirty="0" err="1">
                <a:latin typeface="Agency FB" pitchFamily="34" charset="0"/>
              </a:rPr>
              <a:t>Ganesh</a:t>
            </a:r>
            <a:r>
              <a:rPr lang="de-DE" sz="2400" dirty="0">
                <a:latin typeface="Agency FB" pitchFamily="34" charset="0"/>
              </a:rPr>
              <a:t> und </a:t>
            </a:r>
            <a:r>
              <a:rPr lang="de-DE" sz="2400" dirty="0" err="1">
                <a:latin typeface="Agency FB" pitchFamily="34" charset="0"/>
              </a:rPr>
              <a:t>Kumaresh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700808"/>
            <a:ext cx="7157509" cy="4464496"/>
          </a:xfrm>
        </p:spPr>
      </p:pic>
    </p:spTree>
    <p:extLst>
      <p:ext uri="{BB962C8B-B14F-4D97-AF65-F5344CB8AC3E}">
        <p14:creationId xmlns:p14="http://schemas.microsoft.com/office/powerpoint/2010/main" val="14412320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658" y="260648"/>
            <a:ext cx="8686800" cy="838200"/>
          </a:xfrm>
        </p:spPr>
        <p:txBody>
          <a:bodyPr/>
          <a:lstStyle/>
          <a:p>
            <a:r>
              <a:rPr lang="en-US" dirty="0">
                <a:latin typeface="Agency FB" pitchFamily="34" charset="0"/>
              </a:rPr>
              <a:t>Geschichte der </a:t>
            </a:r>
            <a:r>
              <a:rPr lang="en-US" dirty="0" err="1">
                <a:latin typeface="Agency FB" pitchFamily="34" charset="0"/>
              </a:rPr>
              <a:t>Violinpädagogik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/>
              <a:t>Als wichtiges pädagogisches Werk gilt Leopold Mozarts Versuch einer gründlichen </a:t>
            </a:r>
            <a:r>
              <a:rPr lang="de-DE" dirty="0" err="1"/>
              <a:t>Violinschule</a:t>
            </a:r>
            <a:r>
              <a:rPr lang="de-DE" dirty="0"/>
              <a:t> von 1756. Mozarts </a:t>
            </a:r>
            <a:r>
              <a:rPr lang="de-DE" dirty="0" err="1"/>
              <a:t>Violinschule</a:t>
            </a:r>
            <a:r>
              <a:rPr lang="de-DE" dirty="0"/>
              <a:t> ist heute eine der wichtigen Quellen für das Studium der historischen Aufführungspraxis. Noch frühere Lehrwerke stammen aus Barockzeit, so haben sich Daniel Merck, Michel </a:t>
            </a:r>
            <a:r>
              <a:rPr lang="de-DE" dirty="0" err="1"/>
              <a:t>Corrette</a:t>
            </a:r>
            <a:r>
              <a:rPr lang="de-DE" dirty="0"/>
              <a:t> oder Francesco </a:t>
            </a:r>
            <a:r>
              <a:rPr lang="de-DE" dirty="0" err="1"/>
              <a:t>Geminiani</a:t>
            </a:r>
            <a:r>
              <a:rPr lang="de-DE" dirty="0"/>
              <a:t> um die </a:t>
            </a:r>
            <a:r>
              <a:rPr lang="de-DE" dirty="0" err="1"/>
              <a:t>Violinpädagogik</a:t>
            </a:r>
            <a:r>
              <a:rPr lang="de-DE" dirty="0"/>
              <a:t> verdient gemacht. Giuseppe </a:t>
            </a:r>
            <a:r>
              <a:rPr lang="de-DE" dirty="0" err="1"/>
              <a:t>Tartini</a:t>
            </a:r>
            <a:r>
              <a:rPr lang="de-DE" dirty="0"/>
              <a:t> schrieb in seinem 50 </a:t>
            </a:r>
            <a:r>
              <a:rPr lang="de-DE" dirty="0" err="1"/>
              <a:t>Etuden</a:t>
            </a:r>
            <a:r>
              <a:rPr lang="de-DE" dirty="0"/>
              <a:t> umfassenden „</a:t>
            </a:r>
            <a:r>
              <a:rPr lang="de-DE" dirty="0" err="1"/>
              <a:t>L'arte</a:t>
            </a:r>
            <a:r>
              <a:rPr lang="de-DE" dirty="0"/>
              <a:t> </a:t>
            </a:r>
            <a:r>
              <a:rPr lang="de-DE" dirty="0" err="1"/>
              <a:t>dell</a:t>
            </a:r>
            <a:r>
              <a:rPr lang="de-DE" dirty="0"/>
              <a:t> </a:t>
            </a:r>
            <a:r>
              <a:rPr lang="de-DE" dirty="0" err="1"/>
              <a:t>arco</a:t>
            </a:r>
            <a:r>
              <a:rPr lang="de-DE" dirty="0"/>
              <a:t>“ das erste Lehrwerk über die Bogenführung. Georg Philipp Telemann schuf für seine Schüler die „Methodischen Sonaten“, in denen die langsamen Sätze zusätzlich mit barocker Verzierung ausgesetzt sind.</a:t>
            </a:r>
          </a:p>
          <a:p>
            <a:r>
              <a:rPr lang="de-DE" dirty="0"/>
              <a:t>Modernere und systematische Lehrwerke entstanden im frühen 19. Jahrhundert in Frankreich, nach der Gründung des Pariser Konservatoriums. Einige namhafte Autoren solcher Werke sind Pierre Rode, Pierre </a:t>
            </a:r>
            <a:r>
              <a:rPr lang="de-DE" dirty="0" err="1"/>
              <a:t>Baillot</a:t>
            </a:r>
            <a:r>
              <a:rPr lang="de-DE" dirty="0"/>
              <a:t>, Rodolphe Kreutzer, Charles Auguste de </a:t>
            </a:r>
            <a:r>
              <a:rPr lang="de-DE" dirty="0" err="1"/>
              <a:t>Bériot</a:t>
            </a:r>
            <a:r>
              <a:rPr lang="de-DE" dirty="0"/>
              <a:t>, Carl Flesch, Jacques </a:t>
            </a:r>
            <a:r>
              <a:rPr lang="de-DE" dirty="0" err="1"/>
              <a:t>Féréol</a:t>
            </a:r>
            <a:r>
              <a:rPr lang="de-DE" dirty="0"/>
              <a:t> </a:t>
            </a:r>
            <a:r>
              <a:rPr lang="de-DE" dirty="0" err="1"/>
              <a:t>Mazas</a:t>
            </a:r>
            <a:r>
              <a:rPr lang="de-DE" dirty="0"/>
              <a:t> und in Deutschland Ludwig Spohr.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75411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8686800" cy="838200"/>
          </a:xfrm>
        </p:spPr>
        <p:txBody>
          <a:bodyPr/>
          <a:lstStyle/>
          <a:p>
            <a:r>
              <a:rPr lang="en-US" dirty="0" err="1">
                <a:latin typeface="Agency FB" pitchFamily="34" charset="0"/>
              </a:rPr>
              <a:t>moderne</a:t>
            </a:r>
            <a:r>
              <a:rPr lang="en-US" dirty="0">
                <a:latin typeface="Agency FB" pitchFamily="34" charset="0"/>
              </a:rPr>
              <a:t> </a:t>
            </a:r>
            <a:r>
              <a:rPr lang="en-US" dirty="0" err="1">
                <a:latin typeface="Agency FB" pitchFamily="34" charset="0"/>
              </a:rPr>
              <a:t>Violine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9" y="1274134"/>
            <a:ext cx="3456384" cy="5070491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491" y="1268760"/>
            <a:ext cx="3200986" cy="5030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78637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332656"/>
            <a:ext cx="8686800" cy="838200"/>
          </a:xfrm>
        </p:spPr>
        <p:txBody>
          <a:bodyPr/>
          <a:lstStyle/>
          <a:p>
            <a:r>
              <a:rPr lang="en-US" dirty="0" err="1">
                <a:latin typeface="Agency FB" pitchFamily="34" charset="0"/>
              </a:rPr>
              <a:t>Namensursprung</a:t>
            </a:r>
            <a:endParaRPr lang="ru-RU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/>
              <a:t>Historisch bezeichnete der deutsche Begriff Geige auch andere Streichinstrumente, namentlich Bratsche, Cello und die Vorläufer von Kontrabass und Gambe.</a:t>
            </a:r>
          </a:p>
          <a:p>
            <a:r>
              <a:rPr lang="de-DE" dirty="0"/>
              <a:t>Die Bezeichnung Violine bedeutet eigentlich „kleine Viola“. Das Wort Geige stammt aus dem deutschen Sprachraum und umfasste im Mittelalter alle bogengestrichenen Saiteninstrumente. Seit der Entwicklung der drei Familien Viola da </a:t>
            </a:r>
            <a:r>
              <a:rPr lang="de-DE" dirty="0" err="1"/>
              <a:t>braccio</a:t>
            </a:r>
            <a:r>
              <a:rPr lang="de-DE" dirty="0"/>
              <a:t>, Viola da </a:t>
            </a:r>
            <a:r>
              <a:rPr lang="de-DE" dirty="0" err="1"/>
              <a:t>gamba</a:t>
            </a:r>
            <a:r>
              <a:rPr lang="de-DE" dirty="0"/>
              <a:t> und Lira aus der Fidel, im 16. Jahrhundert engte sich der Begriff auf die </a:t>
            </a:r>
            <a:r>
              <a:rPr lang="de-DE" dirty="0" err="1"/>
              <a:t>Braccio</a:t>
            </a:r>
            <a:r>
              <a:rPr lang="de-DE" dirty="0"/>
              <a:t>-Familie ein und gilt heute nur noch für deren Diskantvariante, die Violine.</a:t>
            </a:r>
          </a:p>
          <a:p>
            <a:r>
              <a:rPr lang="de-DE" dirty="0"/>
              <a:t>Hierzu schrieb Leopold Mozart in seiner </a:t>
            </a:r>
            <a:r>
              <a:rPr lang="de-DE" dirty="0" err="1"/>
              <a:t>Violinschule</a:t>
            </a:r>
            <a:r>
              <a:rPr lang="de-DE" dirty="0"/>
              <a:t> „Das Wort Geige, begreift in sich Instrumente verschiedener Art und Größe, welche mit </a:t>
            </a:r>
            <a:r>
              <a:rPr lang="de-DE" dirty="0" err="1"/>
              <a:t>Darmseyten</a:t>
            </a:r>
            <a:r>
              <a:rPr lang="de-DE" dirty="0"/>
              <a:t> bezogen sind.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501202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/>
          <a:lstStyle/>
          <a:p>
            <a:r>
              <a:rPr lang="en-US" dirty="0" err="1">
                <a:latin typeface="Agency FB" pitchFamily="34" charset="0"/>
              </a:rPr>
              <a:t>Bauweise</a:t>
            </a:r>
            <a:r>
              <a:rPr lang="en-US" dirty="0">
                <a:latin typeface="Agency FB" pitchFamily="34" charset="0"/>
              </a:rPr>
              <a:t> und </a:t>
            </a:r>
            <a:r>
              <a:rPr lang="en-US" dirty="0" err="1">
                <a:latin typeface="Agency FB" pitchFamily="34" charset="0"/>
              </a:rPr>
              <a:t>Teile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492896"/>
            <a:ext cx="4899146" cy="2146622"/>
          </a:xfrm>
        </p:spPr>
      </p:pic>
    </p:spTree>
    <p:extLst>
      <p:ext uri="{BB962C8B-B14F-4D97-AF65-F5344CB8AC3E}">
        <p14:creationId xmlns:p14="http://schemas.microsoft.com/office/powerpoint/2010/main" val="33168454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686800" cy="838200"/>
          </a:xfrm>
        </p:spPr>
        <p:txBody>
          <a:bodyPr/>
          <a:lstStyle/>
          <a:p>
            <a:r>
              <a:rPr lang="en-US" dirty="0">
                <a:latin typeface="Agency FB" pitchFamily="34" charset="0"/>
              </a:rPr>
              <a:t>Die </a:t>
            </a:r>
            <a:r>
              <a:rPr lang="en-US" dirty="0" err="1">
                <a:latin typeface="Agency FB" pitchFamily="34" charset="0"/>
              </a:rPr>
              <a:t>Saiten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/>
              <a:t>Die vier Saiten bestehen aus mit Silber- oder Aluminiumdraht umsponnenem Naturdarm, Kunststoff oder Stahldraht. Die höchste Saite (</a:t>
            </a:r>
            <a:r>
              <a:rPr lang="de-DE" dirty="0" err="1"/>
              <a:t>Chanterelle</a:t>
            </a:r>
            <a:r>
              <a:rPr lang="de-DE" dirty="0"/>
              <a:t>) ist die E-Saite und besteht meistens aus Stahldraht. Darmsaiten reagieren stärker auf Temperatur- und Feuchtigkeitsunterschiede, sie werden hauptsächlich in der historischen Aufführungspraxis verwendet. Die Saiten heißen g – d1 – a1 – e2, und werden in Quinten gestimmt. Orchester stimmen in Deutschland und Österreich in der Regel mit einem Kammerton von 443 Hz, in der Schweiz vorwiegend auf 442 Hz, siehe Kammerton.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4738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0264" y="260648"/>
            <a:ext cx="8686800" cy="838200"/>
          </a:xfrm>
        </p:spPr>
        <p:txBody>
          <a:bodyPr/>
          <a:lstStyle/>
          <a:p>
            <a:r>
              <a:rPr lang="en-US" dirty="0" err="1">
                <a:latin typeface="Agency FB" pitchFamily="34" charset="0"/>
              </a:rPr>
              <a:t>Tonerzeugung</a:t>
            </a:r>
            <a:r>
              <a:rPr lang="en-US" dirty="0">
                <a:latin typeface="Agency FB" pitchFamily="34" charset="0"/>
              </a:rPr>
              <a:t> </a:t>
            </a:r>
            <a:endParaRPr lang="ru-RU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40768"/>
            <a:ext cx="7920880" cy="5049560"/>
          </a:xfrm>
        </p:spPr>
      </p:pic>
    </p:spTree>
    <p:extLst>
      <p:ext uri="{BB962C8B-B14F-4D97-AF65-F5344CB8AC3E}">
        <p14:creationId xmlns:p14="http://schemas.microsoft.com/office/powerpoint/2010/main" val="250180545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686800" cy="838200"/>
          </a:xfrm>
        </p:spPr>
        <p:txBody>
          <a:bodyPr/>
          <a:lstStyle/>
          <a:p>
            <a:r>
              <a:rPr lang="en-US" dirty="0" err="1">
                <a:latin typeface="Agency FB" pitchFamily="34" charset="0"/>
              </a:rPr>
              <a:t>Grifftabelle</a:t>
            </a:r>
            <a:r>
              <a:rPr lang="en-US" dirty="0">
                <a:latin typeface="Agency FB" pitchFamily="34" charset="0"/>
              </a:rPr>
              <a:t> </a:t>
            </a:r>
            <a:r>
              <a:rPr lang="en-US" dirty="0" err="1">
                <a:latin typeface="Agency FB" pitchFamily="34" charset="0"/>
              </a:rPr>
              <a:t>für</a:t>
            </a:r>
            <a:r>
              <a:rPr lang="en-US" dirty="0">
                <a:latin typeface="Agency FB" pitchFamily="34" charset="0"/>
              </a:rPr>
              <a:t> </a:t>
            </a:r>
            <a:r>
              <a:rPr lang="en-US" dirty="0" err="1">
                <a:latin typeface="Agency FB" pitchFamily="34" charset="0"/>
              </a:rPr>
              <a:t>alle</a:t>
            </a:r>
            <a:r>
              <a:rPr lang="en-US" dirty="0">
                <a:latin typeface="Agency FB" pitchFamily="34" charset="0"/>
              </a:rPr>
              <a:t> </a:t>
            </a:r>
            <a:r>
              <a:rPr lang="en-US" dirty="0" err="1">
                <a:latin typeface="Agency FB" pitchFamily="34" charset="0"/>
              </a:rPr>
              <a:t>Tonarten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412776"/>
            <a:ext cx="6370836" cy="5089129"/>
          </a:xfrm>
        </p:spPr>
      </p:pic>
    </p:spTree>
    <p:extLst>
      <p:ext uri="{BB962C8B-B14F-4D97-AF65-F5344CB8AC3E}">
        <p14:creationId xmlns:p14="http://schemas.microsoft.com/office/powerpoint/2010/main" val="124478865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838200"/>
          </a:xfrm>
        </p:spPr>
        <p:txBody>
          <a:bodyPr/>
          <a:lstStyle/>
          <a:p>
            <a:r>
              <a:rPr lang="en-US" dirty="0" err="1">
                <a:latin typeface="Agency FB" pitchFamily="34" charset="0"/>
              </a:rPr>
              <a:t>Renaissancegeigen</a:t>
            </a:r>
            <a:r>
              <a:rPr lang="en-US" dirty="0">
                <a:latin typeface="Agency FB" pitchFamily="34" charset="0"/>
              </a:rPr>
              <a:t> um 1594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28800"/>
            <a:ext cx="6860721" cy="4176464"/>
          </a:xfrm>
        </p:spPr>
      </p:pic>
    </p:spTree>
    <p:extLst>
      <p:ext uri="{BB962C8B-B14F-4D97-AF65-F5344CB8AC3E}">
        <p14:creationId xmlns:p14="http://schemas.microsoft.com/office/powerpoint/2010/main" val="1834697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686800" cy="838200"/>
          </a:xfrm>
        </p:spPr>
        <p:txBody>
          <a:bodyPr>
            <a:normAutofit/>
          </a:bodyPr>
          <a:lstStyle/>
          <a:p>
            <a:r>
              <a:rPr lang="it-IT" sz="2800" dirty="0">
                <a:latin typeface="Agency FB" pitchFamily="34" charset="0"/>
              </a:rPr>
              <a:t>Stradivari-Violine im Palacio Real in Madrid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0892" y="1554163"/>
            <a:ext cx="6034616" cy="4525962"/>
          </a:xfrm>
        </p:spPr>
      </p:pic>
    </p:spTree>
    <p:extLst>
      <p:ext uri="{BB962C8B-B14F-4D97-AF65-F5344CB8AC3E}">
        <p14:creationId xmlns:p14="http://schemas.microsoft.com/office/powerpoint/2010/main" val="325862407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686800" cy="838200"/>
          </a:xfrm>
        </p:spPr>
        <p:txBody>
          <a:bodyPr>
            <a:normAutofit/>
          </a:bodyPr>
          <a:lstStyle/>
          <a:p>
            <a:r>
              <a:rPr lang="en-US" sz="2000" dirty="0" err="1">
                <a:latin typeface="Agency FB" pitchFamily="34" charset="0"/>
              </a:rPr>
              <a:t>Violine</a:t>
            </a:r>
            <a:r>
              <a:rPr lang="en-US" sz="2000" dirty="0">
                <a:latin typeface="Agency FB" pitchFamily="34" charset="0"/>
              </a:rPr>
              <a:t> von J. B. </a:t>
            </a:r>
            <a:r>
              <a:rPr lang="en-US" sz="2000" dirty="0" err="1">
                <a:latin typeface="Agency FB" pitchFamily="34" charset="0"/>
              </a:rPr>
              <a:t>Vuillaume</a:t>
            </a:r>
            <a:r>
              <a:rPr lang="en-US" sz="2000" dirty="0">
                <a:latin typeface="Agency FB" pitchFamily="34" charset="0"/>
              </a:rPr>
              <a:t> (</a:t>
            </a:r>
            <a:r>
              <a:rPr lang="en-US" sz="2000" dirty="0" err="1">
                <a:latin typeface="Agency FB" pitchFamily="34" charset="0"/>
              </a:rPr>
              <a:t>Kopie</a:t>
            </a:r>
            <a:r>
              <a:rPr lang="en-US" sz="2000" dirty="0">
                <a:latin typeface="Agency FB" pitchFamily="34" charset="0"/>
              </a:rPr>
              <a:t> </a:t>
            </a:r>
            <a:r>
              <a:rPr lang="en-US" sz="2000" dirty="0" err="1">
                <a:latin typeface="Agency FB" pitchFamily="34" charset="0"/>
              </a:rPr>
              <a:t>einer</a:t>
            </a:r>
            <a:r>
              <a:rPr lang="en-US" sz="2000" dirty="0">
                <a:latin typeface="Agency FB" pitchFamily="34" charset="0"/>
              </a:rPr>
              <a:t> Joseph Guarneri del </a:t>
            </a:r>
            <a:r>
              <a:rPr lang="en-US" sz="2000" dirty="0" err="1">
                <a:latin typeface="Agency FB" pitchFamily="34" charset="0"/>
              </a:rPr>
              <a:t>Gesù</a:t>
            </a:r>
            <a:r>
              <a:rPr lang="en-US" sz="2000" dirty="0">
                <a:latin typeface="Agency FB" pitchFamily="34" charset="0"/>
              </a:rPr>
              <a:t>)</a:t>
            </a: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03" y="1554163"/>
            <a:ext cx="7952594" cy="4525962"/>
          </a:xfrm>
        </p:spPr>
      </p:pic>
    </p:spTree>
    <p:extLst>
      <p:ext uri="{BB962C8B-B14F-4D97-AF65-F5344CB8AC3E}">
        <p14:creationId xmlns:p14="http://schemas.microsoft.com/office/powerpoint/2010/main" val="55382765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28</TotalTime>
  <Words>470</Words>
  <Application>Microsoft Office PowerPoint</Application>
  <PresentationFormat>Экран (4:3)</PresentationFormat>
  <Paragraphs>21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Трек</vt:lpstr>
      <vt:lpstr>Violine</vt:lpstr>
      <vt:lpstr>Namensursprung</vt:lpstr>
      <vt:lpstr>Bauweise und Teile</vt:lpstr>
      <vt:lpstr>Die Saiten</vt:lpstr>
      <vt:lpstr>Tonerzeugung </vt:lpstr>
      <vt:lpstr>Grifftabelle für alle Tonarten</vt:lpstr>
      <vt:lpstr>Renaissancegeigen um 1594</vt:lpstr>
      <vt:lpstr>Stradivari-Violine im Palacio Real in Madrid</vt:lpstr>
      <vt:lpstr>Violine von J. B. Vuillaume (Kopie einer Joseph Guarneri del Gesù)</vt:lpstr>
      <vt:lpstr>kleine Geige im Geigenkasten</vt:lpstr>
      <vt:lpstr>Fiedler aus Ungarn</vt:lpstr>
      <vt:lpstr>Die südindischen Violinisten Ganesh und Kumaresh</vt:lpstr>
      <vt:lpstr>Geschichte der Violinpädagogik</vt:lpstr>
      <vt:lpstr>moderne Violine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Violine</dc:title>
  <dc:creator>Comp</dc:creator>
  <cp:lastModifiedBy>Comp</cp:lastModifiedBy>
  <cp:revision>4</cp:revision>
  <dcterms:created xsi:type="dcterms:W3CDTF">2013-02-23T22:55:11Z</dcterms:created>
  <dcterms:modified xsi:type="dcterms:W3CDTF">2013-02-23T23:33:28Z</dcterms:modified>
</cp:coreProperties>
</file>