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3" r:id="rId8"/>
    <p:sldId id="264" r:id="rId9"/>
    <p:sldId id="276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3" Type="http://schemas.openxmlformats.org/officeDocument/2006/relationships/hyperlink" Target="http://ru.wikipedia.org/wiki/%D0%9A%D1%83%D1%82%D0%B0%D0%B8%D1%81%D0%B8" TargetMode="External"/><Relationship Id="rId18" Type="http://schemas.openxmlformats.org/officeDocument/2006/relationships/hyperlink" Target="http://ru.wikipedia.org/wiki/%D0%93%D0%BE%D1%80%D0%B8" TargetMode="External"/><Relationship Id="rId26" Type="http://schemas.openxmlformats.org/officeDocument/2006/relationships/hyperlink" Target="http://ru.wikipedia.org/wiki/%D0%A2%D0%B5%D1%80%D1%80%D0%B8%D1%82%D0%BE%D1%80%D0%B8%D1%8F" TargetMode="External"/><Relationship Id="rId39" Type="http://schemas.openxmlformats.org/officeDocument/2006/relationships/hyperlink" Target="http://ru.wikipedia.org/wiki/%D0%A7%D0%B0%D1%81%D0%BE%D0%B2%D0%BE%D0%B9_%D0%BF%D0%BE%D1%8F%D1%81" TargetMode="External"/><Relationship Id="rId3" Type="http://schemas.openxmlformats.org/officeDocument/2006/relationships/hyperlink" Target="http://ru.wikipedia.org/wiki/26_%D0%BC%D0%B0%D1%8F" TargetMode="External"/><Relationship Id="rId21" Type="http://schemas.openxmlformats.org/officeDocument/2006/relationships/hyperlink" Target="http://ru.wikipedia.org/wiki/%D0%93%D1%80%D1%83%D0%B7%D0%B8%D1%8F#cite_note-2" TargetMode="External"/><Relationship Id="rId34" Type="http://schemas.openxmlformats.org/officeDocument/2006/relationships/hyperlink" Target="http://ru.wikipedia.org/wiki/%D0%9F%D0%B0%D1%80%D0%B8%D1%82%D0%B5%D1%82_%D0%BF%D0%BE%D0%BA%D1%83%D0%BF%D0%B0%D1%82%D0%B5%D0%BB%D1%8C%D0%BD%D0%BE%D0%B9_%D1%81%D0%BF%D0%BE%D1%81%D0%BE%D0%B1%D0%BD%D0%BE%D1%81%D1%82%D0%B8" TargetMode="External"/><Relationship Id="rId42" Type="http://schemas.openxmlformats.org/officeDocument/2006/relationships/image" Target="../media/image3.png"/><Relationship Id="rId7" Type="http://schemas.openxmlformats.org/officeDocument/2006/relationships/hyperlink" Target="http://ru.wikipedia.org/wiki/1991_%D0%B3%D0%BE%D0%B4" TargetMode="External"/><Relationship Id="rId12" Type="http://schemas.openxmlformats.org/officeDocument/2006/relationships/hyperlink" Target="http://ru.wikipedia.org/wiki/%D0%A2%D0%B1%D0%B8%D0%BB%D0%B8%D1%81%D0%B8" TargetMode="External"/><Relationship Id="rId17" Type="http://schemas.openxmlformats.org/officeDocument/2006/relationships/hyperlink" Target="http://ru.wikipedia.org/wiki/%D0%97%D1%83%D0%B3%D0%B4%D0%B8%D0%B4%D0%B8" TargetMode="External"/><Relationship Id="rId25" Type="http://schemas.openxmlformats.org/officeDocument/2006/relationships/hyperlink" Target="http://ru.wikipedia.org/wiki/%D0%9F%D0%B0%D1%80%D0%BB%D0%B0%D0%BC%D0%B5%D0%BD%D1%82%D1%81%D0%BA%D0%B0%D1%8F_%D1%80%D0%B5%D1%81%D0%BF%D1%83%D0%B1%D0%BB%D0%B8%D0%BA%D0%B0" TargetMode="External"/><Relationship Id="rId33" Type="http://schemas.openxmlformats.org/officeDocument/2006/relationships/hyperlink" Target="http://ru.wikipedia.org/wiki/%D0%92%D0%B0%D0%BB%D0%BE%D0%B2%D0%BE%D0%B9_%D0%B2%D0%BD%D1%83%D1%82%D1%80%D0%B5%D0%BD%D0%BD%D0%B8%D0%B9_%D0%BF%D1%80%D0%BE%D0%B4%D1%83%D0%BA%D1%82" TargetMode="External"/><Relationship Id="rId38" Type="http://schemas.openxmlformats.org/officeDocument/2006/relationships/hyperlink" Target="http://ru.wikipedia.org/wiki/%D0%93%D1%80%D1%83%D0%B7%D0%B8%D0%BD%D1%81%D0%BA%D0%B8%D0%B9_%D0%BB%D0%B0%D1%80%D0%B8" TargetMode="External"/><Relationship Id="rId2" Type="http://schemas.openxmlformats.org/officeDocument/2006/relationships/hyperlink" Target="http://ru.wikipedia.org/wiki/%D0%A1%D1%83%D0%B2%D0%B5%D1%80%D0%B5%D0%BD%D0%B8%D1%82%D0%B5%D1%82" TargetMode="External"/><Relationship Id="rId16" Type="http://schemas.openxmlformats.org/officeDocument/2006/relationships/hyperlink" Target="http://ru.wikipedia.org/wiki/%D0%A0%D1%83%D1%81%D1%82%D0%B0%D0%B2%D0%B8" TargetMode="External"/><Relationship Id="rId20" Type="http://schemas.openxmlformats.org/officeDocument/2006/relationships/hyperlink" Target="http://ru.wikipedia.org/wiki/%D0%A1%D1%83%D1%85%D1%83%D0%BC" TargetMode="External"/><Relationship Id="rId29" Type="http://schemas.openxmlformats.org/officeDocument/2006/relationships/hyperlink" Target="http://ru.wikipedia.org/wiki/2013_%D0%B3%D0%BE%D0%B4" TargetMode="External"/><Relationship Id="rId41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9_%D0%B0%D0%BF%D1%80%D0%B5%D0%BB%D1%8F" TargetMode="External"/><Relationship Id="rId11" Type="http://schemas.openxmlformats.org/officeDocument/2006/relationships/hyperlink" Target="http://ru.wikipedia.org/wiki/%D0%A1%D1%82%D0%BE%D0%BB%D0%B8%D1%86%D0%B0" TargetMode="External"/><Relationship Id="rId24" Type="http://schemas.openxmlformats.org/officeDocument/2006/relationships/hyperlink" Target="http://ru.wikipedia.org/wiki/%D0%A4%D0%BE%D1%80%D0%BC%D0%B0_%D0%B3%D0%BE%D1%81%D1%83%D0%B4%D0%B0%D1%80%D1%81%D1%82%D0%B2%D0%B5%D0%BD%D0%BD%D0%BE%D0%B3%D0%BE_%D0%BF%D1%80%D0%B0%D0%B2%D0%BB%D0%B5%D0%BD%D0%B8%D1%8F" TargetMode="External"/><Relationship Id="rId32" Type="http://schemas.openxmlformats.org/officeDocument/2006/relationships/hyperlink" Target="http://ru.wikipedia.org/wiki/%D0%A1%D0%BF%D0%B8%D1%81%D0%BE%D0%BA_%D1%81%D1%82%D1%80%D0%B0%D0%BD_%D0%BF%D0%BE_%D0%BD%D0%B0%D1%81%D0%B5%D0%BB%D0%B5%D0%BD%D0%B8%D1%8E" TargetMode="External"/><Relationship Id="rId37" Type="http://schemas.openxmlformats.org/officeDocument/2006/relationships/hyperlink" Target="http://ru.wikipedia.org/wiki/%D0%92%D0%B0%D0%BB%D1%8E%D1%82%D0%B0" TargetMode="External"/><Relationship Id="rId40" Type="http://schemas.openxmlformats.org/officeDocument/2006/relationships/image" Target="../media/image1.png"/><Relationship Id="rId5" Type="http://schemas.openxmlformats.org/officeDocument/2006/relationships/hyperlink" Target="http://ru.wikipedia.org/wiki/%D0%97%D0%B0%D0%BA%D0%B0%D0%B2%D0%BA%D0%B0%D0%B7%D1%81%D0%BA%D0%B0%D1%8F_%D0%94%D0%B5%D0%BC%D0%BE%D0%BA%D1%80%D0%B0%D1%82%D0%B8%D1%87%D0%B5%D1%81%D0%BA%D0%B0%D1%8F_%D0%A4%D0%B5%D0%B4%D0%B5%D1%80%D0%B0%D1%82%D0%B8%D0%B2%D0%BD%D0%B0%D1%8F_%D0%A0%D0%B5%D1%81%D0%BF%D1%83%D0%B1%D0%BB%D0%B8%D0%BA%D0%B0" TargetMode="External"/><Relationship Id="rId15" Type="http://schemas.openxmlformats.org/officeDocument/2006/relationships/hyperlink" Target="http://ru.wikipedia.org/wiki/%D0%91%D0%B0%D1%82%D1%83%D0%BC%D0%B8" TargetMode="External"/><Relationship Id="rId23" Type="http://schemas.openxmlformats.org/officeDocument/2006/relationships/hyperlink" Target="http://ru.wikipedia.org/wiki/%D0%93%D1%80%D1%83%D0%B7%D0%B8%D1%8F#cite_note-3" TargetMode="External"/><Relationship Id="rId28" Type="http://schemas.openxmlformats.org/officeDocument/2006/relationships/hyperlink" Target="http://ru.wikipedia.org/wiki/%D0%9D%D0%B0%D1%81%D0%B5%D0%BB%D0%B5%D0%BD%D0%B8%D0%B5" TargetMode="External"/><Relationship Id="rId36" Type="http://schemas.openxmlformats.org/officeDocument/2006/relationships/hyperlink" Target="http://ru.wikipedia.org/wiki/%D0%98%D0%BD%D0%B4%D0%B5%D0%BA%D1%81_%D1%80%D0%B0%D0%B7%D0%B2%D0%B8%D1%82%D0%B8%D1%8F_%D1%87%D0%B5%D0%BB%D0%BE%D0%B2%D0%B5%D1%87%D0%B5%D1%81%D0%BA%D0%BE%D0%B3%D0%BE_%D0%BF%D0%BE%D1%82%D0%B5%D0%BD%D1%86%D0%B8%D0%B0%D0%BB%D0%B0" TargetMode="External"/><Relationship Id="rId10" Type="http://schemas.openxmlformats.org/officeDocument/2006/relationships/hyperlink" Target="http://ru.wikipedia.org/wiki/%D0%93%D1%80%D1%83%D0%B7%D0%B8%D0%BD%D1%81%D0%BA%D0%B8%D0%B9_%D1%8F%D0%B7%D1%8B%D0%BA" TargetMode="External"/><Relationship Id="rId19" Type="http://schemas.openxmlformats.org/officeDocument/2006/relationships/hyperlink" Target="http://ru.wikipedia.org/wiki/%D0%9F%D0%BE%D1%82%D0%B8" TargetMode="External"/><Relationship Id="rId31" Type="http://schemas.openxmlformats.org/officeDocument/2006/relationships/hyperlink" Target="http://ru.wikipedia.org/wiki/%D0%9F%D0%BB%D0%BE%D1%82%D0%BD%D0%BE%D1%81%D1%82%D1%8C_%D0%BD%D0%B0%D1%81%D0%B5%D0%BB%D0%B5%D0%BD%D0%B8%D1%8F" TargetMode="External"/><Relationship Id="rId4" Type="http://schemas.openxmlformats.org/officeDocument/2006/relationships/hyperlink" Target="http://ru.wikipedia.org/wiki/1918_%D0%B3%D0%BE%D0%B4" TargetMode="External"/><Relationship Id="rId9" Type="http://schemas.openxmlformats.org/officeDocument/2006/relationships/hyperlink" Target="http://ru.wikipedia.org/wiki/%D0%9E%D1%84%D0%B8%D1%86%D0%B8%D0%B0%D0%BB%D1%8C%D0%BD%D1%8B%D0%B9_%D1%8F%D0%B7%D1%8B%D0%BA" TargetMode="External"/><Relationship Id="rId14" Type="http://schemas.openxmlformats.org/officeDocument/2006/relationships/hyperlink" Target="http://ru.wikipedia.org/wiki/%D0%93%D0%BE%D1%80%D0%BE%D0%B4" TargetMode="External"/><Relationship Id="rId22" Type="http://schemas.openxmlformats.org/officeDocument/2006/relationships/hyperlink" Target="http://ru.wikipedia.org/wiki/%D0%A6%D1%85%D0%B8%D0%BD%D0%B2%D0%B0%D0%BB" TargetMode="External"/><Relationship Id="rId27" Type="http://schemas.openxmlformats.org/officeDocument/2006/relationships/hyperlink" Target="http://ru.wikipedia.org/wiki/%D0%A1%D0%BF%D0%B8%D1%81%D0%BE%D0%BA_%D1%81%D1%82%D1%80%D0%B0%D0%BD_%D0%B8_%D0%B7%D0%B0%D0%B2%D0%B8%D1%81%D0%B8%D0%BC%D1%8B%D1%85_%D1%82%D0%B5%D1%80%D1%80%D0%B8%D1%82%D0%BE%D1%80%D0%B8%D0%B9_%D0%BF%D0%BE_%D0%BF%D0%BB%D0%BE%D1%89%D0%B0%D0%B4%D0%B8" TargetMode="External"/><Relationship Id="rId30" Type="http://schemas.openxmlformats.org/officeDocument/2006/relationships/hyperlink" Target="http://ru.wikipedia.org/wiki/2002_%D0%B3%D0%BE%D0%B4" TargetMode="External"/><Relationship Id="rId35" Type="http://schemas.openxmlformats.org/officeDocument/2006/relationships/hyperlink" Target="http://ru.wikipedia.org/wiki/2012_%D0%B3%D0%BE%D0%B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Autofit/>
          </a:bodyPr>
          <a:lstStyle/>
          <a:p>
            <a:r>
              <a:rPr lang="ru-RU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Грузия</a:t>
            </a:r>
            <a:br>
              <a:rPr lang="ru-RU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01008"/>
            <a:ext cx="6944816" cy="22818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</a:t>
            </a:r>
          </a:p>
          <a:p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ченица 6(10)А класса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Светлодарского</a:t>
            </a:r>
            <a:r>
              <a:rPr lang="ru-RU" dirty="0" smtClean="0">
                <a:solidFill>
                  <a:schemeClr val="tx1"/>
                </a:solidFill>
              </a:rPr>
              <a:t> УВК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Антоненко Дарья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7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Почвы и природные комплексы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Грузии представлены различные виды почв: от серо-бурых и засолённых полупустынных почв сухих степей — до бурых лесных почв умеренно влажных лесов, краснозёмов </a:t>
            </a:r>
            <a:r>
              <a:rPr lang="ru-RU" dirty="0" smtClean="0"/>
              <a:t>и подзолистых почв </a:t>
            </a:r>
            <a:r>
              <a:rPr lang="ru-RU" dirty="0"/>
              <a:t>влажной субтропической зоны и горно-луговых высокогорных. На территории Грузии встречаются также полупустыни и пустыни, которые расположены, в основном, на востоке страны. Характерна высотная </a:t>
            </a:r>
            <a:r>
              <a:rPr lang="ru-RU" dirty="0" smtClean="0"/>
              <a:t>поясность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17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Полезные ископаемые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Грузия </a:t>
            </a:r>
            <a:r>
              <a:rPr lang="ru-RU" dirty="0"/>
              <a:t>располагает широкой гаммой полезных ископаемых. Минерально-ресурсный потенциал страны представлен 450 месторождениями полезных ископаемых </a:t>
            </a:r>
            <a:r>
              <a:rPr lang="ru-RU" dirty="0" smtClean="0"/>
              <a:t>, основными </a:t>
            </a:r>
            <a:r>
              <a:rPr lang="ru-RU" dirty="0"/>
              <a:t>из которых являются: высококачественные марганцевые </a:t>
            </a:r>
            <a:r>
              <a:rPr lang="ru-RU" dirty="0" smtClean="0"/>
              <a:t>руды, </a:t>
            </a:r>
            <a:r>
              <a:rPr lang="ru-RU" dirty="0"/>
              <a:t>каменный </a:t>
            </a:r>
            <a:r>
              <a:rPr lang="ru-RU" dirty="0" smtClean="0"/>
              <a:t>уголь, </a:t>
            </a:r>
            <a:r>
              <a:rPr lang="ru-RU" dirty="0"/>
              <a:t>медные </a:t>
            </a:r>
            <a:r>
              <a:rPr lang="ru-RU" dirty="0" smtClean="0"/>
              <a:t>руды, нефть.</a:t>
            </a:r>
            <a:endParaRPr lang="ru-RU" dirty="0"/>
          </a:p>
          <a:p>
            <a:r>
              <a:rPr lang="ru-RU" dirty="0"/>
              <a:t>Грузия располагает значительными запасами строительных материалов: </a:t>
            </a:r>
            <a:r>
              <a:rPr lang="ru-RU" dirty="0" err="1"/>
              <a:t>бентонитовой</a:t>
            </a:r>
            <a:r>
              <a:rPr lang="ru-RU" dirty="0"/>
              <a:t> </a:t>
            </a:r>
            <a:r>
              <a:rPr lang="ru-RU" dirty="0" smtClean="0"/>
              <a:t>глины, </a:t>
            </a:r>
            <a:r>
              <a:rPr lang="ru-RU" dirty="0"/>
              <a:t>доломитов, </a:t>
            </a:r>
            <a:r>
              <a:rPr lang="ru-RU" dirty="0" smtClean="0"/>
              <a:t>известняка, </a:t>
            </a:r>
            <a:r>
              <a:rPr lang="ru-RU" dirty="0"/>
              <a:t>глины для производства </a:t>
            </a:r>
            <a:r>
              <a:rPr lang="ru-RU" dirty="0" smtClean="0"/>
              <a:t>цемента и кирпича, </a:t>
            </a:r>
            <a:r>
              <a:rPr lang="ru-RU" dirty="0"/>
              <a:t>гипса, талька, формовочного песка.</a:t>
            </a:r>
          </a:p>
          <a:p>
            <a:r>
              <a:rPr lang="ru-RU" dirty="0"/>
              <a:t>На территории Грузии зарегистрировано около 2 тыс. источников пресной воды с суммарным годовым дебетом 250 млрд л., 22 месторождения минеральных вод, в том числе лечебных — «Боржоми», «Саирме», «</a:t>
            </a:r>
            <a:r>
              <a:rPr lang="ru-RU" dirty="0" err="1"/>
              <a:t>Набеглави</a:t>
            </a:r>
            <a:r>
              <a:rPr lang="ru-RU" dirty="0"/>
              <a:t>», «</a:t>
            </a:r>
            <a:r>
              <a:rPr lang="ru-RU" dirty="0" err="1"/>
              <a:t>Зваре</a:t>
            </a:r>
            <a:r>
              <a:rPr lang="ru-RU" dirty="0"/>
              <a:t>» и других, общим дебетом около 40 млрд л/год. В настоящее время пресные и минеральные воды экспортируются в 24 страны мира.</a:t>
            </a:r>
          </a:p>
          <a:p>
            <a:r>
              <a:rPr lang="ru-RU" dirty="0"/>
              <a:t>Общая площадь лесов — 3 млн га. Запасы древесины оцениваются в 434 млн кубометров. Территория страны — богатая сырьевая база для фармацевтической промышленности.</a:t>
            </a:r>
          </a:p>
          <a:p>
            <a:r>
              <a:rPr lang="ru-RU" dirty="0"/>
              <a:t>Уникальны по своим характеристикам рекреационные ресурсы страны — горные и морские курорты.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73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Климат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Запад </a:t>
            </a:r>
            <a:r>
              <a:rPr lang="ru-RU" dirty="0"/>
              <a:t>Грузии находится под влиянием субтропического, а восток — под влиянием средиземноморского климата. </a:t>
            </a:r>
            <a:r>
              <a:rPr lang="ru-RU" dirty="0" smtClean="0"/>
              <a:t>В </a:t>
            </a:r>
            <a:r>
              <a:rPr lang="ru-RU" dirty="0"/>
              <a:t>январе-феврале средняя температура составляет 5 °C, а в июле-августе — +24 °C.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56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Водные ресурсы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Речная </a:t>
            </a:r>
            <a:r>
              <a:rPr lang="ru-RU" dirty="0"/>
              <a:t>сеть развита неравномерно. </a:t>
            </a:r>
            <a:endParaRPr lang="ru-RU" dirty="0" smtClean="0"/>
          </a:p>
          <a:p>
            <a:r>
              <a:rPr lang="ru-RU" dirty="0" smtClean="0"/>
              <a:t>Реки </a:t>
            </a:r>
            <a:r>
              <a:rPr lang="ru-RU" dirty="0"/>
              <a:t>Грузии принадлежат двум бассейнам — Черноморскому </a:t>
            </a:r>
            <a:r>
              <a:rPr lang="ru-RU" dirty="0" smtClean="0"/>
              <a:t>и </a:t>
            </a:r>
            <a:r>
              <a:rPr lang="ru-RU" dirty="0"/>
              <a:t>Каспийскому. </a:t>
            </a:r>
            <a:r>
              <a:rPr lang="ru-RU" dirty="0" smtClean="0"/>
              <a:t>Реки </a:t>
            </a:r>
            <a:r>
              <a:rPr lang="ru-RU" dirty="0"/>
              <a:t>Черноморского бассейна </a:t>
            </a:r>
            <a:r>
              <a:rPr lang="ru-RU" dirty="0" smtClean="0"/>
              <a:t>не </a:t>
            </a:r>
            <a:r>
              <a:rPr lang="ru-RU" dirty="0"/>
              <a:t>образуют единой системы, впадая в море самостоятельно. Главная из них — Риони, протекающая на нижнем отрезке по </a:t>
            </a:r>
            <a:r>
              <a:rPr lang="ru-RU" dirty="0" err="1"/>
              <a:t>Колхидской</a:t>
            </a:r>
            <a:r>
              <a:rPr lang="ru-RU" dirty="0"/>
              <a:t> низменности. Значительны также </a:t>
            </a:r>
            <a:r>
              <a:rPr lang="ru-RU" dirty="0" smtClean="0"/>
              <a:t>Ингури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/>
              <a:t>др.</a:t>
            </a:r>
          </a:p>
          <a:p>
            <a:r>
              <a:rPr lang="ru-RU" dirty="0" smtClean="0"/>
              <a:t>Озёр </a:t>
            </a:r>
            <a:r>
              <a:rPr lang="ru-RU" dirty="0"/>
              <a:t>в Грузии </a:t>
            </a:r>
            <a:r>
              <a:rPr lang="ru-RU" dirty="0" smtClean="0"/>
              <a:t>немного. </a:t>
            </a:r>
            <a:r>
              <a:rPr lang="ru-RU" dirty="0"/>
              <a:t>Самое большое из них — озеро </a:t>
            </a:r>
            <a:r>
              <a:rPr lang="ru-RU" dirty="0" err="1" smtClean="0"/>
              <a:t>Паравани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53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Флора и фауна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000" dirty="0" smtClean="0"/>
              <a:t>Очень </a:t>
            </a:r>
            <a:r>
              <a:rPr lang="ru-RU" sz="7000" dirty="0"/>
              <a:t>богат растительный мир. По подсчётам ботаников, количество видов цветковых растений — свыше </a:t>
            </a:r>
            <a:r>
              <a:rPr lang="ru-RU" sz="7000" dirty="0" smtClean="0"/>
              <a:t>4500. </a:t>
            </a:r>
          </a:p>
          <a:p>
            <a:r>
              <a:rPr lang="ru-RU" sz="7000" dirty="0" smtClean="0"/>
              <a:t>На </a:t>
            </a:r>
            <a:r>
              <a:rPr lang="ru-RU" sz="7000" dirty="0"/>
              <a:t>территории Грузии обитает свыше 11 тыс. видов беспозвоночных, в том числе почти 9 150 членистоногих (из них свыше 8 230 видов насекомых). Зафиксировано 84 вида пресноводных рыб, а также 6 </a:t>
            </a:r>
            <a:r>
              <a:rPr lang="ru-RU" sz="7000" dirty="0" err="1"/>
              <a:t>интродуцированных</a:t>
            </a:r>
            <a:r>
              <a:rPr lang="ru-RU" sz="7000" dirty="0"/>
              <a:t> видов. Земноводные представлены 12 видами. 52 вида, принадлежащих к классу рептилий, включают 3 вида черепах, 27 видов ящериц и 23 вида змей (из них 3 вида змей и 12 ящериц — эндемики Кавказа). На территории Грузии обитает 109 видов </a:t>
            </a:r>
            <a:r>
              <a:rPr lang="ru-RU" sz="7000" dirty="0" smtClean="0"/>
              <a:t>млекопитающих.</a:t>
            </a:r>
            <a:endParaRPr lang="ru-RU" sz="7000" dirty="0"/>
          </a:p>
          <a:p>
            <a:r>
              <a:rPr lang="ru-RU" sz="7000" dirty="0"/>
              <a:t>Для экосистем Грузии обычны такие крупные млекопитающие, как медведь, волк, </a:t>
            </a:r>
            <a:r>
              <a:rPr lang="ru-RU" sz="7000" dirty="0" smtClean="0"/>
              <a:t>лиса</a:t>
            </a:r>
            <a:r>
              <a:rPr lang="ru-RU" sz="7000" dirty="0"/>
              <a:t>,</a:t>
            </a:r>
            <a:r>
              <a:rPr lang="ru-RU" sz="7000" dirty="0"/>
              <a:t> благородный олень, косуля, кабан. </a:t>
            </a:r>
            <a:endParaRPr lang="ru-RU" sz="7000" dirty="0" smtClean="0"/>
          </a:p>
          <a:p>
            <a:r>
              <a:rPr lang="ru-RU" sz="7000" dirty="0" smtClean="0"/>
              <a:t>Вблизи</a:t>
            </a:r>
            <a:r>
              <a:rPr lang="ru-RU" sz="7000" dirty="0"/>
              <a:t> </a:t>
            </a:r>
            <a:r>
              <a:rPr lang="ru-RU" sz="7000" dirty="0" smtClean="0"/>
              <a:t>черноморского</a:t>
            </a:r>
            <a:r>
              <a:rPr lang="ru-RU" sz="7000" dirty="0"/>
              <a:t> </a:t>
            </a:r>
            <a:r>
              <a:rPr lang="ru-RU" sz="7000" dirty="0" smtClean="0"/>
              <a:t>побережья </a:t>
            </a:r>
            <a:r>
              <a:rPr lang="ru-RU" sz="7000" dirty="0"/>
              <a:t>Грузии из млекопитающих встречаются 3 вида дельфинов — белобочка, афалина и морская свинья. Кроме того, в 1939 году около </a:t>
            </a:r>
            <a:r>
              <a:rPr lang="ru-RU" sz="7000" dirty="0" smtClean="0"/>
              <a:t>Батуми</a:t>
            </a:r>
            <a:r>
              <a:rPr lang="ru-RU" sz="7000" dirty="0"/>
              <a:t> </a:t>
            </a:r>
            <a:r>
              <a:rPr lang="ru-RU" sz="7000" dirty="0" smtClean="0"/>
              <a:t>был </a:t>
            </a:r>
            <a:r>
              <a:rPr lang="ru-RU" sz="7000" dirty="0"/>
              <a:t>отмечен белобрюхий тюлень. Из морских рыб встречаются в числе прочих: акулы, скаты, белуги, русский и атлантический осетры, черноморский лосось, хамса, сельди, морские собачки, камбалы, иглы-рыбы, морские коньки и другие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411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Охраняемые территории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В</a:t>
            </a:r>
            <a:r>
              <a:rPr lang="ru-RU" dirty="0"/>
              <a:t> 1912 году был создан первый в Грузии заповедник — </a:t>
            </a:r>
            <a:r>
              <a:rPr lang="ru-RU" dirty="0" err="1"/>
              <a:t>Лагодехский</a:t>
            </a:r>
            <a:r>
              <a:rPr lang="ru-RU" dirty="0"/>
              <a:t>. Сегодня на территории страны находится 14 государственных заповедников, 8 национальных парков, 12 охраняемых территорий, 14 природных памятников и 2 защищённых </a:t>
            </a:r>
            <a:r>
              <a:rPr lang="ru-RU" dirty="0" smtClean="0"/>
              <a:t>ландшафта. </a:t>
            </a:r>
            <a:r>
              <a:rPr lang="ru-RU" dirty="0"/>
              <a:t>Они составляют 7 % площади Грузии (384 684 га). Около 75 % особо охраняемых природных территорий занимают </a:t>
            </a:r>
            <a:r>
              <a:rPr lang="ru-RU" dirty="0" smtClean="0"/>
              <a:t>леса.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7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Гру́зия</a:t>
            </a:r>
            <a:r>
              <a:rPr lang="ru-RU" dirty="0"/>
              <a:t> 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dirty="0" smtClean="0"/>
              <a:t>государство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расположенное в Передней Азии и на Ближнем Востоке</a:t>
            </a:r>
            <a:r>
              <a:rPr lang="ru-RU" dirty="0" smtClean="0"/>
              <a:t>, </a:t>
            </a:r>
            <a:r>
              <a:rPr lang="ru-RU" dirty="0"/>
              <a:t>в западной части Закавказья на восточном побережье Чёрного моря. Грузия граничит с Арменией и Турцией на юге, Азербайджаном на юго-востоке и Россией на востоке и севере. Территории Абхазии и Южной </a:t>
            </a:r>
            <a:r>
              <a:rPr lang="ru-RU" dirty="0" smtClean="0"/>
              <a:t>Осетии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/>
              <a:t>контролируются грузинским правительством и расцениваются им, Парламентской Ассамблеей ОБСЕ и Европейской </a:t>
            </a:r>
            <a:r>
              <a:rPr lang="ru-RU" dirty="0" smtClean="0"/>
              <a:t>комиссией</a:t>
            </a:r>
            <a:r>
              <a:rPr lang="ru-RU" baseline="30000" dirty="0"/>
              <a:t> </a:t>
            </a:r>
            <a:r>
              <a:rPr lang="ru-RU" dirty="0" smtClean="0"/>
              <a:t>как</a:t>
            </a:r>
            <a:r>
              <a:rPr lang="ru-RU" dirty="0"/>
              <a:t> оккупированные Россией части Грузии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00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66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292189"/>
              </p:ext>
            </p:extLst>
          </p:nvPr>
        </p:nvGraphicFramePr>
        <p:xfrm>
          <a:off x="4283967" y="22082"/>
          <a:ext cx="4828876" cy="6835919"/>
        </p:xfrm>
        <a:graphic>
          <a:graphicData uri="http://schemas.openxmlformats.org/drawingml/2006/table">
            <a:tbl>
              <a:tblPr/>
              <a:tblGrid>
                <a:gridCol w="2414438"/>
                <a:gridCol w="2414438"/>
              </a:tblGrid>
              <a:tr h="1008414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 dirty="0">
                          <a:solidFill>
                            <a:srgbClr val="0B0080"/>
                          </a:solidFill>
                          <a:effectLst/>
                          <a:hlinkClick r:id="rId2" tooltip="Суверенитет"/>
                        </a:rPr>
                        <a:t>Дата независимости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3" tooltip="26 мая"/>
                        </a:rPr>
                        <a:t>26 мая</a:t>
                      </a: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4" tooltip="1918 год"/>
                        </a:rPr>
                        <a:t>1918 года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(от </a:t>
                      </a:r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5" tooltip="Закавказская Демократическая Федеративная Республика"/>
                        </a:rPr>
                        <a:t>ЗДФР</a:t>
                      </a:r>
                      <a:r>
                        <a:rPr lang="ru-RU" sz="1500" dirty="0">
                          <a:effectLst/>
                        </a:rPr>
                        <a:t>)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6" tooltip="9 апреля"/>
                        </a:rPr>
                        <a:t>9 апреля</a:t>
                      </a:r>
                      <a:r>
                        <a:rPr lang="ru-RU" sz="1500" dirty="0">
                          <a:effectLst/>
                        </a:rPr>
                        <a:t> </a:t>
                      </a:r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7" tooltip="1991 год"/>
                        </a:rPr>
                        <a:t>1991 года</a:t>
                      </a:r>
                      <a:r>
                        <a:rPr lang="ru-RU" sz="1500" dirty="0">
                          <a:effectLst/>
                        </a:rPr>
                        <a:t>(от </a:t>
                      </a:r>
                      <a:r>
                        <a:rPr lang="ru-RU" sz="1500" u="none" strike="noStrike" dirty="0" smtClean="0">
                          <a:solidFill>
                            <a:srgbClr val="0B0080"/>
                          </a:solidFill>
                          <a:effectLst/>
                          <a:hlinkClick r:id="rId8" tooltip="Союз Советских Социалистических Республик"/>
                        </a:rPr>
                        <a:t>СССР</a:t>
                      </a:r>
                      <a:r>
                        <a:rPr lang="ru-RU" sz="1500" dirty="0" smtClean="0">
                          <a:effectLst/>
                        </a:rPr>
                        <a:t>)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7262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 dirty="0">
                          <a:solidFill>
                            <a:srgbClr val="0B0080"/>
                          </a:solidFill>
                          <a:effectLst/>
                          <a:hlinkClick r:id="rId9" tooltip="Официальный язык"/>
                        </a:rPr>
                        <a:t>Официальный язык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0" tooltip="Грузинский язык"/>
                        </a:rPr>
                        <a:t>грузинский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7262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11" tooltip="Столица"/>
                        </a:rPr>
                        <a:t>Столица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2" tooltip="Тбилиси"/>
                        </a:rPr>
                        <a:t>Тбилиси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3" tooltip="Кутаиси"/>
                        </a:rPr>
                        <a:t>Кутаиси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57382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 dirty="0">
                          <a:solidFill>
                            <a:srgbClr val="0B0080"/>
                          </a:solidFill>
                          <a:effectLst/>
                          <a:hlinkClick r:id="rId14" tooltip="Город"/>
                        </a:rPr>
                        <a:t>Крупнейшие города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2" tooltip="Тбилиси"/>
                        </a:rPr>
                        <a:t>Тбилиси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3" tooltip="Кутаиси"/>
                        </a:rPr>
                        <a:t>Кутаиси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5" tooltip="Батуми"/>
                        </a:rPr>
                        <a:t>Батуми</a:t>
                      </a:r>
                      <a:r>
                        <a:rPr lang="ru-RU" sz="1500">
                          <a:effectLst/>
                        </a:rPr>
                        <a:t>,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6" tooltip="Рустави"/>
                        </a:rPr>
                        <a:t>Рустави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7" tooltip="Зугдиди"/>
                        </a:rPr>
                        <a:t>Зугдиди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8" tooltip="Гори"/>
                        </a:rPr>
                        <a:t>Гори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19" tooltip="Поти"/>
                        </a:rPr>
                        <a:t>Поти</a:t>
                      </a:r>
                      <a:r>
                        <a:rPr lang="ru-RU" sz="1500">
                          <a:effectLst/>
                        </a:rPr>
                        <a:t>,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20" tooltip="Сухум"/>
                        </a:rPr>
                        <a:t>Сухум</a:t>
                      </a:r>
                      <a:r>
                        <a:rPr lang="ru-RU" sz="1500" u="none" strike="noStrike" baseline="30000">
                          <a:solidFill>
                            <a:srgbClr val="0B0080"/>
                          </a:solidFill>
                          <a:effectLst/>
                          <a:hlinkClick r:id="rId21"/>
                        </a:rPr>
                        <a:t>[* 2]</a:t>
                      </a:r>
                      <a:r>
                        <a:rPr lang="ru-RU" sz="1500">
                          <a:effectLst/>
                        </a:rPr>
                        <a:t>,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22" tooltip="Цхинвал"/>
                        </a:rPr>
                        <a:t>Цхинвал</a:t>
                      </a:r>
                      <a:r>
                        <a:rPr lang="ru-RU" sz="1500" u="none" strike="noStrike" baseline="30000">
                          <a:solidFill>
                            <a:srgbClr val="0B0080"/>
                          </a:solidFill>
                          <a:effectLst/>
                          <a:hlinkClick r:id="rId23"/>
                        </a:rPr>
                        <a:t>[* 3]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14313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24" tooltip="Форма государственного правления"/>
                        </a:rPr>
                        <a:t>Форма правления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25" tooltip="Парламентская республика"/>
                        </a:rPr>
                        <a:t>Парламентская </a:t>
                      </a:r>
                      <a:r>
                        <a:rPr lang="ru-RU" sz="1500" u="none" strike="noStrike" dirty="0" smtClean="0">
                          <a:solidFill>
                            <a:srgbClr val="0B0080"/>
                          </a:solidFill>
                          <a:effectLst/>
                          <a:hlinkClick r:id="rId25" tooltip="Парламентская республика"/>
                        </a:rPr>
                        <a:t>республика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14313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 dirty="0">
                          <a:solidFill>
                            <a:srgbClr val="0B0080"/>
                          </a:solidFill>
                          <a:effectLst/>
                          <a:hlinkClick r:id="rId26" tooltip="Территория"/>
                        </a:rPr>
                        <a:t>Территория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• Всего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27" tooltip="Список стран и зависимых территорий по площади"/>
                        </a:rPr>
                        <a:t>118-я в мире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69 700 </a:t>
                      </a:r>
                      <a:r>
                        <a:rPr lang="ru-RU" sz="1500" dirty="0" smtClean="0">
                          <a:effectLst/>
                        </a:rPr>
                        <a:t>км²км²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008414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28" tooltip="Население"/>
                        </a:rPr>
                        <a:t>Население</a:t>
                      </a:r>
                      <a:r>
                        <a:rPr lang="ru-RU" sz="1500">
                          <a:effectLst/>
                        </a:rPr>
                        <a:t/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• Оценка 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29" tooltip="2013 год"/>
                        </a:rPr>
                        <a:t>2013</a:t>
                      </a:r>
                      <a:r>
                        <a:rPr lang="ru-RU" sz="1500">
                          <a:effectLst/>
                        </a:rPr>
                        <a:t>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• Перепись 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30" tooltip="2002 год"/>
                        </a:rPr>
                        <a:t>2002</a:t>
                      </a:r>
                      <a:r>
                        <a:rPr lang="ru-RU" sz="1500">
                          <a:effectLst/>
                        </a:rPr>
                        <a:t>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• 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31" tooltip="Плотность населения"/>
                        </a:rPr>
                        <a:t>Плотность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▼</a:t>
                      </a:r>
                      <a:r>
                        <a:rPr lang="ru-RU" sz="1500" dirty="0">
                          <a:effectLst/>
                        </a:rPr>
                        <a:t>4 483 </a:t>
                      </a:r>
                      <a:r>
                        <a:rPr lang="ru-RU" sz="1500" dirty="0" smtClean="0">
                          <a:effectLst/>
                        </a:rPr>
                        <a:t>800</a:t>
                      </a:r>
                      <a:r>
                        <a:rPr lang="ru-RU" sz="1500" dirty="0">
                          <a:effectLst/>
                        </a:rPr>
                        <a:t> чел. (</a:t>
                      </a:r>
                      <a:r>
                        <a:rPr lang="ru-RU" sz="1500" u="none" strike="noStrike" dirty="0">
                          <a:solidFill>
                            <a:srgbClr val="0B0080"/>
                          </a:solidFill>
                          <a:effectLst/>
                          <a:hlinkClick r:id="rId32" tooltip="Список стран по населению"/>
                        </a:rPr>
                        <a:t>114-е</a:t>
                      </a:r>
                      <a:r>
                        <a:rPr lang="ru-RU" sz="1500" dirty="0">
                          <a:effectLst/>
                        </a:rPr>
                        <a:t>)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4 369 579 чел.</a:t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68 чел./км²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61363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33" tooltip="Валовой внутренний продукт"/>
                        </a:rPr>
                        <a:t>ВВП</a:t>
                      </a:r>
                      <a:r>
                        <a:rPr lang="ru-RU" sz="1500">
                          <a:effectLst/>
                        </a:rPr>
                        <a:t> 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34" tooltip="Паритет покупательной способности"/>
                        </a:rPr>
                        <a:t>ППС</a:t>
                      </a:r>
                      <a:r>
                        <a:rPr lang="ru-RU" sz="1500">
                          <a:effectLst/>
                        </a:rPr>
                        <a:t>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  • Итого 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35" tooltip="2012 год"/>
                        </a:rPr>
                        <a:t>2012</a:t>
                      </a:r>
                      <a:r>
                        <a:rPr lang="ru-RU" sz="1500">
                          <a:effectLst/>
                        </a:rPr>
                        <a:t>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  • На душу населения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26,626 </a:t>
                      </a:r>
                      <a:r>
                        <a:rPr lang="ru-RU" sz="1500" dirty="0" smtClean="0">
                          <a:effectLst/>
                        </a:rPr>
                        <a:t>млрд.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5 </a:t>
                      </a:r>
                      <a:r>
                        <a:rPr lang="ru-RU" sz="1500" dirty="0" smtClean="0">
                          <a:effectLst/>
                        </a:rPr>
                        <a:t>902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61363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33" tooltip="Валовой внутренний продукт"/>
                        </a:rPr>
                        <a:t>ВВП</a:t>
                      </a:r>
                      <a:r>
                        <a:rPr lang="ru-RU" sz="1500">
                          <a:effectLst/>
                        </a:rPr>
                        <a:t> (номинал)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  • Итого 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35" tooltip="2012 год"/>
                        </a:rPr>
                        <a:t>2012</a:t>
                      </a:r>
                      <a:r>
                        <a:rPr lang="ru-RU" sz="1500">
                          <a:effectLst/>
                        </a:rPr>
                        <a:t>)</a:t>
                      </a:r>
                      <a:br>
                        <a:rPr lang="ru-RU" sz="1500">
                          <a:effectLst/>
                        </a:rPr>
                      </a:br>
                      <a:r>
                        <a:rPr lang="ru-RU" sz="1500">
                          <a:effectLst/>
                        </a:rPr>
                        <a:t>  • На душу населения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15,829 млрд</a:t>
                      </a:r>
                      <a:r>
                        <a:rPr lang="ru-RU" sz="1500" dirty="0" smtClean="0">
                          <a:effectLst/>
                        </a:rPr>
                        <a:t>.</a:t>
                      </a:r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r>
                        <a:rPr lang="ru-RU" sz="1500" dirty="0">
                          <a:effectLst/>
                        </a:rPr>
                        <a:t>3 </a:t>
                      </a:r>
                      <a:r>
                        <a:rPr lang="ru-RU" sz="1500" dirty="0" smtClean="0">
                          <a:effectLst/>
                        </a:rPr>
                        <a:t>508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1309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36" tooltip="Индекс развития человеческого потенциала"/>
                        </a:rPr>
                        <a:t>ИРЧП</a:t>
                      </a:r>
                      <a:r>
                        <a:rPr lang="ru-RU" sz="1500">
                          <a:effectLst/>
                        </a:rPr>
                        <a:t> (</a:t>
                      </a:r>
                      <a:r>
                        <a:rPr lang="ru-RU" sz="1500" u="none" strike="noStrike">
                          <a:solidFill>
                            <a:srgbClr val="0B0080"/>
                          </a:solidFill>
                          <a:effectLst/>
                          <a:hlinkClick r:id="rId29" tooltip="2013 год"/>
                        </a:rPr>
                        <a:t>2013</a:t>
                      </a:r>
                      <a:r>
                        <a:rPr lang="ru-RU" sz="1500">
                          <a:effectLst/>
                        </a:rPr>
                        <a:t>)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solidFill>
                            <a:srgbClr val="00CC00"/>
                          </a:solidFill>
                          <a:effectLst/>
                        </a:rPr>
                        <a:t>▲</a:t>
                      </a:r>
                      <a:r>
                        <a:rPr lang="ru-RU" sz="1500" dirty="0" smtClean="0">
                          <a:effectLst/>
                        </a:rPr>
                        <a:t>0,745</a:t>
                      </a:r>
                      <a:r>
                        <a:rPr lang="ru-RU" sz="1500" dirty="0">
                          <a:effectLst/>
                        </a:rPr>
                        <a:t> (</a:t>
                      </a:r>
                      <a:r>
                        <a:rPr lang="ru-RU" sz="1500" dirty="0">
                          <a:solidFill>
                            <a:srgbClr val="009900"/>
                          </a:solidFill>
                          <a:effectLst/>
                        </a:rPr>
                        <a:t>высокий</a:t>
                      </a:r>
                      <a:r>
                        <a:rPr lang="ru-RU" sz="1500" dirty="0">
                          <a:effectLst/>
                        </a:rPr>
                        <a:t>) 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7262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>
                          <a:solidFill>
                            <a:srgbClr val="0B0080"/>
                          </a:solidFill>
                          <a:effectLst/>
                          <a:hlinkClick r:id="rId37" tooltip="Валюта"/>
                        </a:rPr>
                        <a:t>Валюта</a:t>
                      </a:r>
                      <a:endParaRPr lang="ru-RU" sz="150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u="none" strike="noStrike" dirty="0" smtClean="0">
                          <a:solidFill>
                            <a:srgbClr val="0B0080"/>
                          </a:solidFill>
                          <a:effectLst/>
                          <a:hlinkClick r:id="rId38" tooltip="Грузинский лари"/>
                        </a:rPr>
                        <a:t>Лари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7262">
                <a:tc>
                  <a:txBody>
                    <a:bodyPr/>
                    <a:lstStyle/>
                    <a:p>
                      <a:pPr fontAlgn="t"/>
                      <a:r>
                        <a:rPr lang="ru-RU" sz="1500" b="1" u="none" strike="noStrike" dirty="0">
                          <a:solidFill>
                            <a:srgbClr val="0B0080"/>
                          </a:solidFill>
                          <a:effectLst/>
                          <a:hlinkClick r:id="rId39" tooltip="Часовой пояс"/>
                        </a:rPr>
                        <a:t>Часовой пояс</a:t>
                      </a:r>
                      <a:endParaRPr lang="ru-RU" sz="1500" dirty="0">
                        <a:effectLst/>
                      </a:endParaRP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500" dirty="0">
                          <a:effectLst/>
                        </a:rPr>
                        <a:t>+4</a:t>
                      </a:r>
                    </a:p>
                  </a:txBody>
                  <a:tcPr marL="18702" marR="18702" marT="9351" marB="935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Flag of Georgia.svg"/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6098"/>
            <a:ext cx="1888690" cy="125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Герб Грузии"/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31" y="4293096"/>
            <a:ext cx="1749574" cy="152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urope Location Georgia uncontrolled highlighted.svg"/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3777381" cy="377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57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http://upload.wikimedia.org/wikipedia/commons/thumb/f/fa/Georgia_topographic_map-fr.svg/707px-Georgia_topographic_map-f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44000" cy="497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75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Исполнительная власть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Исполнительная </a:t>
            </a:r>
            <a:r>
              <a:rPr lang="ru-RU" dirty="0"/>
              <a:t>власть сосредоточена в руках Президента, который, в соответствии с Конституцией </a:t>
            </a:r>
            <a:r>
              <a:rPr lang="ru-RU" dirty="0" smtClean="0"/>
              <a:t>Грузии, </a:t>
            </a:r>
            <a:r>
              <a:rPr lang="ru-RU" dirty="0"/>
              <a:t>является </a:t>
            </a:r>
            <a:r>
              <a:rPr lang="ru-RU" dirty="0" smtClean="0"/>
              <a:t>главой </a:t>
            </a:r>
            <a:r>
              <a:rPr lang="ru-RU" dirty="0"/>
              <a:t>государства, исполнительной власти, Верховным Главнокомандующим Вооружёнными силами Грузии, высшим представителем Грузии во внешних сношениях; направляет внутреннюю и внешнюю политику страны, обеспечивает её единство и целостность, работу государственных и всех прочих органов. </a:t>
            </a:r>
          </a:p>
        </p:txBody>
      </p:sp>
    </p:spTree>
    <p:extLst>
      <p:ext uri="{BB962C8B-B14F-4D97-AF65-F5344CB8AC3E}">
        <p14:creationId xmlns:p14="http://schemas.microsoft.com/office/powerpoint/2010/main" val="10363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Административно-территориальное деление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административном отношении территория </a:t>
            </a:r>
            <a:r>
              <a:rPr lang="ru-RU" dirty="0" smtClean="0"/>
              <a:t>Грузии </a:t>
            </a:r>
            <a:r>
              <a:rPr lang="ru-RU" dirty="0"/>
              <a:t>включает 2 автономные </a:t>
            </a:r>
            <a:r>
              <a:rPr lang="ru-RU" dirty="0" smtClean="0"/>
              <a:t>республики: </a:t>
            </a:r>
            <a:r>
              <a:rPr lang="ru-RU" dirty="0"/>
              <a:t>Абхазию и Аджарию, и 10 </a:t>
            </a:r>
            <a:r>
              <a:rPr lang="ru-RU" dirty="0" smtClean="0"/>
              <a:t>краёв.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42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Природные условия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Природные условия Грузии очень </a:t>
            </a:r>
            <a:r>
              <a:rPr lang="ru-RU" dirty="0" smtClean="0"/>
              <a:t>разнообразны. </a:t>
            </a:r>
            <a:r>
              <a:rPr lang="ru-RU" dirty="0"/>
              <a:t>На протяжении исторического времени они не претерпевали резких изменений и не вызывали решающих перемен в социальной и хозяйственной жизни </a:t>
            </a:r>
            <a:r>
              <a:rPr lang="ru-RU" dirty="0" smtClean="0"/>
              <a:t>населения. </a:t>
            </a:r>
            <a:r>
              <a:rPr lang="ru-RU" dirty="0"/>
              <a:t>Разнообразие ландшафтов, гидрологических условий, почвенного покрова, растительности и животного мира </a:t>
            </a:r>
            <a:r>
              <a:rPr lang="ru-RU" dirty="0" smtClean="0"/>
              <a:t>является </a:t>
            </a:r>
            <a:r>
              <a:rPr lang="ru-RU" dirty="0"/>
              <a:t>следствием неотектонических поднятий и погружений. </a:t>
            </a:r>
          </a:p>
        </p:txBody>
      </p:sp>
    </p:spTree>
    <p:extLst>
      <p:ext uri="{BB962C8B-B14F-4D97-AF65-F5344CB8AC3E}">
        <p14:creationId xmlns:p14="http://schemas.microsoft.com/office/powerpoint/2010/main" val="423522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Рельеф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Территория </a:t>
            </a:r>
            <a:r>
              <a:rPr lang="ru-RU" dirty="0"/>
              <a:t>Грузии сочетает высокогорный, среднегорный, холмистый, низменно-равнинный, плоскогорный и платообразный рельеф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01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thumb/3/35/Shahara_peak_near_Ushguli_1870.jpg/280px-Shahara_peak_near_Ushguli_1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532" y="116632"/>
            <a:ext cx="664924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67544" y="4797152"/>
            <a:ext cx="8229600" cy="190080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 полосе Большого Кавказа расположена самая высокая географическая точка страны — вершина </a:t>
            </a:r>
            <a:r>
              <a:rPr lang="ru-RU" dirty="0" err="1"/>
              <a:t>Шхара</a:t>
            </a:r>
            <a:r>
              <a:rPr lang="ru-RU" dirty="0"/>
              <a:t> (5068 м).</a:t>
            </a:r>
          </a:p>
        </p:txBody>
      </p:sp>
    </p:spTree>
    <p:extLst>
      <p:ext uri="{BB962C8B-B14F-4D97-AF65-F5344CB8AC3E}">
        <p14:creationId xmlns:p14="http://schemas.microsoft.com/office/powerpoint/2010/main" val="3048024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480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Грузия </vt:lpstr>
      <vt:lpstr>Презентация PowerPoint</vt:lpstr>
      <vt:lpstr>Презентация PowerPoint</vt:lpstr>
      <vt:lpstr>Презентация PowerPoint</vt:lpstr>
      <vt:lpstr>Исполнительная власть </vt:lpstr>
      <vt:lpstr>Административно-территориальное деление </vt:lpstr>
      <vt:lpstr>Природные условия</vt:lpstr>
      <vt:lpstr>Рельеф </vt:lpstr>
      <vt:lpstr>Презентация PowerPoint</vt:lpstr>
      <vt:lpstr>Почвы и природные комплексы </vt:lpstr>
      <vt:lpstr>Полезные ископаемые </vt:lpstr>
      <vt:lpstr>Климат </vt:lpstr>
      <vt:lpstr>Водные ресурсы </vt:lpstr>
      <vt:lpstr>Флора и фауна </vt:lpstr>
      <vt:lpstr>Охраняемые территории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Грузия </dc:title>
  <dc:creator>PC-1</dc:creator>
  <cp:lastModifiedBy>PC-1</cp:lastModifiedBy>
  <cp:revision>6</cp:revision>
  <dcterms:created xsi:type="dcterms:W3CDTF">2014-03-21T13:19:45Z</dcterms:created>
  <dcterms:modified xsi:type="dcterms:W3CDTF">2014-06-06T13:08:00Z</dcterms:modified>
</cp:coreProperties>
</file>