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5504-6A84-427F-B32C-A5BFD78B2B60}" type="datetimeFigureOut">
              <a:rPr lang="ru-RU" smtClean="0"/>
              <a:t>10.03.2014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CE2AA70-D03D-4BE0-A649-43AFF569356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5504-6A84-427F-B32C-A5BFD78B2B60}" type="datetimeFigureOut">
              <a:rPr lang="ru-RU" smtClean="0"/>
              <a:t>10.03.2014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2AA70-D03D-4BE0-A649-43AFF569356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5504-6A84-427F-B32C-A5BFD78B2B60}" type="datetimeFigureOut">
              <a:rPr lang="ru-RU" smtClean="0"/>
              <a:t>10.03.2014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2AA70-D03D-4BE0-A649-43AFF569356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5504-6A84-427F-B32C-A5BFD78B2B60}" type="datetimeFigureOut">
              <a:rPr lang="ru-RU" smtClean="0"/>
              <a:t>10.03.2014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2AA70-D03D-4BE0-A649-43AFF569356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5504-6A84-427F-B32C-A5BFD78B2B60}" type="datetimeFigureOut">
              <a:rPr lang="ru-RU" smtClean="0"/>
              <a:t>10.03.2014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CE2AA70-D03D-4BE0-A649-43AFF5693561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5504-6A84-427F-B32C-A5BFD78B2B60}" type="datetimeFigureOut">
              <a:rPr lang="ru-RU" smtClean="0"/>
              <a:t>10.03.2014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2AA70-D03D-4BE0-A649-43AFF569356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5504-6A84-427F-B32C-A5BFD78B2B60}" type="datetimeFigureOut">
              <a:rPr lang="ru-RU" smtClean="0"/>
              <a:t>10.03.2014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2AA70-D03D-4BE0-A649-43AFF569356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5504-6A84-427F-B32C-A5BFD78B2B60}" type="datetimeFigureOut">
              <a:rPr lang="ru-RU" smtClean="0"/>
              <a:t>10.03.2014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2AA70-D03D-4BE0-A649-43AFF569356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5504-6A84-427F-B32C-A5BFD78B2B60}" type="datetimeFigureOut">
              <a:rPr lang="ru-RU" smtClean="0"/>
              <a:t>10.03.2014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2AA70-D03D-4BE0-A649-43AFF569356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5504-6A84-427F-B32C-A5BFD78B2B60}" type="datetimeFigureOut">
              <a:rPr lang="ru-RU" smtClean="0"/>
              <a:t>10.03.2014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2AA70-D03D-4BE0-A649-43AFF569356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5504-6A84-427F-B32C-A5BFD78B2B60}" type="datetimeFigureOut">
              <a:rPr lang="ru-RU" smtClean="0"/>
              <a:t>10.03.2014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CE2AA70-D03D-4BE0-A649-43AFF569356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835504-6A84-427F-B32C-A5BFD78B2B60}" type="datetimeFigureOut">
              <a:rPr lang="ru-RU" smtClean="0"/>
              <a:t>10.03.2014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CE2AA70-D03D-4BE0-A649-43AFF5693561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Презентація</a:t>
            </a:r>
            <a:br>
              <a:rPr lang="uk-UA" dirty="0" smtClean="0"/>
            </a:br>
            <a:r>
              <a:rPr lang="uk-UA" dirty="0" smtClean="0"/>
              <a:t>учениці 11-П класу</a:t>
            </a:r>
            <a:br>
              <a:rPr lang="uk-UA" dirty="0" smtClean="0"/>
            </a:br>
            <a:r>
              <a:rPr lang="uk-UA" dirty="0" err="1" smtClean="0"/>
              <a:t>Міхєєвої</a:t>
            </a:r>
            <a:r>
              <a:rPr lang="uk-UA" dirty="0" smtClean="0"/>
              <a:t> Анастасії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Виборчі системи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7271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Мажоритарна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accent1"/>
                </a:solidFill>
              </a:rPr>
              <a:t>Мажоритарна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виборча</a:t>
            </a:r>
            <a:r>
              <a:rPr lang="ru-RU" dirty="0">
                <a:solidFill>
                  <a:schemeClr val="accent1"/>
                </a:solidFill>
              </a:rPr>
              <a:t> система </a:t>
            </a:r>
            <a:r>
              <a:rPr lang="ru-RU" dirty="0"/>
              <a:t>(лат. </a:t>
            </a:r>
            <a:r>
              <a:rPr lang="en-US" dirty="0" err="1"/>
              <a:t>majorite</a:t>
            </a:r>
            <a:r>
              <a:rPr lang="en-US" dirty="0"/>
              <a:t> — </a:t>
            </a:r>
            <a:r>
              <a:rPr lang="ru-RU" dirty="0" err="1"/>
              <a:t>більшість</a:t>
            </a:r>
            <a:r>
              <a:rPr lang="ru-RU" dirty="0"/>
              <a:t>) — </a:t>
            </a:r>
            <a:r>
              <a:rPr lang="ru-RU" dirty="0" err="1"/>
              <a:t>виборча</a:t>
            </a:r>
            <a:r>
              <a:rPr lang="ru-RU" dirty="0"/>
              <a:t> система,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переможцем</a:t>
            </a:r>
            <a:r>
              <a:rPr lang="ru-RU" dirty="0"/>
              <a:t> є той кандидат, </a:t>
            </a:r>
            <a:r>
              <a:rPr lang="ru-RU" dirty="0" err="1"/>
              <a:t>котрий</a:t>
            </a:r>
            <a:r>
              <a:rPr lang="ru-RU" dirty="0"/>
              <a:t> набрав </a:t>
            </a:r>
            <a:r>
              <a:rPr lang="ru-RU" dirty="0" err="1"/>
              <a:t>встановлену</a:t>
            </a:r>
            <a:r>
              <a:rPr lang="ru-RU" dirty="0"/>
              <a:t> законом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голосів</a:t>
            </a:r>
            <a:r>
              <a:rPr lang="ru-RU" dirty="0"/>
              <a:t> </a:t>
            </a:r>
            <a:r>
              <a:rPr lang="ru-RU" dirty="0" err="1"/>
              <a:t>виборців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взяли участь у </a:t>
            </a:r>
            <a:r>
              <a:rPr lang="ru-RU" dirty="0" err="1"/>
              <a:t>голосуванні</a:t>
            </a:r>
            <a:r>
              <a:rPr lang="ru-RU" dirty="0"/>
              <a:t>. Тут </a:t>
            </a:r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суб'єктом</a:t>
            </a:r>
            <a:r>
              <a:rPr lang="ru-RU" dirty="0"/>
              <a:t> </a:t>
            </a:r>
            <a:r>
              <a:rPr lang="ru-RU" dirty="0" err="1"/>
              <a:t>виборів</a:t>
            </a:r>
            <a:r>
              <a:rPr lang="ru-RU" dirty="0"/>
              <a:t> є особа (кандидат).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881148"/>
            <a:ext cx="2546648" cy="254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3893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способу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переможця</a:t>
            </a:r>
            <a:r>
              <a:rPr lang="ru-RU" dirty="0"/>
              <a:t>, </a:t>
            </a:r>
            <a:r>
              <a:rPr lang="ru-RU" dirty="0" err="1"/>
              <a:t>виділяють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>
                <a:solidFill>
                  <a:schemeClr val="accent1"/>
                </a:solidFill>
              </a:rPr>
              <a:t>Мажоритарну</a:t>
            </a:r>
            <a:r>
              <a:rPr lang="ru-RU" dirty="0">
                <a:solidFill>
                  <a:schemeClr val="accent1"/>
                </a:solidFill>
              </a:rPr>
              <a:t> систему </a:t>
            </a:r>
            <a:r>
              <a:rPr lang="ru-RU" dirty="0" err="1">
                <a:solidFill>
                  <a:schemeClr val="accent1"/>
                </a:solidFill>
              </a:rPr>
              <a:t>абсолютної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більшості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переможцем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той кандидат, </a:t>
            </a:r>
            <a:r>
              <a:rPr lang="ru-RU" dirty="0" err="1"/>
              <a:t>котрий</a:t>
            </a:r>
            <a:r>
              <a:rPr lang="ru-RU" dirty="0"/>
              <a:t> набрав </a:t>
            </a:r>
            <a:r>
              <a:rPr lang="ru-RU" dirty="0" err="1"/>
              <a:t>понад</a:t>
            </a:r>
            <a:r>
              <a:rPr lang="ru-RU" dirty="0"/>
              <a:t> 50 % </a:t>
            </a:r>
            <a:r>
              <a:rPr lang="ru-RU" dirty="0" err="1"/>
              <a:t>голосів</a:t>
            </a:r>
            <a:r>
              <a:rPr lang="ru-RU" dirty="0"/>
              <a:t> </a:t>
            </a:r>
            <a:r>
              <a:rPr lang="ru-RU" dirty="0" err="1"/>
              <a:t>виборців</a:t>
            </a:r>
            <a:r>
              <a:rPr lang="ru-RU" dirty="0"/>
              <a:t>). </a:t>
            </a:r>
            <a:endParaRPr lang="ru-RU" dirty="0" smtClean="0"/>
          </a:p>
          <a:p>
            <a:r>
              <a:rPr lang="ru-RU" dirty="0" err="1">
                <a:solidFill>
                  <a:schemeClr val="accent1"/>
                </a:solidFill>
              </a:rPr>
              <a:t>Мажоритарну</a:t>
            </a:r>
            <a:r>
              <a:rPr lang="ru-RU" dirty="0">
                <a:solidFill>
                  <a:schemeClr val="accent1"/>
                </a:solidFill>
              </a:rPr>
              <a:t> систему </a:t>
            </a:r>
            <a:r>
              <a:rPr lang="ru-RU" dirty="0" err="1">
                <a:solidFill>
                  <a:schemeClr val="accent1"/>
                </a:solidFill>
              </a:rPr>
              <a:t>відносної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більшості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переможцем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кандидат, </a:t>
            </a:r>
            <a:r>
              <a:rPr lang="ru-RU" dirty="0" err="1"/>
              <a:t>котрий</a:t>
            </a:r>
            <a:r>
              <a:rPr lang="ru-RU" dirty="0"/>
              <a:t> набрав </a:t>
            </a:r>
            <a:r>
              <a:rPr lang="ru-RU" dirty="0" err="1"/>
              <a:t>найбільшу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голосів</a:t>
            </a:r>
            <a:r>
              <a:rPr lang="ru-RU" dirty="0"/>
              <a:t>, </a:t>
            </a:r>
            <a:r>
              <a:rPr lang="ru-RU" dirty="0" err="1"/>
              <a:t>порівняно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кандидатами, але не </a:t>
            </a:r>
            <a:r>
              <a:rPr lang="ru-RU" dirty="0" err="1"/>
              <a:t>обов'язково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половини</a:t>
            </a:r>
            <a:r>
              <a:rPr lang="ru-RU" dirty="0" smtClean="0"/>
              <a:t>).</a:t>
            </a:r>
          </a:p>
          <a:p>
            <a:r>
              <a:rPr lang="ru-RU" dirty="0" err="1">
                <a:solidFill>
                  <a:schemeClr val="accent1"/>
                </a:solidFill>
              </a:rPr>
              <a:t>Мажоритарну</a:t>
            </a:r>
            <a:r>
              <a:rPr lang="ru-RU" dirty="0">
                <a:solidFill>
                  <a:schemeClr val="accent1"/>
                </a:solidFill>
              </a:rPr>
              <a:t> систему </a:t>
            </a:r>
            <a:r>
              <a:rPr lang="ru-RU" dirty="0" err="1">
                <a:solidFill>
                  <a:schemeClr val="accent1"/>
                </a:solidFill>
              </a:rPr>
              <a:t>кваліфікованої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більшості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/>
              <a:t>(кандидату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набрати</a:t>
            </a:r>
            <a:r>
              <a:rPr lang="ru-RU" dirty="0"/>
              <a:t> </a:t>
            </a:r>
            <a:r>
              <a:rPr lang="ru-RU" dirty="0" err="1"/>
              <a:t>встановлену</a:t>
            </a:r>
            <a:r>
              <a:rPr lang="ru-RU" dirty="0"/>
              <a:t> законом </a:t>
            </a:r>
            <a:r>
              <a:rPr lang="ru-RU" dirty="0" err="1"/>
              <a:t>кваліфіковану</a:t>
            </a:r>
            <a:r>
              <a:rPr lang="ru-RU" dirty="0"/>
              <a:t> </a:t>
            </a:r>
            <a:r>
              <a:rPr lang="ru-RU" dirty="0" err="1"/>
              <a:t>більшість</a:t>
            </a:r>
            <a:r>
              <a:rPr lang="ru-RU" dirty="0"/>
              <a:t>, </a:t>
            </a:r>
            <a:r>
              <a:rPr lang="ru-RU" dirty="0" err="1"/>
              <a:t>зазвичай</a:t>
            </a:r>
            <a:r>
              <a:rPr lang="ru-RU" dirty="0"/>
              <a:t> 2/3чи 3/4 </a:t>
            </a:r>
            <a:r>
              <a:rPr lang="ru-RU" dirty="0" err="1"/>
              <a:t>голосів</a:t>
            </a:r>
            <a:r>
              <a:rPr lang="ru-RU" dirty="0"/>
              <a:t> </a:t>
            </a:r>
            <a:r>
              <a:rPr lang="ru-RU" dirty="0" err="1"/>
              <a:t>виборців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904236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ru-RU" dirty="0" err="1"/>
              <a:t>мажоритарної</a:t>
            </a:r>
            <a:r>
              <a:rPr lang="ru-RU" dirty="0"/>
              <a:t> </a:t>
            </a:r>
            <a:r>
              <a:rPr lang="ru-RU" dirty="0" err="1"/>
              <a:t>виборчої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постійного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кандидатом і </a:t>
            </a:r>
            <a:r>
              <a:rPr lang="ru-RU" dirty="0" err="1"/>
              <a:t>виборцями</a:t>
            </a:r>
            <a:r>
              <a:rPr lang="ru-RU" dirty="0"/>
              <a:t> округу</a:t>
            </a:r>
            <a:r>
              <a:rPr lang="ru-RU" dirty="0" smtClean="0"/>
              <a:t>;</a:t>
            </a:r>
          </a:p>
          <a:p>
            <a:r>
              <a:rPr lang="ru-RU" dirty="0"/>
              <a:t> </a:t>
            </a:r>
            <a:r>
              <a:rPr lang="ru-RU" dirty="0" err="1"/>
              <a:t>виборці</a:t>
            </a:r>
            <a:r>
              <a:rPr lang="ru-RU" dirty="0"/>
              <a:t> </a:t>
            </a:r>
            <a:r>
              <a:rPr lang="ru-RU" dirty="0" err="1"/>
              <a:t>голосують</a:t>
            </a:r>
            <a:r>
              <a:rPr lang="ru-RU" dirty="0"/>
              <a:t> за </a:t>
            </a:r>
            <a:r>
              <a:rPr lang="ru-RU" dirty="0" err="1"/>
              <a:t>конкретну</a:t>
            </a:r>
            <a:r>
              <a:rPr lang="ru-RU" dirty="0"/>
              <a:t> </a:t>
            </a:r>
            <a:r>
              <a:rPr lang="ru-RU" dirty="0" err="1"/>
              <a:t>людину</a:t>
            </a:r>
            <a:r>
              <a:rPr lang="ru-RU" dirty="0"/>
              <a:t>, яку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оцінити</a:t>
            </a:r>
            <a:r>
              <a:rPr lang="ru-RU" dirty="0" smtClean="0"/>
              <a:t>;</a:t>
            </a:r>
          </a:p>
          <a:p>
            <a:r>
              <a:rPr lang="ru-RU" dirty="0" err="1"/>
              <a:t>потенційний</a:t>
            </a:r>
            <a:r>
              <a:rPr lang="ru-RU" dirty="0"/>
              <a:t> демократизм,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переможця</a:t>
            </a:r>
            <a:r>
              <a:rPr lang="ru-RU" dirty="0"/>
              <a:t> </a:t>
            </a:r>
            <a:r>
              <a:rPr lang="ru-RU" dirty="0" err="1"/>
              <a:t>підтримує</a:t>
            </a:r>
            <a:r>
              <a:rPr lang="ru-RU" dirty="0"/>
              <a:t>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виборців</a:t>
            </a:r>
            <a:r>
              <a:rPr lang="ru-RU" dirty="0" smtClean="0"/>
              <a:t>;</a:t>
            </a:r>
          </a:p>
          <a:p>
            <a:r>
              <a:rPr lang="ru-RU" dirty="0"/>
              <a:t>простота у </a:t>
            </a:r>
            <a:r>
              <a:rPr lang="ru-RU" dirty="0" err="1"/>
              <a:t>підрахунку</a:t>
            </a:r>
            <a:r>
              <a:rPr lang="ru-RU" dirty="0"/>
              <a:t> </a:t>
            </a:r>
            <a:r>
              <a:rPr lang="ru-RU" dirty="0" err="1"/>
              <a:t>голосів</a:t>
            </a:r>
            <a:r>
              <a:rPr lang="ru-RU" dirty="0" smtClean="0"/>
              <a:t>;</a:t>
            </a:r>
          </a:p>
          <a:p>
            <a:r>
              <a:rPr lang="ru-RU" dirty="0" err="1"/>
              <a:t>наявність</a:t>
            </a:r>
            <a:r>
              <a:rPr lang="ru-RU" dirty="0"/>
              <a:t> у кандидата </a:t>
            </a:r>
            <a:r>
              <a:rPr lang="ru-RU" dirty="0" err="1"/>
              <a:t>значної</a:t>
            </a:r>
            <a:r>
              <a:rPr lang="ru-RU" dirty="0"/>
              <a:t> </a:t>
            </a:r>
            <a:r>
              <a:rPr lang="ru-RU" dirty="0" err="1"/>
              <a:t>свободи</a:t>
            </a:r>
            <a:r>
              <a:rPr lang="ru-RU" dirty="0"/>
              <a:t> у </a:t>
            </a:r>
            <a:r>
              <a:rPr lang="ru-RU" dirty="0" err="1"/>
              <a:t>діях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завдячує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обранням</a:t>
            </a:r>
            <a:r>
              <a:rPr lang="ru-RU" dirty="0"/>
              <a:t> </a:t>
            </a:r>
            <a:r>
              <a:rPr lang="ru-RU" dirty="0" err="1"/>
              <a:t>виборцям</a:t>
            </a:r>
            <a:r>
              <a:rPr lang="ru-RU" dirty="0"/>
              <a:t> округу, а не </a:t>
            </a:r>
            <a:r>
              <a:rPr lang="ru-RU" dirty="0" err="1"/>
              <a:t>партійному</a:t>
            </a:r>
            <a:r>
              <a:rPr lang="ru-RU" dirty="0"/>
              <a:t> </a:t>
            </a:r>
            <a:r>
              <a:rPr lang="ru-RU" dirty="0" err="1"/>
              <a:t>керівництву</a:t>
            </a:r>
            <a:r>
              <a:rPr lang="ru-RU" dirty="0" smtClean="0"/>
              <a:t>;</a:t>
            </a:r>
          </a:p>
          <a:p>
            <a:r>
              <a:rPr lang="ru-RU" dirty="0" err="1"/>
              <a:t>можливість</a:t>
            </a:r>
            <a:r>
              <a:rPr lang="ru-RU" dirty="0"/>
              <a:t> контролю за </a:t>
            </a:r>
            <a:r>
              <a:rPr lang="ru-RU" dirty="0" err="1"/>
              <a:t>діяльністю</a:t>
            </a:r>
            <a:r>
              <a:rPr lang="ru-RU" dirty="0"/>
              <a:t> депутата, </a:t>
            </a:r>
            <a:r>
              <a:rPr lang="ru-RU" dirty="0" err="1"/>
              <a:t>персональна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перед </a:t>
            </a:r>
            <a:r>
              <a:rPr lang="ru-RU" dirty="0" err="1"/>
              <a:t>виборцями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5708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Мажоритарна</a:t>
            </a:r>
            <a:r>
              <a:rPr lang="ru-RU" dirty="0"/>
              <a:t> </a:t>
            </a:r>
            <a:r>
              <a:rPr lang="ru-RU" dirty="0" err="1"/>
              <a:t>виборча</a:t>
            </a:r>
            <a:r>
              <a:rPr lang="ru-RU" dirty="0"/>
              <a:t> система </a:t>
            </a:r>
            <a:r>
              <a:rPr lang="ru-RU" dirty="0" err="1"/>
              <a:t>має</a:t>
            </a:r>
            <a:r>
              <a:rPr lang="ru-RU" dirty="0"/>
              <a:t> й низку </a:t>
            </a:r>
            <a:r>
              <a:rPr lang="ru-RU" dirty="0" err="1"/>
              <a:t>недоліків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/>
              <a:t>суттєва</a:t>
            </a:r>
            <a:r>
              <a:rPr lang="ru-RU" dirty="0"/>
              <a:t> </a:t>
            </a:r>
            <a:r>
              <a:rPr lang="ru-RU" dirty="0" err="1"/>
              <a:t>розбіжність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отриманих</a:t>
            </a:r>
            <a:r>
              <a:rPr lang="ru-RU" dirty="0"/>
              <a:t> </a:t>
            </a:r>
            <a:r>
              <a:rPr lang="ru-RU" dirty="0" err="1"/>
              <a:t>голосів</a:t>
            </a:r>
            <a:r>
              <a:rPr lang="ru-RU" dirty="0"/>
              <a:t> та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депутатських</a:t>
            </a:r>
            <a:r>
              <a:rPr lang="ru-RU" dirty="0"/>
              <a:t> </a:t>
            </a:r>
            <a:r>
              <a:rPr lang="ru-RU" dirty="0" err="1"/>
              <a:t>мандатів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викривлення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голосування</a:t>
            </a:r>
            <a:r>
              <a:rPr lang="ru-RU" dirty="0" smtClean="0"/>
              <a:t>;</a:t>
            </a:r>
          </a:p>
          <a:p>
            <a:r>
              <a:rPr lang="ru-RU" dirty="0"/>
              <a:t> </a:t>
            </a:r>
            <a:r>
              <a:rPr lang="ru-RU" dirty="0" err="1"/>
              <a:t>неврахування</a:t>
            </a:r>
            <a:r>
              <a:rPr lang="ru-RU" dirty="0"/>
              <a:t> </a:t>
            </a:r>
            <a:r>
              <a:rPr lang="ru-RU" dirty="0" err="1"/>
              <a:t>голосів</a:t>
            </a:r>
            <a:r>
              <a:rPr lang="ru-RU" dirty="0"/>
              <a:t> </a:t>
            </a:r>
            <a:r>
              <a:rPr lang="ru-RU" dirty="0" err="1"/>
              <a:t>значної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виборців</a:t>
            </a:r>
            <a:r>
              <a:rPr lang="ru-RU" dirty="0" smtClean="0"/>
              <a:t>;</a:t>
            </a:r>
          </a:p>
          <a:p>
            <a:r>
              <a:rPr lang="ru-RU" dirty="0" err="1"/>
              <a:t>перешкоджання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малих</a:t>
            </a:r>
            <a:r>
              <a:rPr lang="ru-RU" dirty="0"/>
              <a:t> і </a:t>
            </a:r>
            <a:r>
              <a:rPr lang="ru-RU" dirty="0" err="1"/>
              <a:t>середніх</a:t>
            </a:r>
            <a:r>
              <a:rPr lang="ru-RU" dirty="0"/>
              <a:t> </a:t>
            </a:r>
            <a:r>
              <a:rPr lang="ru-RU" dirty="0" err="1"/>
              <a:t>партій</a:t>
            </a:r>
            <a:r>
              <a:rPr lang="ru-RU" dirty="0"/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581127"/>
            <a:ext cx="2458947" cy="204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4549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Пропорційна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accent1"/>
                </a:solidFill>
              </a:rPr>
              <a:t>Пропорційна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виборча</a:t>
            </a:r>
            <a:r>
              <a:rPr lang="ru-RU" dirty="0">
                <a:solidFill>
                  <a:schemeClr val="accent1"/>
                </a:solidFill>
              </a:rPr>
              <a:t> система </a:t>
            </a:r>
            <a:r>
              <a:rPr lang="ru-RU" dirty="0"/>
              <a:t>(лат. </a:t>
            </a:r>
            <a:r>
              <a:rPr lang="en-US" dirty="0" err="1"/>
              <a:t>proportionalis</a:t>
            </a:r>
            <a:r>
              <a:rPr lang="en-US" dirty="0"/>
              <a:t> — </a:t>
            </a:r>
            <a:r>
              <a:rPr lang="ru-RU" dirty="0" err="1"/>
              <a:t>співрозмірний</a:t>
            </a:r>
            <a:r>
              <a:rPr lang="ru-RU" dirty="0"/>
              <a:t>) — система, за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мандати</a:t>
            </a:r>
            <a:r>
              <a:rPr lang="ru-RU" dirty="0"/>
              <a:t> </a:t>
            </a:r>
            <a:r>
              <a:rPr lang="ru-RU" dirty="0" err="1"/>
              <a:t>розподіляються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списками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партій</a:t>
            </a:r>
            <a:r>
              <a:rPr lang="ru-RU" dirty="0"/>
              <a:t> (</a:t>
            </a:r>
            <a:r>
              <a:rPr lang="ru-RU" dirty="0" err="1"/>
              <a:t>блоків</a:t>
            </a:r>
            <a:r>
              <a:rPr lang="ru-RU" dirty="0"/>
              <a:t>) </a:t>
            </a:r>
            <a:r>
              <a:rPr lang="ru-RU" dirty="0" err="1"/>
              <a:t>пропорційно</a:t>
            </a:r>
            <a:r>
              <a:rPr lang="ru-RU" dirty="0"/>
              <a:t> до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отриманих</a:t>
            </a:r>
            <a:r>
              <a:rPr lang="ru-RU" dirty="0"/>
              <a:t> </a:t>
            </a:r>
            <a:r>
              <a:rPr lang="ru-RU" dirty="0" err="1"/>
              <a:t>голосів</a:t>
            </a:r>
            <a:r>
              <a:rPr lang="ru-RU" dirty="0"/>
              <a:t>. Вона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створенням</a:t>
            </a:r>
            <a:r>
              <a:rPr lang="ru-RU" dirty="0"/>
              <a:t> </a:t>
            </a:r>
            <a:r>
              <a:rPr lang="ru-RU" dirty="0" err="1"/>
              <a:t>багатомандатних</a:t>
            </a:r>
            <a:r>
              <a:rPr lang="ru-RU" dirty="0"/>
              <a:t> </a:t>
            </a:r>
            <a:r>
              <a:rPr lang="ru-RU" dirty="0" err="1"/>
              <a:t>виборчих</a:t>
            </a:r>
            <a:r>
              <a:rPr lang="ru-RU" dirty="0"/>
              <a:t> </a:t>
            </a:r>
            <a:r>
              <a:rPr lang="ru-RU" dirty="0" err="1"/>
              <a:t>округів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єдиного</a:t>
            </a:r>
            <a:r>
              <a:rPr lang="ru-RU" dirty="0"/>
              <a:t> </a:t>
            </a:r>
            <a:r>
              <a:rPr lang="ru-RU" dirty="0" err="1"/>
              <a:t>багатомандатного</a:t>
            </a:r>
            <a:r>
              <a:rPr lang="ru-RU" dirty="0"/>
              <a:t> округу. У такому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виборці</a:t>
            </a:r>
            <a:r>
              <a:rPr lang="ru-RU" dirty="0"/>
              <a:t> </a:t>
            </a:r>
            <a:r>
              <a:rPr lang="ru-RU" dirty="0" err="1"/>
              <a:t>голосують</a:t>
            </a:r>
            <a:r>
              <a:rPr lang="ru-RU" dirty="0"/>
              <a:t> за </a:t>
            </a:r>
            <a:r>
              <a:rPr lang="ru-RU" dirty="0" err="1"/>
              <a:t>партійний</a:t>
            </a:r>
            <a:r>
              <a:rPr lang="ru-RU" dirty="0"/>
              <a:t> список </a:t>
            </a:r>
            <a:r>
              <a:rPr lang="ru-RU" dirty="0" err="1"/>
              <a:t>кандидатів</a:t>
            </a:r>
            <a:r>
              <a:rPr lang="ru-RU" dirty="0"/>
              <a:t> у </a:t>
            </a:r>
            <a:r>
              <a:rPr lang="ru-RU" dirty="0" err="1"/>
              <a:t>депутати</a:t>
            </a:r>
            <a:r>
              <a:rPr lang="ru-RU" dirty="0"/>
              <a:t>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725144"/>
            <a:ext cx="2004814" cy="200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3468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За </a:t>
            </a:r>
            <a:r>
              <a:rPr lang="ru-RU" sz="2800" dirty="0" err="1"/>
              <a:t>впливом</a:t>
            </a:r>
            <a:r>
              <a:rPr lang="ru-RU" sz="2800" dirty="0"/>
              <a:t> </a:t>
            </a:r>
            <a:r>
              <a:rPr lang="ru-RU" sz="2800" dirty="0" err="1"/>
              <a:t>виборця</a:t>
            </a:r>
            <a:r>
              <a:rPr lang="ru-RU" sz="2800" dirty="0"/>
              <a:t> на </a:t>
            </a:r>
            <a:r>
              <a:rPr lang="ru-RU" sz="2800" dirty="0" err="1"/>
              <a:t>розташування</a:t>
            </a:r>
            <a:r>
              <a:rPr lang="ru-RU" sz="2800" dirty="0"/>
              <a:t> </a:t>
            </a:r>
            <a:r>
              <a:rPr lang="ru-RU" sz="2800" dirty="0" err="1"/>
              <a:t>кандидатів</a:t>
            </a:r>
            <a:r>
              <a:rPr lang="ru-RU" sz="2800" dirty="0"/>
              <a:t> у списку </a:t>
            </a:r>
            <a:r>
              <a:rPr lang="ru-RU" sz="2800" dirty="0" err="1"/>
              <a:t>розрізняють</a:t>
            </a:r>
            <a:r>
              <a:rPr lang="ru-RU" sz="2800" dirty="0"/>
              <a:t> </a:t>
            </a:r>
            <a:r>
              <a:rPr lang="ru-RU" sz="2800" dirty="0" err="1"/>
              <a:t>такі</a:t>
            </a:r>
            <a:r>
              <a:rPr lang="ru-RU" sz="2800" dirty="0"/>
              <a:t> </a:t>
            </a:r>
            <a:r>
              <a:rPr lang="ru-RU" sz="2800" dirty="0" err="1"/>
              <a:t>види</a:t>
            </a:r>
            <a:r>
              <a:rPr lang="ru-RU" sz="2800" dirty="0"/>
              <a:t> </a:t>
            </a:r>
            <a:r>
              <a:rPr lang="ru-RU" sz="2800" dirty="0" err="1"/>
              <a:t>пропорційної</a:t>
            </a:r>
            <a:r>
              <a:rPr lang="ru-RU" sz="2800" dirty="0"/>
              <a:t> </a:t>
            </a:r>
            <a:r>
              <a:rPr lang="ru-RU" sz="2800" dirty="0" err="1"/>
              <a:t>системи</a:t>
            </a:r>
            <a:r>
              <a:rPr lang="ru-RU" sz="28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жорсткими</a:t>
            </a:r>
            <a:r>
              <a:rPr lang="ru-RU" dirty="0"/>
              <a:t> списками</a:t>
            </a:r>
            <a:r>
              <a:rPr lang="ru-RU" dirty="0" smtClean="0"/>
              <a:t>;</a:t>
            </a:r>
          </a:p>
          <a:p>
            <a:r>
              <a:rPr lang="ru-RU" dirty="0"/>
              <a:t>з </a:t>
            </a:r>
            <a:r>
              <a:rPr lang="ru-RU" dirty="0" err="1"/>
              <a:t>напівжорсткими</a:t>
            </a:r>
            <a:r>
              <a:rPr lang="ru-RU" dirty="0"/>
              <a:t> списками</a:t>
            </a:r>
            <a:r>
              <a:rPr lang="ru-RU" dirty="0" smtClean="0"/>
              <a:t>;</a:t>
            </a:r>
          </a:p>
          <a:p>
            <a:r>
              <a:rPr lang="ru-RU" dirty="0"/>
              <a:t>з </a:t>
            </a:r>
            <a:r>
              <a:rPr lang="ru-RU" dirty="0" err="1"/>
              <a:t>преференціями</a:t>
            </a:r>
            <a:r>
              <a:rPr lang="ru-RU" dirty="0"/>
              <a:t>.</a:t>
            </a:r>
          </a:p>
        </p:txBody>
      </p:sp>
      <p:sp>
        <p:nvSpPr>
          <p:cNvPr id="4" name="Прямоугольник с одним вырезанным скругленным углом 3"/>
          <p:cNvSpPr/>
          <p:nvPr/>
        </p:nvSpPr>
        <p:spPr>
          <a:xfrm>
            <a:off x="5292080" y="2780928"/>
            <a:ext cx="3528392" cy="3096344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Для того, щоб не допускати швидкого зростання малих непредставницьких партій та роздрібненості парламенту, застосовують виборчий поріг — певний відсоток голосів виборців, набрання якого є умовою участі в розподілі місць у парламенті.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789040"/>
            <a:ext cx="3380445" cy="2253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0633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ru-RU" dirty="0" err="1"/>
              <a:t>пропорційної</a:t>
            </a:r>
            <a:r>
              <a:rPr lang="ru-RU" dirty="0"/>
              <a:t> </a:t>
            </a:r>
            <a:r>
              <a:rPr lang="ru-RU" dirty="0" err="1"/>
              <a:t>виборчої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 голоси </a:t>
            </a:r>
            <a:r>
              <a:rPr lang="ru-RU" dirty="0" err="1"/>
              <a:t>виборців</a:t>
            </a:r>
            <a:r>
              <a:rPr lang="ru-RU" dirty="0"/>
              <a:t> </a:t>
            </a:r>
            <a:r>
              <a:rPr lang="ru-RU" dirty="0" err="1"/>
              <a:t>розподіляються</a:t>
            </a:r>
            <a:r>
              <a:rPr lang="ru-RU" dirty="0"/>
              <a:t> </a:t>
            </a:r>
            <a:r>
              <a:rPr lang="ru-RU" dirty="0" err="1"/>
              <a:t>пропорційно</a:t>
            </a:r>
            <a:r>
              <a:rPr lang="ru-RU" dirty="0"/>
              <a:t>, </a:t>
            </a:r>
            <a:r>
              <a:rPr lang="ru-RU" dirty="0" err="1"/>
              <a:t>мінімізується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утрата</a:t>
            </a:r>
            <a:r>
              <a:rPr lang="ru-RU" dirty="0" smtClean="0"/>
              <a:t>;</a:t>
            </a:r>
          </a:p>
          <a:p>
            <a:r>
              <a:rPr lang="ru-RU" dirty="0" err="1"/>
              <a:t>враховуються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 smtClean="0"/>
              <a:t>;</a:t>
            </a:r>
          </a:p>
          <a:p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партійної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та </a:t>
            </a:r>
            <a:r>
              <a:rPr lang="ru-RU" dirty="0" err="1"/>
              <a:t>партійної</a:t>
            </a:r>
            <a:r>
              <a:rPr lang="ru-RU" dirty="0"/>
              <a:t> </a:t>
            </a:r>
            <a:r>
              <a:rPr lang="ru-RU" dirty="0" err="1" smtClean="0"/>
              <a:t>ідеології</a:t>
            </a:r>
            <a:endParaRPr lang="ru-RU" dirty="0" smtClean="0"/>
          </a:p>
          <a:p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для </a:t>
            </a:r>
            <a:r>
              <a:rPr lang="ru-RU" dirty="0" err="1"/>
              <a:t>фальсифікацій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волевиявлення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936" y="4869160"/>
            <a:ext cx="2702074" cy="1801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7567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Недоліки</a:t>
            </a:r>
            <a:r>
              <a:rPr lang="ru-RU" dirty="0"/>
              <a:t> </a:t>
            </a:r>
            <a:r>
              <a:rPr lang="ru-RU" dirty="0" err="1"/>
              <a:t>пропорційної</a:t>
            </a:r>
            <a:r>
              <a:rPr lang="ru-RU" dirty="0"/>
              <a:t> </a:t>
            </a:r>
            <a:r>
              <a:rPr lang="ru-RU" dirty="0" err="1"/>
              <a:t>виборчої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/>
              <a:t>виборці</a:t>
            </a:r>
            <a:r>
              <a:rPr lang="ru-RU" dirty="0"/>
              <a:t> </a:t>
            </a:r>
            <a:r>
              <a:rPr lang="ru-RU" dirty="0" err="1"/>
              <a:t>голосують</a:t>
            </a:r>
            <a:r>
              <a:rPr lang="ru-RU" dirty="0"/>
              <a:t> не за </a:t>
            </a:r>
            <a:r>
              <a:rPr lang="ru-RU" dirty="0" err="1"/>
              <a:t>конкретних</a:t>
            </a:r>
            <a:r>
              <a:rPr lang="ru-RU" dirty="0"/>
              <a:t> людей, а за </a:t>
            </a:r>
            <a:r>
              <a:rPr lang="ru-RU" dirty="0" err="1"/>
              <a:t>партійний</a:t>
            </a:r>
            <a:r>
              <a:rPr lang="ru-RU" dirty="0"/>
              <a:t> список,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виявитися</a:t>
            </a:r>
            <a:r>
              <a:rPr lang="ru-RU" dirty="0"/>
              <a:t> </a:t>
            </a:r>
            <a:r>
              <a:rPr lang="ru-RU" dirty="0" err="1"/>
              <a:t>прізвища</a:t>
            </a:r>
            <a:r>
              <a:rPr lang="ru-RU" dirty="0"/>
              <a:t> </a:t>
            </a:r>
            <a:r>
              <a:rPr lang="ru-RU" dirty="0" err="1"/>
              <a:t>невідомих</a:t>
            </a:r>
            <a:r>
              <a:rPr lang="ru-RU" dirty="0"/>
              <a:t>, </a:t>
            </a:r>
            <a:r>
              <a:rPr lang="ru-RU" dirty="0" err="1"/>
              <a:t>некомпетентних</a:t>
            </a:r>
            <a:r>
              <a:rPr lang="ru-RU" dirty="0"/>
              <a:t>, </a:t>
            </a:r>
            <a:r>
              <a:rPr lang="ru-RU" dirty="0" err="1"/>
              <a:t>непопулярних</a:t>
            </a:r>
            <a:r>
              <a:rPr lang="ru-RU" dirty="0"/>
              <a:t> </a:t>
            </a:r>
            <a:r>
              <a:rPr lang="ru-RU" dirty="0" err="1"/>
              <a:t>політиків</a:t>
            </a:r>
            <a:r>
              <a:rPr lang="ru-RU" dirty="0" smtClean="0"/>
              <a:t>;</a:t>
            </a:r>
          </a:p>
          <a:p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тісного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, </a:t>
            </a:r>
            <a:r>
              <a:rPr lang="ru-RU" dirty="0" err="1"/>
              <a:t>контактів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депутатами і </a:t>
            </a:r>
            <a:r>
              <a:rPr lang="ru-RU" dirty="0" err="1"/>
              <a:t>виборцями</a:t>
            </a:r>
            <a:r>
              <a:rPr lang="ru-RU" dirty="0" smtClean="0"/>
              <a:t>;</a:t>
            </a:r>
          </a:p>
          <a:p>
            <a:r>
              <a:rPr lang="ru-RU" dirty="0" err="1"/>
              <a:t>доволі</a:t>
            </a:r>
            <a:r>
              <a:rPr lang="ru-RU" dirty="0"/>
              <a:t> складна система </a:t>
            </a:r>
            <a:r>
              <a:rPr lang="ru-RU" dirty="0" err="1"/>
              <a:t>підрахунку</a:t>
            </a:r>
            <a:r>
              <a:rPr lang="ru-RU" dirty="0"/>
              <a:t> </a:t>
            </a:r>
            <a:r>
              <a:rPr lang="ru-RU" dirty="0" err="1"/>
              <a:t>голосів</a:t>
            </a:r>
            <a:r>
              <a:rPr lang="ru-RU" dirty="0" smtClean="0"/>
              <a:t>;</a:t>
            </a:r>
          </a:p>
          <a:p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свободи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депутата,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партійного</a:t>
            </a:r>
            <a:r>
              <a:rPr lang="ru-RU" dirty="0"/>
              <a:t> </a:t>
            </a:r>
            <a:r>
              <a:rPr lang="ru-RU" dirty="0" err="1"/>
              <a:t>керівництва</a:t>
            </a:r>
            <a:r>
              <a:rPr lang="ru-RU" dirty="0"/>
              <a:t>,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завдячує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обранням</a:t>
            </a:r>
            <a:r>
              <a:rPr lang="ru-RU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95004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</TotalTime>
  <Words>447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Виборчі системи</vt:lpstr>
      <vt:lpstr>Мажоритарна</vt:lpstr>
      <vt:lpstr>Залежно від способу встановлення переможця, виділяють:</vt:lpstr>
      <vt:lpstr>Переваги мажоритарної виборчої системи:</vt:lpstr>
      <vt:lpstr>Мажоритарна виборча система має й низку недоліків:</vt:lpstr>
      <vt:lpstr>Пропорційна</vt:lpstr>
      <vt:lpstr>За впливом виборця на розташування кандидатів у списку розрізняють такі види пропорційної системи:</vt:lpstr>
      <vt:lpstr>Переваги пропорційної виборчої системи:</vt:lpstr>
      <vt:lpstr>Недоліки пропорційної виборчої системи: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Виборчі системи</dc:title>
  <dc:creator>User</dc:creator>
  <cp:lastModifiedBy>User</cp:lastModifiedBy>
  <cp:revision>2</cp:revision>
  <dcterms:created xsi:type="dcterms:W3CDTF">2014-03-10T16:36:10Z</dcterms:created>
  <dcterms:modified xsi:type="dcterms:W3CDTF">2014-03-10T16:51:42Z</dcterms:modified>
</cp:coreProperties>
</file>