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33745BF-EDA6-4235-9E3F-C910B1324089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A7C5B27-D79E-48AB-B765-534F55B3797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0" y="260648"/>
            <a:ext cx="8568952" cy="2448272"/>
          </a:xfrm>
        </p:spPr>
        <p:txBody>
          <a:bodyPr>
            <a:normAutofit/>
          </a:bodyPr>
          <a:lstStyle/>
          <a:p>
            <a:r>
              <a:rPr lang="ru-RU" sz="8800" b="1" dirty="0">
                <a:latin typeface="Segoe Script" pitchFamily="34" charset="0"/>
                <a:cs typeface="Sakkal Majalla" pitchFamily="2" charset="-78"/>
              </a:rPr>
              <a:t>Баскетбол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578599" y="3045460"/>
            <a:ext cx="45719" cy="4286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375">
            <a:off x="2881665" y="2469913"/>
            <a:ext cx="56644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9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0268" y="404664"/>
            <a:ext cx="770485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omic Sans MS" pitchFamily="66" charset="0"/>
              </a:rPr>
              <a:t>              </a:t>
            </a:r>
            <a:r>
              <a:rPr lang="ru-RU" sz="3200" b="1" i="1" dirty="0" smtClean="0">
                <a:latin typeface="Segoe Script" pitchFamily="34" charset="0"/>
              </a:rPr>
              <a:t>Первая </a:t>
            </a:r>
            <a:r>
              <a:rPr lang="ru-RU" sz="3200" b="1" i="1" dirty="0">
                <a:latin typeface="Segoe Script" pitchFamily="34" charset="0"/>
              </a:rPr>
              <a:t>Игра</a:t>
            </a:r>
          </a:p>
          <a:p>
            <a:r>
              <a:rPr lang="ru-RU" dirty="0">
                <a:latin typeface="Comic Sans MS" pitchFamily="66" charset="0"/>
              </a:rPr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Первая игра была сыграна футбольным мячом,</a:t>
            </a:r>
          </a:p>
          <a:p>
            <a:r>
              <a:rPr lang="ru-RU" sz="2000" b="1" dirty="0">
                <a:latin typeface="Comic Sans MS" pitchFamily="66" charset="0"/>
              </a:rPr>
              <a:t>а вместо колец, к перилам балкона, по обе стороны спортивного зала, </a:t>
            </a:r>
            <a:r>
              <a:rPr lang="ru-RU" sz="2000" b="1" dirty="0" err="1">
                <a:latin typeface="Comic Sans MS" pitchFamily="66" charset="0"/>
              </a:rPr>
              <a:t>Найсмит</a:t>
            </a:r>
            <a:r>
              <a:rPr lang="ru-RU" sz="2000" b="1" dirty="0">
                <a:latin typeface="Comic Sans MS" pitchFamily="66" charset="0"/>
              </a:rPr>
              <a:t> прикрепил две простые корзины,</a:t>
            </a:r>
          </a:p>
          <a:p>
            <a:r>
              <a:rPr lang="ru-RU" sz="2000" b="1" dirty="0">
                <a:latin typeface="Comic Sans MS" pitchFamily="66" charset="0"/>
              </a:rPr>
              <a:t>и в довершение всего, вывесил на доске объявлений список тринадцати правил, которые должны были управлять этой новой игрой…</a:t>
            </a:r>
          </a:p>
          <a:p>
            <a:r>
              <a:rPr lang="ru-RU" sz="2000" b="1" dirty="0">
                <a:latin typeface="Comic Sans MS" pitchFamily="66" charset="0"/>
              </a:rPr>
              <a:t>Но вскоре, после первой игры, листок с правилами пропал… </a:t>
            </a:r>
          </a:p>
          <a:p>
            <a:r>
              <a:rPr lang="ru-RU" sz="2000" b="1" dirty="0">
                <a:latin typeface="Comic Sans MS" pitchFamily="66" charset="0"/>
              </a:rPr>
              <a:t>  </a:t>
            </a:r>
          </a:p>
          <a:p>
            <a:r>
              <a:rPr lang="ru-RU" sz="2000" b="1" dirty="0">
                <a:latin typeface="Comic Sans MS" pitchFamily="66" charset="0"/>
              </a:rPr>
              <a:t>А, несколько дней спустя, один из студентов </a:t>
            </a:r>
          </a:p>
          <a:p>
            <a:r>
              <a:rPr lang="ru-RU" sz="2000" b="1" dirty="0" err="1">
                <a:latin typeface="Comic Sans MS" pitchFamily="66" charset="0"/>
              </a:rPr>
              <a:t>Найсмита</a:t>
            </a:r>
            <a:r>
              <a:rPr lang="ru-RU" sz="2000" b="1" dirty="0">
                <a:latin typeface="Comic Sans MS" pitchFamily="66" charset="0"/>
              </a:rPr>
              <a:t>, Франк </a:t>
            </a:r>
            <a:r>
              <a:rPr lang="ru-RU" sz="2000" b="1" dirty="0" err="1">
                <a:latin typeface="Comic Sans MS" pitchFamily="66" charset="0"/>
              </a:rPr>
              <a:t>Мэйхон</a:t>
            </a:r>
            <a:r>
              <a:rPr lang="ru-RU" sz="2000" b="1" dirty="0">
                <a:latin typeface="Comic Sans MS" pitchFamily="66" charset="0"/>
              </a:rPr>
              <a:t> (</a:t>
            </a:r>
            <a:r>
              <a:rPr lang="ru-RU" sz="2000" b="1" dirty="0" err="1">
                <a:latin typeface="Comic Sans MS" pitchFamily="66" charset="0"/>
              </a:rPr>
              <a:t>Frank</a:t>
            </a:r>
            <a:r>
              <a:rPr lang="ru-RU" sz="2000" b="1" dirty="0">
                <a:latin typeface="Comic Sans MS" pitchFamily="66" charset="0"/>
              </a:rPr>
              <a:t> </a:t>
            </a:r>
            <a:r>
              <a:rPr lang="ru-RU" sz="2000" b="1" dirty="0" err="1">
                <a:latin typeface="Comic Sans MS" pitchFamily="66" charset="0"/>
              </a:rPr>
              <a:t>Mahon</a:t>
            </a:r>
            <a:r>
              <a:rPr lang="ru-RU" sz="2000" b="1" dirty="0">
                <a:latin typeface="Comic Sans MS" pitchFamily="66" charset="0"/>
              </a:rPr>
              <a:t>), </a:t>
            </a:r>
          </a:p>
          <a:p>
            <a:r>
              <a:rPr lang="ru-RU" sz="2000" b="1" dirty="0">
                <a:latin typeface="Comic Sans MS" pitchFamily="66" charset="0"/>
              </a:rPr>
              <a:t>сознался в “преступлении”…</a:t>
            </a:r>
          </a:p>
          <a:p>
            <a:r>
              <a:rPr lang="ru-RU" sz="2000" b="1" dirty="0">
                <a:latin typeface="Comic Sans MS" pitchFamily="66" charset="0"/>
              </a:rPr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“Я взял их” – сказал </a:t>
            </a:r>
            <a:r>
              <a:rPr lang="ru-RU" sz="2000" b="1" dirty="0" err="1">
                <a:latin typeface="Comic Sans MS" pitchFamily="66" charset="0"/>
              </a:rPr>
              <a:t>Мэйхон</a:t>
            </a:r>
            <a:r>
              <a:rPr lang="ru-RU" sz="2000" b="1" dirty="0">
                <a:latin typeface="Comic Sans MS" pitchFamily="66" charset="0"/>
              </a:rPr>
              <a:t> своему учителю.</a:t>
            </a:r>
          </a:p>
          <a:p>
            <a:r>
              <a:rPr lang="ru-RU" sz="2000" b="1" dirty="0">
                <a:latin typeface="Comic Sans MS" pitchFamily="66" charset="0"/>
              </a:rPr>
              <a:t>“Я знал, что эта игра будет иметь большой</a:t>
            </a:r>
          </a:p>
          <a:p>
            <a:r>
              <a:rPr lang="ru-RU" sz="2000" b="1" dirty="0">
                <a:latin typeface="Comic Sans MS" pitchFamily="66" charset="0"/>
              </a:rPr>
              <a:t> успех и я взял их как сувенир.</a:t>
            </a:r>
          </a:p>
          <a:p>
            <a:r>
              <a:rPr lang="ru-RU" sz="2000" b="1" dirty="0">
                <a:latin typeface="Comic Sans MS" pitchFamily="66" charset="0"/>
              </a:rPr>
              <a:t>Но сейчас я думаю, они должны принадлежать </a:t>
            </a:r>
          </a:p>
          <a:p>
            <a:r>
              <a:rPr lang="ru-RU" sz="2000" b="1" dirty="0">
                <a:latin typeface="Comic Sans MS" pitchFamily="66" charset="0"/>
              </a:rPr>
              <a:t>Вам…”</a:t>
            </a:r>
          </a:p>
        </p:txBody>
      </p:sp>
    </p:spTree>
    <p:extLst>
      <p:ext uri="{BB962C8B-B14F-4D97-AF65-F5344CB8AC3E}">
        <p14:creationId xmlns:p14="http://schemas.microsoft.com/office/powerpoint/2010/main" val="24094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826" y="188640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Segoe Script" pitchFamily="34" charset="0"/>
              </a:rPr>
              <a:t>         Первые   </a:t>
            </a:r>
            <a:r>
              <a:rPr lang="ru-RU" sz="2800" b="1" i="1" dirty="0">
                <a:latin typeface="Segoe Script" pitchFamily="34" charset="0"/>
              </a:rPr>
              <a:t>Правила   Баскетбола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Меньше чем за час, Джеймс </a:t>
            </a:r>
            <a:r>
              <a:rPr lang="ru-RU" sz="2000" b="1" dirty="0" err="1">
                <a:latin typeface="Comic Sans MS" pitchFamily="66" charset="0"/>
              </a:rPr>
              <a:t>Найсмит</a:t>
            </a:r>
            <a:r>
              <a:rPr lang="ru-RU" sz="2000" b="1" dirty="0">
                <a:latin typeface="Comic Sans MS" pitchFamily="66" charset="0"/>
              </a:rPr>
              <a:t>, сидя за столом в своем офисе в YMCA сформулировал тринадцать правил игры в баскетбол. </a:t>
            </a:r>
          </a:p>
          <a:p>
            <a:r>
              <a:rPr lang="ru-RU" sz="2000" b="1" dirty="0">
                <a:latin typeface="Comic Sans MS" pitchFamily="66" charset="0"/>
              </a:rPr>
              <a:t> Вот они: </a:t>
            </a:r>
          </a:p>
          <a:p>
            <a:r>
              <a:rPr lang="ru-RU" sz="2000" b="1" dirty="0">
                <a:latin typeface="Comic Sans MS" pitchFamily="66" charset="0"/>
              </a:rPr>
              <a:t>   Мяч может быть брошен в любом направлении одной или двумя руками</a:t>
            </a:r>
          </a:p>
          <a:p>
            <a:r>
              <a:rPr lang="ru-RU" sz="2000" b="1" dirty="0">
                <a:latin typeface="Comic Sans MS" pitchFamily="66" charset="0"/>
              </a:rPr>
              <a:t> По мячу можно бить одной или двумя руками в любом направлении, но ни в коем случае кулаком</a:t>
            </a:r>
          </a:p>
          <a:p>
            <a:r>
              <a:rPr lang="ru-RU" sz="2000" b="1" dirty="0">
                <a:latin typeface="Comic Sans MS" pitchFamily="66" charset="0"/>
              </a:rPr>
              <a:t>   Игрок не может бегать с мячом. Игрок должен отдать пас или бросить мяч в корзину с той точки, в которой он его поймал, исключение делается для игрока бегущего на хорошей скорости.</a:t>
            </a:r>
          </a:p>
          <a:p>
            <a:r>
              <a:rPr lang="ru-RU" sz="2000" b="1" dirty="0">
                <a:latin typeface="Comic Sans MS" pitchFamily="66" charset="0"/>
              </a:rPr>
              <a:t> Мяч должен удерживаться одной или двумя руками. Нельзя использовать для удержания мяча предплечья и тело.</a:t>
            </a:r>
          </a:p>
          <a:p>
            <a:r>
              <a:rPr lang="ru-RU" sz="2000" b="1" dirty="0">
                <a:latin typeface="Comic Sans MS" pitchFamily="66" charset="0"/>
              </a:rPr>
              <a:t> В любом случае не допускаются удары, захваты, удержание и толкание противника. Первое нарушение этого правила любым игроком, должно фиксироваться как фол (грязная игра); второй фол дисквалифицирует его, пока не будет забит следующий мяч и если имелось очевидное намерение травмировать игрока, на всю игру. Никакая замена не позволяется.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4288742"/>
            <a:ext cx="2952328" cy="255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Segoe Script" pitchFamily="34" charset="0"/>
              </a:rPr>
              <a:t>Удар по мячу кулаком </a:t>
            </a:r>
            <a:r>
              <a:rPr lang="ru-RU" sz="2000" b="1" dirty="0">
                <a:latin typeface="Comic Sans MS" pitchFamily="66" charset="0"/>
              </a:rPr>
              <a:t>– нарушение пунктов правил 2 и 4, наказание описано в пункте 5.</a:t>
            </a:r>
          </a:p>
          <a:p>
            <a:r>
              <a:rPr lang="ru-RU" sz="2000" b="1" dirty="0">
                <a:latin typeface="Comic Sans MS" pitchFamily="66" charset="0"/>
              </a:rPr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Если одна из сторон совершает три фола подряд, они должны фиксироваться как гол, для противников (это значит, что за это время противники не должны совершить ни одного фола).</a:t>
            </a:r>
          </a:p>
          <a:p>
            <a:r>
              <a:rPr lang="ru-RU" sz="2000" b="1" dirty="0">
                <a:latin typeface="Comic Sans MS" pitchFamily="66" charset="0"/>
              </a:rPr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Гол засчитывается, – если брошенный или отскочивший от пола мяч попадает в корзину и остается там. Защищающимся игрокам не позволяется касаться мяча или корзины в момент броска. Если мяч касается края, и противники перемещают корзину, то засчитываться гол.</a:t>
            </a:r>
          </a:p>
          <a:p>
            <a:r>
              <a:rPr lang="ru-RU" sz="2000" b="1" dirty="0">
                <a:latin typeface="Comic Sans MS" pitchFamily="66" charset="0"/>
              </a:rPr>
              <a:t> </a:t>
            </a:r>
          </a:p>
          <a:p>
            <a:r>
              <a:rPr lang="ru-RU" sz="2000" b="1" dirty="0">
                <a:latin typeface="Comic Sans MS" pitchFamily="66" charset="0"/>
              </a:rPr>
              <a:t>Если мяч уходит в аут (за пределы площадки), то он должен быть выброшен в поле и первым коснувшимся его игроком. В случае спора </a:t>
            </a:r>
            <a:r>
              <a:rPr lang="ru-RU" sz="2000" b="1" dirty="0" smtClean="0">
                <a:latin typeface="Comic Sans MS" pitchFamily="66" charset="0"/>
              </a:rPr>
              <a:t>выбросить </a:t>
            </a:r>
            <a:r>
              <a:rPr lang="ru-RU" sz="2000" b="1" dirty="0">
                <a:latin typeface="Comic Sans MS" pitchFamily="66" charset="0"/>
              </a:rPr>
              <a:t>мяч в поле, должен </a:t>
            </a:r>
            <a:r>
              <a:rPr lang="ru-RU" sz="2000" b="1" dirty="0" err="1" smtClean="0">
                <a:latin typeface="Comic Sans MS" pitchFamily="66" charset="0"/>
              </a:rPr>
              <a:t>судья.Вбрасывающему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игроку позволяется </a:t>
            </a:r>
            <a:r>
              <a:rPr lang="ru-RU" sz="2000" b="1" dirty="0" smtClean="0">
                <a:latin typeface="Comic Sans MS" pitchFamily="66" charset="0"/>
              </a:rPr>
              <a:t>удерживать </a:t>
            </a:r>
            <a:r>
              <a:rPr lang="ru-RU" sz="2000" b="1" dirty="0">
                <a:latin typeface="Comic Sans MS" pitchFamily="66" charset="0"/>
              </a:rPr>
              <a:t>мяч пять секунд. Если </a:t>
            </a:r>
            <a:r>
              <a:rPr lang="ru-RU" sz="2000" b="1" dirty="0" smtClean="0">
                <a:latin typeface="Comic Sans MS" pitchFamily="66" charset="0"/>
              </a:rPr>
              <a:t>он </a:t>
            </a:r>
            <a:r>
              <a:rPr lang="ru-RU" sz="2000" b="1" dirty="0">
                <a:latin typeface="Comic Sans MS" pitchFamily="66" charset="0"/>
              </a:rPr>
              <a:t>удерживает его дольше, то </a:t>
            </a:r>
            <a:r>
              <a:rPr lang="ru-RU" sz="2000" b="1" dirty="0" smtClean="0">
                <a:latin typeface="Comic Sans MS" pitchFamily="66" charset="0"/>
              </a:rPr>
              <a:t>мяч отдается противнику. Если любая из</a:t>
            </a:r>
          </a:p>
          <a:p>
            <a:r>
              <a:rPr lang="ru-RU" sz="2000" b="1" dirty="0" smtClean="0">
                <a:latin typeface="Comic Sans MS" pitchFamily="66" charset="0"/>
              </a:rPr>
              <a:t> сторон пытается затягивать время, </a:t>
            </a:r>
            <a:r>
              <a:rPr lang="ru-RU" sz="2000" b="1" dirty="0">
                <a:latin typeface="Comic Sans MS" pitchFamily="66" charset="0"/>
              </a:rPr>
              <a:t>судья должен дать им фол.</a:t>
            </a:r>
          </a:p>
        </p:txBody>
      </p:sp>
    </p:spTree>
    <p:extLst>
      <p:ext uri="{BB962C8B-B14F-4D97-AF65-F5344CB8AC3E}">
        <p14:creationId xmlns:p14="http://schemas.microsoft.com/office/powerpoint/2010/main" val="7476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041440" cy="259228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Segoe Script" pitchFamily="34" charset="0"/>
              </a:rPr>
              <a:t>Баскетбол</a:t>
            </a:r>
            <a:r>
              <a:rPr lang="ru-RU" sz="2800" dirty="0"/>
              <a:t> - </a:t>
            </a:r>
            <a:r>
              <a:rPr lang="ru-RU" sz="2800" dirty="0">
                <a:latin typeface="Comic Sans MS" pitchFamily="66" charset="0"/>
              </a:rPr>
              <a:t>командная игра с мячом. Цель игры забросить мяч в корзину соперника и не дать ему забить в свою корзину. Играют между собой команды по 12 человек, из которых по пять , с каждой стороны, одновременно находятся на площадке.  Основные элементы игры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50912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Comic Sans MS" pitchFamily="66" charset="0"/>
              </a:rPr>
              <a:t>Дриблинг,Бросок,Передача,Подбор,Перехват</a:t>
            </a:r>
            <a:r>
              <a:rPr lang="ru-RU" sz="2400" i="1" dirty="0">
                <a:latin typeface="Comic Sans MS" pitchFamily="66" charset="0"/>
              </a:rPr>
              <a:t> и </a:t>
            </a:r>
            <a:r>
              <a:rPr lang="ru-RU" sz="2400" i="1" dirty="0" err="1">
                <a:latin typeface="Comic Sans MS" pitchFamily="66" charset="0"/>
              </a:rPr>
              <a:t>Блокшот</a:t>
            </a:r>
            <a:r>
              <a:rPr lang="ru-RU" sz="2400" i="1" dirty="0">
                <a:latin typeface="Comic Sans MS" pitchFamily="66" charset="0"/>
              </a:rPr>
              <a:t>. Перемещение мяча по паркету возможно только двумя способами : При помощи Дриблинга и Передачи Мяча от партнера к партнеру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597666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Segoe Script" pitchFamily="34" charset="0"/>
              </a:rPr>
              <a:t>Дриблинг</a:t>
            </a:r>
            <a:r>
              <a:rPr lang="ru-RU" sz="2400" dirty="0"/>
              <a:t> - </a:t>
            </a:r>
            <a:r>
              <a:rPr lang="ru-RU" sz="2400" dirty="0">
                <a:latin typeface="Comic Sans MS" pitchFamily="66" charset="0"/>
              </a:rPr>
              <a:t>ведение мяча в баскетболе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 Ведение </a:t>
            </a:r>
            <a:r>
              <a:rPr lang="ru-RU" sz="2400" dirty="0">
                <a:latin typeface="Comic Sans MS" pitchFamily="66" charset="0"/>
              </a:rPr>
              <a:t>мяча в баскетболе осуществляется непрерывными ударами мяча об паркет (напольное покрытие площадки) одной (ведущей) рукой, таким образом , что рука при контакте с мячом находится над ним. Если рука в процессе ведения мяча оказывается под ним, то есть рука держит мяч, арбитр фиксирует нарушение правил - пронос мяча. Перевод мяча (Смена ведущей руки) производится через удар мячом об пол. Все переводы можно разбить на 4 типа : Перевод мяча перед собой , перевод мяча за спиной, перевод мяча по ногой и </a:t>
            </a:r>
            <a:r>
              <a:rPr lang="ru-RU" sz="2400" dirty="0" err="1">
                <a:latin typeface="Comic Sans MS" pitchFamily="66" charset="0"/>
              </a:rPr>
              <a:t>пивот</a:t>
            </a:r>
            <a:r>
              <a:rPr lang="ru-RU" sz="2400" dirty="0">
                <a:latin typeface="Comic Sans MS" pitchFamily="66" charset="0"/>
              </a:rPr>
              <a:t>.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40054" cy="62247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Segoe Script" pitchFamily="34" charset="0"/>
              </a:rPr>
              <a:t>     Начало </a:t>
            </a:r>
            <a:r>
              <a:rPr lang="ru-RU" b="1" i="1" dirty="0">
                <a:latin typeface="Segoe Script" pitchFamily="34" charset="0"/>
              </a:rPr>
              <a:t>ведения мяча</a:t>
            </a:r>
            <a:r>
              <a:rPr lang="ru-RU" sz="2400" dirty="0">
                <a:latin typeface="Segoe Script" pitchFamily="34" charset="0"/>
              </a:rPr>
              <a:t/>
            </a:r>
            <a:br>
              <a:rPr lang="ru-RU" sz="2400" dirty="0">
                <a:latin typeface="Segoe Script" pitchFamily="34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 smtClean="0"/>
              <a:t>      </a:t>
            </a:r>
            <a:r>
              <a:rPr lang="ru-RU" sz="2800" dirty="0" smtClean="0">
                <a:latin typeface="Comic Sans MS" pitchFamily="66" charset="0"/>
              </a:rPr>
              <a:t>При </a:t>
            </a:r>
            <a:r>
              <a:rPr lang="ru-RU" sz="2800" dirty="0">
                <a:latin typeface="Comic Sans MS" pitchFamily="66" charset="0"/>
              </a:rPr>
              <a:t>начале ведения как правило совершается большинство нарушений правила - пробежка. Начиная ведение мяча вы должны ударить его об пол до того как оторвете от пола опорную ногу. ( Опорная нога - первая коснувшаяся пола нога при получении мяча ). Заканчивая ведение игрок так же должен помнить о правиле пробежки ( игрок - не может сделать больше двух шагов с мячом в руках ) - поэтому остановка ведения  совершается либо остановкой на две ноги ( в один контакт ) , либо шагом - сначала пола касается опорная нога потом безопорная ( в два </a:t>
            </a:r>
            <a:r>
              <a:rPr lang="ru-RU" sz="2800" dirty="0" smtClean="0">
                <a:latin typeface="Comic Sans MS" pitchFamily="66" charset="0"/>
              </a:rPr>
              <a:t>контакта). 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540054" cy="360040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Segoe Script" pitchFamily="34" charset="0"/>
              </a:rPr>
              <a:t>Бросок</a:t>
            </a:r>
            <a:r>
              <a:rPr lang="ru-RU" sz="3600" b="1" i="1" dirty="0">
                <a:latin typeface="Arial Black" pitchFamily="34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- атака корзины в баскетболе</a:t>
            </a:r>
            <a:r>
              <a:rPr lang="ru-RU" sz="2400" dirty="0">
                <a:latin typeface="Comic Sans MS" pitchFamily="66" charset="0"/>
              </a:rPr>
              <a:t/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 Умение </a:t>
            </a:r>
            <a:r>
              <a:rPr lang="ru-RU" sz="2400" dirty="0">
                <a:latin typeface="Comic Sans MS" pitchFamily="66" charset="0"/>
              </a:rPr>
              <a:t>точно бросать в кольцо развивается на протяжении всего времени занятий баскетболом. Бросок разделяют на пять составляющих : Бросок с линии штрафного броска, бросок из под кольца, бросок со средней дистанции, бросок с </a:t>
            </a:r>
            <a:r>
              <a:rPr lang="ru-RU" sz="2400" dirty="0" err="1">
                <a:latin typeface="Comic Sans MS" pitchFamily="66" charset="0"/>
              </a:rPr>
              <a:t>трехочковой</a:t>
            </a:r>
            <a:r>
              <a:rPr lang="ru-RU" sz="2400" dirty="0">
                <a:latin typeface="Comic Sans MS" pitchFamily="66" charset="0"/>
              </a:rPr>
              <a:t> дистанции и бросок </a:t>
            </a:r>
            <a:r>
              <a:rPr lang="ru-RU" sz="2400" dirty="0" smtClean="0">
                <a:latin typeface="Comic Sans MS" pitchFamily="66" charset="0"/>
              </a:rPr>
              <a:t>мяча в проходе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 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2854573" cy="319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035998" cy="489654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Бросок с линии штрафного броска - с технической точки зрения это не самый сложный элемент игры. Соблюдая фундаментальные основы техники броска научиться забивать с такой дистанции не очень сложно. Но в этом элементе игры на первое место выходят ментальные качества игрока. Очень часто именно от точности выполнения этого элемента зависит конечный результат напряженных игр.</a:t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968992" cy="244827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Comic Sans MS" pitchFamily="66" charset="0"/>
              </a:rPr>
              <a:t>Бросок </a:t>
            </a:r>
            <a:r>
              <a:rPr lang="ru-RU" sz="2400" dirty="0">
                <a:latin typeface="Comic Sans MS" pitchFamily="66" charset="0"/>
              </a:rPr>
              <a:t>мяча в проходе самый </a:t>
            </a:r>
            <a:r>
              <a:rPr lang="ru-RU" sz="2400" dirty="0" err="1" smtClean="0">
                <a:latin typeface="Comic Sans MS" pitchFamily="66" charset="0"/>
              </a:rPr>
              <a:t>атлетичный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элемент баскетбола, когда игрок прорываясь с ведением сквозь периметр защиты делает один или два шага с мячом в руках и совершает бросок в прыжке.  В исполнении больших мастеров зачастую заканчиваются </a:t>
            </a:r>
            <a:r>
              <a:rPr lang="ru-RU" sz="2400" dirty="0" err="1">
                <a:latin typeface="Comic Sans MS" pitchFamily="66" charset="0"/>
              </a:rPr>
              <a:t>данком</a:t>
            </a:r>
            <a:r>
              <a:rPr lang="ru-RU" sz="2400" dirty="0">
                <a:latin typeface="Comic Sans MS" pitchFamily="66" charset="0"/>
              </a:rPr>
              <a:t> - броском мяча сверху (</a:t>
            </a:r>
            <a:r>
              <a:rPr lang="ru-RU" sz="2400" dirty="0" err="1">
                <a:latin typeface="Comic Sans MS" pitchFamily="66" charset="0"/>
              </a:rPr>
              <a:t>slamdunk</a:t>
            </a:r>
            <a:r>
              <a:rPr lang="ru-RU" sz="2400" dirty="0">
                <a:latin typeface="Comic Sans MS" pitchFamily="66" charset="0"/>
              </a:rPr>
              <a:t>). Именно яркие силовые элементы делают игру зрелищной и интересной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557"/>
            <a:ext cx="5475287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80960" cy="6629400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>
                <a:latin typeface="Segoe Script" pitchFamily="34" charset="0"/>
              </a:rPr>
              <a:t>Доктор Джеймс </a:t>
            </a:r>
            <a:r>
              <a:rPr lang="ru-RU" sz="2800" b="1" i="1" u="sng" dirty="0" err="1">
                <a:latin typeface="Segoe Script" pitchFamily="34" charset="0"/>
              </a:rPr>
              <a:t>Найсмит</a:t>
            </a:r>
            <a:r>
              <a:rPr lang="ru-RU" sz="2800" b="1" i="1" u="sng" dirty="0">
                <a:latin typeface="Segoe Script" pitchFamily="34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-известен во всем мире, как изобретатель баскетбола.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Он родился в 1861 году в </a:t>
            </a:r>
            <a:r>
              <a:rPr lang="ru-RU" sz="2400" dirty="0" err="1">
                <a:latin typeface="Comic Sans MS" pitchFamily="66" charset="0"/>
              </a:rPr>
              <a:t>Рэмсэй</a:t>
            </a:r>
            <a:r>
              <a:rPr lang="ru-RU" sz="2400" dirty="0">
                <a:latin typeface="Comic Sans MS" pitchFamily="66" charset="0"/>
              </a:rPr>
              <a:t> (</a:t>
            </a:r>
            <a:r>
              <a:rPr lang="ru-RU" sz="2400" dirty="0" err="1">
                <a:latin typeface="Comic Sans MS" pitchFamily="66" charset="0"/>
              </a:rPr>
              <a:t>Ramsay</a:t>
            </a:r>
            <a:r>
              <a:rPr lang="ru-RU" sz="2400" dirty="0">
                <a:latin typeface="Comic Sans MS" pitchFamily="66" charset="0"/>
              </a:rPr>
              <a:t>) городке, близ </a:t>
            </a:r>
            <a:r>
              <a:rPr lang="ru-RU" sz="2400" dirty="0" err="1">
                <a:latin typeface="Comic Sans MS" pitchFamily="66" charset="0"/>
              </a:rPr>
              <a:t>Элмонта</a:t>
            </a:r>
            <a:r>
              <a:rPr lang="ru-RU" sz="2400" dirty="0">
                <a:latin typeface="Comic Sans MS" pitchFamily="66" charset="0"/>
              </a:rPr>
              <a:t> (</a:t>
            </a:r>
            <a:r>
              <a:rPr lang="ru-RU" sz="2400" dirty="0" err="1">
                <a:latin typeface="Comic Sans MS" pitchFamily="66" charset="0"/>
              </a:rPr>
              <a:t>Almonte</a:t>
            </a:r>
            <a:r>
              <a:rPr lang="ru-RU" sz="2400" dirty="0">
                <a:latin typeface="Comic Sans MS" pitchFamily="66" charset="0"/>
              </a:rPr>
              <a:t>), штат Онтарио, Канада…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Концепция баскетбола у него зародилась, еще в школьные годы, во время игры в “</a:t>
            </a:r>
            <a:r>
              <a:rPr lang="ru-RU" sz="2400" dirty="0" err="1">
                <a:latin typeface="Comic Sans MS" pitchFamily="66" charset="0"/>
              </a:rPr>
              <a:t>duck</a:t>
            </a:r>
            <a:r>
              <a:rPr lang="ru-RU" sz="2400" dirty="0">
                <a:latin typeface="Comic Sans MS" pitchFamily="66" charset="0"/>
              </a:rPr>
              <a:t>-</a:t>
            </a:r>
            <a:r>
              <a:rPr lang="ru-RU" sz="2400" dirty="0" err="1">
                <a:latin typeface="Comic Sans MS" pitchFamily="66" charset="0"/>
              </a:rPr>
              <a:t>on</a:t>
            </a:r>
            <a:r>
              <a:rPr lang="ru-RU" sz="2400" dirty="0">
                <a:latin typeface="Comic Sans MS" pitchFamily="66" charset="0"/>
              </a:rPr>
              <a:t>-a-</a:t>
            </a:r>
            <a:r>
              <a:rPr lang="ru-RU" sz="2400" dirty="0" err="1">
                <a:latin typeface="Comic Sans MS" pitchFamily="66" charset="0"/>
              </a:rPr>
              <a:t>rock</a:t>
            </a:r>
            <a:r>
              <a:rPr lang="ru-RU" sz="2400" dirty="0">
                <a:latin typeface="Comic Sans MS" pitchFamily="66" charset="0"/>
              </a:rPr>
              <a:t>”…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Смысл этой популярной, в то время, игры заключался в следующем: подбрасывая один, не большой камень, необходимо было поразить им вершину другого камня, большего по размеру. 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 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>
                <a:latin typeface="Comic Sans MS" pitchFamily="66" charset="0"/>
              </a:rPr>
              <a:t>После работы Атлетическим Директором Университета </a:t>
            </a:r>
            <a:r>
              <a:rPr lang="ru-RU" sz="2400" dirty="0" err="1">
                <a:latin typeface="Comic Sans MS" pitchFamily="66" charset="0"/>
              </a:rPr>
              <a:t>McGill</a:t>
            </a:r>
            <a:r>
              <a:rPr lang="ru-RU" sz="2400" dirty="0">
                <a:latin typeface="Comic Sans MS" pitchFamily="66" charset="0"/>
              </a:rPr>
              <a:t>,</a:t>
            </a:r>
            <a:br>
              <a:rPr lang="ru-RU" sz="2400" dirty="0">
                <a:latin typeface="Comic Sans MS" pitchFamily="66" charset="0"/>
              </a:rPr>
            </a:br>
            <a:r>
              <a:rPr lang="ru-RU" sz="2400" dirty="0" err="1">
                <a:latin typeface="Comic Sans MS" pitchFamily="66" charset="0"/>
              </a:rPr>
              <a:t>Найсмит</a:t>
            </a:r>
            <a:r>
              <a:rPr lang="ru-RU" sz="2400" dirty="0">
                <a:latin typeface="Comic Sans MS" pitchFamily="66" charset="0"/>
              </a:rPr>
              <a:t> переходит в YMCA Обучающую Школу в Спрингфилде (</a:t>
            </a:r>
            <a:r>
              <a:rPr lang="ru-RU" sz="2400" dirty="0" err="1">
                <a:latin typeface="Comic Sans MS" pitchFamily="66" charset="0"/>
              </a:rPr>
              <a:t>Springfield</a:t>
            </a:r>
            <a:r>
              <a:rPr lang="ru-RU" sz="2400" dirty="0">
                <a:latin typeface="Comic Sans MS" pitchFamily="66" charset="0"/>
              </a:rPr>
              <a:t>), штата Массачусетс (</a:t>
            </a:r>
            <a:r>
              <a:rPr lang="ru-RU" sz="2400" dirty="0" err="1">
                <a:latin typeface="Comic Sans MS" pitchFamily="66" charset="0"/>
              </a:rPr>
              <a:t>Massachusetts</a:t>
            </a: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Уже, будучи преподавателем физкультуры, профессором колледжа в </a:t>
            </a:r>
            <a:r>
              <a:rPr lang="ru-RU" sz="2000" dirty="0" err="1">
                <a:latin typeface="Comic Sans MS" pitchFamily="66" charset="0"/>
              </a:rPr>
              <a:t>Спрингфелде</a:t>
            </a:r>
            <a:r>
              <a:rPr lang="ru-RU" sz="2000" dirty="0">
                <a:latin typeface="Comic Sans MS" pitchFamily="66" charset="0"/>
              </a:rPr>
              <a:t>, Джеймс </a:t>
            </a:r>
            <a:r>
              <a:rPr lang="ru-RU" sz="2000" dirty="0" err="1">
                <a:latin typeface="Comic Sans MS" pitchFamily="66" charset="0"/>
              </a:rPr>
              <a:t>Найсмит</a:t>
            </a:r>
            <a:r>
              <a:rPr lang="ru-RU" sz="2000" dirty="0">
                <a:latin typeface="Comic Sans MS" pitchFamily="66" charset="0"/>
              </a:rPr>
              <a:t> столкнулся с проблемой создания игры для зимы штата Массачусетс, периода между соревнованиями по бейсболу и футболу.</a:t>
            </a:r>
          </a:p>
          <a:p>
            <a:r>
              <a:rPr lang="ru-RU" sz="2000" dirty="0" err="1">
                <a:latin typeface="Comic Sans MS" pitchFamily="66" charset="0"/>
              </a:rPr>
              <a:t>Найсмит</a:t>
            </a:r>
            <a:r>
              <a:rPr lang="ru-RU" sz="2000" dirty="0">
                <a:latin typeface="Comic Sans MS" pitchFamily="66" charset="0"/>
              </a:rPr>
              <a:t> полагал, что в связи с погодой этого времени года, лучшим решением будет изобрести игру для закрытых помещений.</a:t>
            </a:r>
          </a:p>
          <a:p>
            <a:r>
              <a:rPr lang="ru-RU" sz="2000" dirty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Найсмит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хотел создать подвижную игру для студентов Школы Христианских Рабочих, которая предполагала бы не только использование исключительно силы.</a:t>
            </a:r>
          </a:p>
          <a:p>
            <a:r>
              <a:rPr lang="ru-RU" sz="2000" dirty="0">
                <a:latin typeface="Comic Sans MS" pitchFamily="66" charset="0"/>
              </a:rPr>
              <a:t>Он нуждался в игре, которую можно было бы проводить в закрытом помещении в относительно малом пространстве.</a:t>
            </a:r>
          </a:p>
          <a:p>
            <a:r>
              <a:rPr lang="ru-RU" sz="2000" dirty="0">
                <a:latin typeface="Comic Sans MS" pitchFamily="66" charset="0"/>
              </a:rPr>
              <a:t> </a:t>
            </a:r>
          </a:p>
          <a:p>
            <a:r>
              <a:rPr lang="ru-RU" sz="2000" dirty="0">
                <a:latin typeface="Comic Sans MS" pitchFamily="66" charset="0"/>
              </a:rPr>
              <a:t>И вот, в декабре 1891 года, Джеймс </a:t>
            </a:r>
            <a:r>
              <a:rPr lang="ru-RU" sz="2000" dirty="0" err="1">
                <a:latin typeface="Comic Sans MS" pitchFamily="66" charset="0"/>
              </a:rPr>
              <a:t>Найсмит</a:t>
            </a:r>
            <a:r>
              <a:rPr lang="ru-RU" sz="2000" dirty="0">
                <a:latin typeface="Comic Sans MS" pitchFamily="66" charset="0"/>
              </a:rPr>
              <a:t> представил своему гимнастическому классу в Спрингфилде (YMCA) свое безымянное изобретение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9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389</TotalTime>
  <Words>293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Sketchbook</vt:lpstr>
      <vt:lpstr>Mylar</vt:lpstr>
      <vt:lpstr>Баскетбол </vt:lpstr>
      <vt:lpstr>Баскетбол - командная игра с мячом. Цель игры забросить мяч в корзину соперника и не дать ему забить в свою корзину. Играют между собой команды по 12 человек, из которых по пять , с каждой стороны, одновременно находятся на площадке.  Основные элементы игры </vt:lpstr>
      <vt:lpstr>Дриблинг - ведение мяча в баскетболе      Ведение мяча в баскетболе осуществляется непрерывными ударами мяча об паркет (напольное покрытие площадки) одной (ведущей) рукой, таким образом , что рука при контакте с мячом находится над ним. Если рука в процессе ведения мяча оказывается под ним, то есть рука держит мяч, арбитр фиксирует нарушение правил - пронос мяча. Перевод мяча (Смена ведущей руки) производится через удар мячом об пол. Все переводы можно разбить на 4 типа : Перевод мяча перед собой , перевод мяча за спиной, перевод мяча по ногой и пивот. </vt:lpstr>
      <vt:lpstr>     Начало ведения мяча         При начале ведения как правило совершается большинство нарушений правила - пробежка. Начиная ведение мяча вы должны ударить его об пол до того как оторвете от пола опорную ногу. ( Опорная нога - первая коснувшаяся пола нога при получении мяча ). Заканчивая ведение игрок так же должен помнить о правиле пробежки ( игрок - не может сделать больше двух шагов с мячом в руках ) - поэтому остановка ведения  совершается либо остановкой на две ноги ( в один контакт ) , либо шагом - сначала пола касается опорная нога потом безопорная ( в два контакта). </vt:lpstr>
      <vt:lpstr>Бросок - атака корзины в баскетболе      Умение точно бросать в кольцо развивается на протяжении всего времени занятий баскетболом. Бросок разделяют на пять составляющих : Бросок с линии штрафного броска, бросок из под кольца, бросок со средней дистанции, бросок с трехочковой дистанции и бросок мяча в проходе.      </vt:lpstr>
      <vt:lpstr>Бросок с линии штрафного броска - с технической точки зрения это не самый сложный элемент игры. Соблюдая фундаментальные основы техники броска научиться забивать с такой дистанции не очень сложно. Но в этом элементе игры на первое место выходят ментальные качества игрока. Очень часто именно от точности выполнения этого элемента зависит конечный результат напряженных игр. </vt:lpstr>
      <vt:lpstr> Бросок мяча в проходе самый атлетичный элемент баскетбола, когда игрок прорываясь с ведением сквозь периметр защиты делает один или два шага с мячом в руках и совершает бросок в прыжке.  В исполнении больших мастеров зачастую заканчиваются данком - броском мяча сверху (slamdunk). Именно яркие силовые элементы делают игру зрелищной и интересной</vt:lpstr>
      <vt:lpstr>Доктор Джеймс Найсмит -известен во всем мире, как изобретатель баскетбола. Он родился в 1861 году в Рэмсэй (Ramsay) городке, близ Элмонта (Almonte), штат Онтарио, Канада…   Концепция баскетбола у него зародилась, еще в школьные годы, во время игры в “duck-on-a-rock”… Смысл этой популярной, в то время, игры заключался в следующем: подбрасывая один, не большой камень, необходимо было поразить им вершину другого камня, большего по размеру.    После работы Атлетическим Директором Университета McGill, Найсмит переходит в YMCA Обучающую Школу в Спрингфилде (Springfield), штата Массачусетс (Massachusetts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Пользователь Windows</dc:creator>
  <cp:lastModifiedBy>Пользователь Windows</cp:lastModifiedBy>
  <cp:revision>8</cp:revision>
  <dcterms:created xsi:type="dcterms:W3CDTF">2012-03-11T15:53:35Z</dcterms:created>
  <dcterms:modified xsi:type="dcterms:W3CDTF">2012-03-20T16:22:22Z</dcterms:modified>
</cp:coreProperties>
</file>