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7" r:id="rId13"/>
    <p:sldId id="28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A192"/>
    <a:srgbClr val="3399FF"/>
    <a:srgbClr val="333399"/>
    <a:srgbClr val="FFCC66"/>
    <a:srgbClr val="363080"/>
    <a:srgbClr val="5850A5"/>
    <a:srgbClr val="342F61"/>
    <a:srgbClr val="463F83"/>
    <a:srgbClr val="BB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8098" autoAdjust="0"/>
  </p:normalViewPr>
  <p:slideViewPr>
    <p:cSldViewPr>
      <p:cViewPr varScale="1">
        <p:scale>
          <a:sx n="110" d="100"/>
          <a:sy n="110" d="100"/>
        </p:scale>
        <p:origin x="-15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A7F6A7-5620-4DC0-816A-1FE0B4B5A5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22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7B032C-1714-4EED-9263-E6189E7CCE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AF2AF1-B7F8-4BB7-8C3C-1ABECB40863D}" type="slidenum">
              <a:rPr lang="en-US"/>
              <a:pPr/>
              <a:t>1</a:t>
            </a:fld>
            <a:endParaRPr 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44000" cy="36623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6605588"/>
            <a:ext cx="9139238" cy="2778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3617913"/>
            <a:ext cx="9147175" cy="2159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989887" cy="1655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886200"/>
            <a:ext cx="7304087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605588"/>
            <a:ext cx="2895600" cy="279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605588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fld id="{C8DA0C4F-62EC-4CFD-954F-99996D7063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36AA2-A57E-4DC2-8424-536BD38425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77025" y="260350"/>
            <a:ext cx="2071688" cy="5832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67425" cy="5832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EB5E7-B9A9-468E-86E6-EFAAD7C1C6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720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484313"/>
            <a:ext cx="8291513" cy="4608512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08725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08725"/>
            <a:ext cx="2895600" cy="279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08725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fld id="{9E1F42E4-A1DB-4A02-8AD7-98A722F601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720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484313"/>
            <a:ext cx="8291513" cy="4608512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08725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08725"/>
            <a:ext cx="2895600" cy="279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08725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fld id="{08ADC730-B41E-40BE-A770-3BB7B58486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720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68763" cy="4608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608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08725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08725"/>
            <a:ext cx="2895600" cy="279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08725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fld id="{FAAA8175-E79F-4EA0-A9D5-591098207B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B78AC-6B71-487D-8021-8B05736E99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45032-345D-4143-9A5B-0308BFB52C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68763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CF4B5-6648-4485-B995-3A5999050F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6029F3-48A9-4B11-B43A-AB0D7F0F19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9CCD6-0C37-41E2-B594-6B9D0F768F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E72E0-9862-400B-8777-1C1936D74F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E90B2-6BCD-4A59-9EE6-2319BC559F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62234-A403-4029-8F49-03E62AE81B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-3175" y="0"/>
            <a:ext cx="9144000" cy="1196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308725"/>
            <a:ext cx="9139238" cy="277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-3175" y="1089025"/>
            <a:ext cx="9147175" cy="2159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0350"/>
            <a:ext cx="82915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9151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08725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08725"/>
            <a:ext cx="2895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08725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1C70CE-321C-4525-8E25-EDB2AD36EA8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6605588"/>
            <a:ext cx="9139238" cy="2778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>
    <p:wipe dir="r"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3" name="Picture 5" descr="Татьяна Толстая"/>
          <p:cNvPicPr>
            <a:picLocks noChangeAspect="1" noChangeArrowheads="1"/>
          </p:cNvPicPr>
          <p:nvPr/>
        </p:nvPicPr>
        <p:blipFill>
          <a:blip r:embed="rId3"/>
          <a:srcRect l="4876" r="4108"/>
          <a:stretch>
            <a:fillRect/>
          </a:stretch>
        </p:blipFill>
        <p:spPr bwMode="auto">
          <a:xfrm>
            <a:off x="4827591" y="398421"/>
            <a:ext cx="4161471" cy="58785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117414" y="654012"/>
            <a:ext cx="467366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Тетяна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5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Микитівна</a:t>
            </a:r>
            <a:endParaRPr lang="ru-RU" sz="5400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 Толстая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440" y="5040172"/>
            <a:ext cx="3906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Georgia" pitchFamily="18" charset="0"/>
              </a:rPr>
              <a:t>Підготувала:</a:t>
            </a:r>
          </a:p>
          <a:p>
            <a:r>
              <a:rPr lang="uk-UA" sz="2400" dirty="0">
                <a:latin typeface="Georgia" pitchFamily="18" charset="0"/>
              </a:rPr>
              <a:t>у</a:t>
            </a:r>
            <a:r>
              <a:rPr lang="uk-UA" sz="2400" dirty="0" smtClean="0">
                <a:latin typeface="Georgia" pitchFamily="18" charset="0"/>
              </a:rPr>
              <a:t>чениця 11-А класу</a:t>
            </a:r>
          </a:p>
          <a:p>
            <a:r>
              <a:rPr lang="uk-UA" sz="2400" dirty="0" err="1" smtClean="0">
                <a:latin typeface="Georgia" pitchFamily="18" charset="0"/>
              </a:rPr>
              <a:t>Кошина</a:t>
            </a:r>
            <a:r>
              <a:rPr lang="uk-UA" sz="2400" dirty="0" smtClean="0">
                <a:latin typeface="Georgia" pitchFamily="18" charset="0"/>
              </a:rPr>
              <a:t> Анна</a:t>
            </a:r>
            <a:endParaRPr lang="uk-UA" sz="2400" dirty="0">
              <a:latin typeface="Georgia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78253" y="1457298"/>
            <a:ext cx="49657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Georgia" pitchFamily="18" charset="0"/>
              </a:rPr>
              <a:t>Збірка оповідань </a:t>
            </a:r>
            <a:r>
              <a:rPr lang="uk-UA" sz="2000" dirty="0" smtClean="0">
                <a:latin typeface="Georgia" pitchFamily="18" charset="0"/>
              </a:rPr>
              <a:t>«Ізюм» </a:t>
            </a:r>
            <a:r>
              <a:rPr lang="uk-UA" sz="2000" dirty="0" smtClean="0">
                <a:latin typeface="Georgia" pitchFamily="18" charset="0"/>
              </a:rPr>
              <a:t>- це небайдуже спостереження за світом навколо. Однак, крім їдко-саркастичних описів і подорожніх нотаток , в ньому є і тексти, сповнені ліричності та гуманізму.</a:t>
            </a:r>
          </a:p>
          <a:p>
            <a:pPr algn="just"/>
            <a:r>
              <a:rPr lang="uk-UA" sz="2000" dirty="0" smtClean="0">
                <a:latin typeface="Georgia" pitchFamily="18" charset="0"/>
              </a:rPr>
              <a:t>Навколишній світ - такий звичний і разом з тим, такий різноманітний у своїх формах. Багато чого вже звично оці і розуму настільки, що людина навіть не робить спроби аналізу. А  якщо все ж поколупатися - і в кожній картинці спробувати побачити свої родзинки?</a:t>
            </a:r>
          </a:p>
          <a:p>
            <a:pPr algn="just"/>
            <a:endParaRPr lang="uk-UA" sz="2000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06317"/>
            <a:ext cx="9143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«</a:t>
            </a:r>
            <a:r>
              <a:rPr lang="ru-RU" sz="5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Ізюм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»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89090" name="Picture 2" descr="http://img.artlebedev.ru/everything/eksmo/tolstaya2007/izum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430" r="3647" b="10467"/>
          <a:stretch>
            <a:fillRect/>
          </a:stretch>
        </p:blipFill>
        <p:spPr bwMode="auto">
          <a:xfrm>
            <a:off x="226953" y="1347759"/>
            <a:ext cx="3578274" cy="513029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53" y="1493811"/>
            <a:ext cx="485622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Georgia" pitchFamily="18" charset="0"/>
              </a:rPr>
              <a:t>«Двоє» - збірка оповідань, написаних сестрами-письменницями Тетяною та Наталією Толстих. Ці твори дуже різні, як різні і самі сестри. Однак, зібрані в єдину книгу творіння різних років змушують читача шукати і знаходити в них перегукуються мотиви, образи, долі. </a:t>
            </a:r>
          </a:p>
          <a:p>
            <a:pPr algn="just"/>
            <a:endParaRPr lang="uk-UA" sz="2000" dirty="0" smtClean="0">
              <a:latin typeface="Georgia" pitchFamily="18" charset="0"/>
            </a:endParaRPr>
          </a:p>
          <a:p>
            <a:pPr algn="just"/>
            <a:r>
              <a:rPr lang="uk-UA" sz="2000" dirty="0" smtClean="0">
                <a:latin typeface="Georgia" pitchFamily="18" charset="0"/>
              </a:rPr>
              <a:t>Це </a:t>
            </a:r>
            <a:r>
              <a:rPr lang="uk-UA" sz="2000" dirty="0" err="1" smtClean="0">
                <a:latin typeface="Georgia" pitchFamily="18" charset="0"/>
              </a:rPr>
              <a:t>своєріднмй</a:t>
            </a:r>
            <a:r>
              <a:rPr lang="uk-UA" sz="2000" dirty="0" smtClean="0">
                <a:latin typeface="Georgia" pitchFamily="18" charset="0"/>
              </a:rPr>
              <a:t> художній літопис </a:t>
            </a:r>
            <a:r>
              <a:rPr lang="uk-UA" sz="2000" dirty="0" err="1" smtClean="0">
                <a:latin typeface="Georgia" pitchFamily="18" charset="0"/>
              </a:rPr>
              <a:t>постперебудовного</a:t>
            </a:r>
            <a:r>
              <a:rPr lang="uk-UA" sz="2000" dirty="0" smtClean="0">
                <a:latin typeface="Georgia" pitchFamily="18" charset="0"/>
              </a:rPr>
              <a:t> письменницького світогляду. Читати збірник і корисніше, і цікавіше, ніж книги сестер окремо.</a:t>
            </a:r>
            <a:endParaRPr lang="uk-UA" sz="2000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06317"/>
            <a:ext cx="9143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«</a:t>
            </a:r>
            <a:r>
              <a:rPr lang="ru-RU" sz="5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Двоє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»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90114" name="Picture 2" descr="http://img.artlebedev.ru/everything/eksmo/tolstaya2007/dvo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00" r="4765" b="11978"/>
          <a:stretch>
            <a:fillRect/>
          </a:stretch>
        </p:blipFill>
        <p:spPr bwMode="auto">
          <a:xfrm>
            <a:off x="5156209" y="1301734"/>
            <a:ext cx="3657566" cy="519435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57532" y="1311246"/>
            <a:ext cx="576905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Georgia" pitchFamily="18" charset="0"/>
              </a:rPr>
              <a:t>Для творчості Толстой характерне переважання тем загальнолюдських питань буття, «вічних» тем добра і зла, життя і смерті, вибору шляху, взаємини з навколишнім світом і свого призначення. У творчості письменниці відчувається туга за втраченим гуманістичним цінностям в мистецтві. Практично всі персонажі Толстої є мрійниками. В оповіданнях переважає парадоксальна точка зору на світ, за допомогою сатири демонструється абсурдність деяких явищ життя. Художні прийоми втілення ідеї смерті в оповіданнях письменниці близькі до естетики модерну і постмодерну.</a:t>
            </a:r>
            <a:r>
              <a:rPr lang="uk-UA" sz="2000" dirty="0" smtClean="0">
                <a:latin typeface="Georgia" pitchFamily="18" charset="0"/>
              </a:rPr>
              <a:t> </a:t>
            </a:r>
            <a:r>
              <a:rPr lang="uk-UA" sz="2000" dirty="0" err="1" smtClean="0">
                <a:latin typeface="Georgia" pitchFamily="18" charset="0"/>
              </a:rPr>
              <a:t>Неоміфологізм</a:t>
            </a:r>
            <a:r>
              <a:rPr lang="uk-UA" sz="2000" dirty="0" smtClean="0">
                <a:latin typeface="Georgia" pitchFamily="18" charset="0"/>
              </a:rPr>
              <a:t> в її творах проявлявся і в тому, що </a:t>
            </a:r>
            <a:r>
              <a:rPr lang="uk-UA" sz="2000" dirty="0" err="1" smtClean="0">
                <a:latin typeface="Georgia" pitchFamily="18" charset="0"/>
              </a:rPr>
              <a:t>Толстая</a:t>
            </a:r>
            <a:r>
              <a:rPr lang="uk-UA" sz="2000" dirty="0" smtClean="0">
                <a:latin typeface="Georgia" pitchFamily="18" charset="0"/>
              </a:rPr>
              <a:t> використовувала фольклорні образи .</a:t>
            </a:r>
            <a:endParaRPr lang="uk-UA" sz="2000" dirty="0" smtClean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06317"/>
            <a:ext cx="914399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Особливості творчості</a:t>
            </a:r>
            <a:endParaRPr lang="uk-UA" sz="48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91138" name="Picture 2" descr="http://www.geo.ru/sites/default/files/imagecache/article-full-image/tolstaya_hr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445" r="25877"/>
          <a:stretch>
            <a:fillRect/>
          </a:stretch>
        </p:blipFill>
        <p:spPr bwMode="auto">
          <a:xfrm>
            <a:off x="117414" y="1493811"/>
            <a:ext cx="3213144" cy="440055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 descr="http://www.stihi.ru/pics/2012/03/17/1557.jpg"/>
          <p:cNvPicPr>
            <a:picLocks noChangeAspect="1" noChangeArrowheads="1"/>
          </p:cNvPicPr>
          <p:nvPr/>
        </p:nvPicPr>
        <p:blipFill>
          <a:blip r:embed="rId2"/>
          <a:srcRect r="12222"/>
          <a:stretch>
            <a:fillRect/>
          </a:stretch>
        </p:blipFill>
        <p:spPr bwMode="auto">
          <a:xfrm>
            <a:off x="-1" y="-1"/>
            <a:ext cx="9144001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73005" y="325395"/>
            <a:ext cx="579357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Дякую</a:t>
            </a:r>
            <a:r>
              <a:rPr lang="ru-RU" sz="7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 за </a:t>
            </a:r>
            <a:r>
              <a:rPr lang="ru-RU" sz="72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увагу</a:t>
            </a:r>
            <a:r>
              <a:rPr lang="ru-RU" sz="7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!</a:t>
            </a:r>
            <a:endParaRPr lang="ru-RU" sz="72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06317"/>
            <a:ext cx="9143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Біографія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440" y="1384272"/>
            <a:ext cx="46371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i="1" dirty="0" smtClean="0">
                <a:latin typeface="Georgia" pitchFamily="18" charset="0"/>
              </a:rPr>
              <a:t>Тетяна Микитівна </a:t>
            </a:r>
            <a:r>
              <a:rPr lang="uk-UA" sz="2000" b="1" i="1" dirty="0" err="1" smtClean="0">
                <a:latin typeface="Georgia" pitchFamily="18" charset="0"/>
              </a:rPr>
              <a:t>Толстая</a:t>
            </a:r>
            <a:r>
              <a:rPr lang="uk-UA" sz="2000" dirty="0" smtClean="0">
                <a:latin typeface="Georgia" pitchFamily="18" charset="0"/>
              </a:rPr>
              <a:t> — сучасна російська письменниця, публіцист, </a:t>
            </a:r>
            <a:r>
              <a:rPr lang="uk-UA" sz="2000" dirty="0" err="1" smtClean="0">
                <a:latin typeface="Georgia" pitchFamily="18" charset="0"/>
              </a:rPr>
              <a:t>телеведуча</a:t>
            </a:r>
            <a:r>
              <a:rPr lang="uk-UA" sz="2000" dirty="0" smtClean="0">
                <a:latin typeface="Georgia" pitchFamily="18" charset="0"/>
              </a:rPr>
              <a:t>.</a:t>
            </a:r>
            <a:endParaRPr lang="uk-UA" sz="2000" dirty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440" y="2479662"/>
            <a:ext cx="46736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dirty="0" smtClean="0">
                <a:latin typeface="Georgia" pitchFamily="18" charset="0"/>
              </a:rPr>
              <a:t>Тетяна </a:t>
            </a:r>
            <a:r>
              <a:rPr lang="uk-UA" sz="2000" dirty="0" err="1" smtClean="0">
                <a:latin typeface="Georgia" pitchFamily="18" charset="0"/>
              </a:rPr>
              <a:t>Толстая</a:t>
            </a:r>
            <a:r>
              <a:rPr lang="uk-UA" sz="2000" dirty="0" smtClean="0">
                <a:latin typeface="Georgia" pitchFamily="18" charset="0"/>
              </a:rPr>
              <a:t> народилася 3 травня </a:t>
            </a:r>
            <a:r>
              <a:rPr lang="uk-UA" sz="2000" u="sng" dirty="0" smtClean="0">
                <a:latin typeface="Georgia" pitchFamily="18" charset="0"/>
              </a:rPr>
              <a:t>1951 р. </a:t>
            </a:r>
            <a:r>
              <a:rPr lang="uk-UA" sz="2000" dirty="0" smtClean="0">
                <a:latin typeface="Georgia" pitchFamily="18" charset="0"/>
              </a:rPr>
              <a:t>в Ленінграді, в сім'ї професора фізики Микити Олексійовича Толстого. Тетяна росла в багатодітній сім'ї, де у неї було шість братів і сестер. Дідусь майбутньої письменниці по материнській лінії - Лозинський Михайло Леонідович, літературний перекладач, поет. По батьківській лінії є онукою письменника Олексія Миколайовича Толстого і поетеси Наталії </a:t>
            </a:r>
            <a:r>
              <a:rPr lang="uk-UA" sz="2000" dirty="0" err="1" smtClean="0">
                <a:latin typeface="Georgia" pitchFamily="18" charset="0"/>
              </a:rPr>
              <a:t>Крандіевскої</a:t>
            </a:r>
            <a:r>
              <a:rPr lang="uk-UA" sz="2000" dirty="0" smtClean="0">
                <a:latin typeface="Georgia" pitchFamily="18" charset="0"/>
              </a:rPr>
              <a:t>.</a:t>
            </a:r>
            <a:endParaRPr lang="uk-UA" sz="2000" dirty="0">
              <a:latin typeface="Georgia" pitchFamily="18" charset="0"/>
            </a:endParaRPr>
          </a:p>
        </p:txBody>
      </p:sp>
      <p:pic>
        <p:nvPicPr>
          <p:cNvPr id="67586" name="Picture 2" descr="http://www.ogoniok.com/common/archive/1998/4547/12-42-43/12-42-1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19695" y="1457298"/>
            <a:ext cx="3651300" cy="49814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06317"/>
            <a:ext cx="9143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Біографія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1279" y="1530324"/>
            <a:ext cx="503879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dirty="0" smtClean="0">
                <a:latin typeface="Georgia" pitchFamily="18" charset="0"/>
              </a:rPr>
              <a:t>Після закінчення школи, Толста вступила до Ленінградського університету на відділення класичної філології (з вивченням латинської та грецької мов), який закінчила в 1974 році. У цьому ж році виходить заміж за філолога-класика А. В. Лебедєва і </a:t>
            </a:r>
            <a:r>
              <a:rPr lang="uk-UA" sz="2000" dirty="0" err="1" smtClean="0">
                <a:latin typeface="Georgia" pitchFamily="18" charset="0"/>
              </a:rPr>
              <a:t>переї</a:t>
            </a:r>
            <a:r>
              <a:rPr lang="ru-RU" sz="2000" dirty="0" smtClean="0">
                <a:latin typeface="Georgia" pitchFamily="18" charset="0"/>
              </a:rPr>
              <a:t>хала</a:t>
            </a:r>
            <a:r>
              <a:rPr lang="uk-UA" sz="2000" dirty="0" smtClean="0">
                <a:latin typeface="Georgia" pitchFamily="18" charset="0"/>
              </a:rPr>
              <a:t> до Москви, де </a:t>
            </a:r>
            <a:r>
              <a:rPr lang="uk-UA" sz="2000" dirty="0" err="1" smtClean="0">
                <a:latin typeface="Georgia" pitchFamily="18" charset="0"/>
              </a:rPr>
              <a:t>влаштовалася</a:t>
            </a:r>
            <a:r>
              <a:rPr lang="uk-UA" sz="2000" dirty="0" smtClean="0">
                <a:latin typeface="Georgia" pitchFamily="18" charset="0"/>
              </a:rPr>
              <a:t> працювати коректором Головної редакції східної літератури видавництва «Наука». Пропрацювавши у видавництві до 1983 року, Тетяна </a:t>
            </a:r>
            <a:r>
              <a:rPr lang="uk-UA" sz="2000" dirty="0" err="1" smtClean="0">
                <a:latin typeface="Georgia" pitchFamily="18" charset="0"/>
              </a:rPr>
              <a:t>Толстая</a:t>
            </a:r>
            <a:r>
              <a:rPr lang="uk-UA" sz="2000" dirty="0" smtClean="0">
                <a:latin typeface="Georgia" pitchFamily="18" charset="0"/>
              </a:rPr>
              <a:t> публікує свої перші літературні твори і дебютує як літературний критик зі статтею «Клеєм і ножицями ...». </a:t>
            </a:r>
            <a:endParaRPr lang="uk-UA" sz="2000" dirty="0">
              <a:latin typeface="Georgia" pitchFamily="18" charset="0"/>
            </a:endParaRPr>
          </a:p>
        </p:txBody>
      </p:sp>
      <p:pic>
        <p:nvPicPr>
          <p:cNvPr id="81922" name="Picture 2" descr="Фотография Татьяна Толстая (photo Tatiana Tolstaya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953" y="1639863"/>
            <a:ext cx="3619352" cy="4454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53" y="1493811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000" dirty="0" smtClean="0">
                <a:latin typeface="Georgia" pitchFamily="18" charset="0"/>
              </a:rPr>
              <a:t>За власним визнанням, почати писати її змусила та обставина , що вона перенесла операцію на очах. </a:t>
            </a:r>
            <a:endParaRPr lang="uk-UA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7414" y="2808279"/>
            <a:ext cx="4738815" cy="2246769"/>
          </a:xfrm>
          <a:prstGeom prst="rect">
            <a:avLst/>
          </a:prstGeom>
          <a:solidFill>
            <a:srgbClr val="E3A192">
              <a:alpha val="50196"/>
            </a:srgb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Georgia" pitchFamily="18" charset="0"/>
              </a:rPr>
              <a:t>«Це тепер після корекції лазером пов'язку знімають через пару днів, а тоді довелося лежати з пов'язкою цілий місяць. А так як читати було не можна, в голові почали народжуватися сюжети перших оповідань», - розповідала </a:t>
            </a:r>
            <a:r>
              <a:rPr lang="uk-UA" sz="2000" i="1" dirty="0" err="1" smtClean="0">
                <a:latin typeface="Georgia" pitchFamily="18" charset="0"/>
              </a:rPr>
              <a:t>Толстая</a:t>
            </a:r>
            <a:r>
              <a:rPr lang="uk-UA" sz="2000" i="1" dirty="0" smtClean="0">
                <a:latin typeface="Georgia" pitchFamily="18" charset="0"/>
              </a:rPr>
              <a:t>.</a:t>
            </a:r>
            <a:endParaRPr lang="uk-UA" sz="2000" i="1" dirty="0">
              <a:latin typeface="Georgia" pitchFamily="18" charset="0"/>
            </a:endParaRPr>
          </a:p>
        </p:txBody>
      </p:sp>
      <p:pic>
        <p:nvPicPr>
          <p:cNvPr id="82946" name="Picture 2" descr="http://img22.ria.ru/images/92531/10/925311085.jpg"/>
          <p:cNvPicPr>
            <a:picLocks noChangeAspect="1" noChangeArrowheads="1"/>
          </p:cNvPicPr>
          <p:nvPr/>
        </p:nvPicPr>
        <p:blipFill>
          <a:blip r:embed="rId2"/>
          <a:srcRect b="6796"/>
          <a:stretch>
            <a:fillRect/>
          </a:stretch>
        </p:blipFill>
        <p:spPr bwMode="auto">
          <a:xfrm>
            <a:off x="5083182" y="1493811"/>
            <a:ext cx="3645828" cy="499905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106317"/>
            <a:ext cx="9143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Початок творчості</a:t>
            </a:r>
            <a:endParaRPr lang="uk-UA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57533" y="1347759"/>
            <a:ext cx="573254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Georgia" pitchFamily="18" charset="0"/>
              </a:rPr>
              <a:t>У 1983 році написала перше оповідання під назвою </a:t>
            </a:r>
            <a:r>
              <a:rPr lang="uk-UA" sz="2000" u="sng" dirty="0" smtClean="0">
                <a:latin typeface="Georgia" pitchFamily="18" charset="0"/>
              </a:rPr>
              <a:t>«На золотому крильці сиділи…» («На золотом </a:t>
            </a:r>
            <a:r>
              <a:rPr lang="uk-UA" sz="2000" u="sng" dirty="0" err="1" smtClean="0">
                <a:latin typeface="Georgia" pitchFamily="18" charset="0"/>
              </a:rPr>
              <a:t>крыльце</a:t>
            </a:r>
            <a:r>
              <a:rPr lang="uk-UA" sz="2000" u="sng" dirty="0" smtClean="0">
                <a:latin typeface="Georgia" pitchFamily="18" charset="0"/>
              </a:rPr>
              <a:t> </a:t>
            </a:r>
            <a:r>
              <a:rPr lang="uk-UA" sz="2000" u="sng" dirty="0" err="1" smtClean="0">
                <a:latin typeface="Georgia" pitchFamily="18" charset="0"/>
              </a:rPr>
              <a:t>сидели</a:t>
            </a:r>
            <a:r>
              <a:rPr lang="uk-UA" sz="2000" u="sng" dirty="0" smtClean="0">
                <a:latin typeface="Georgia" pitchFamily="18" charset="0"/>
              </a:rPr>
              <a:t>…»)</a:t>
            </a:r>
            <a:r>
              <a:rPr lang="uk-UA" sz="2000" dirty="0" smtClean="0">
                <a:latin typeface="Georgia" pitchFamily="18" charset="0"/>
              </a:rPr>
              <a:t>, опублікований в журналі «Аврора». Розповідь була відзначена як публікою, так і критикою і визнана одною з кращих літературних </a:t>
            </a:r>
            <a:r>
              <a:rPr lang="uk-UA" sz="2000" dirty="0" err="1" smtClean="0">
                <a:latin typeface="Georgia" pitchFamily="18" charset="0"/>
              </a:rPr>
              <a:t>дебютів</a:t>
            </a:r>
            <a:r>
              <a:rPr lang="uk-UA" sz="2000" dirty="0" smtClean="0">
                <a:latin typeface="Georgia" pitchFamily="18" charset="0"/>
              </a:rPr>
              <a:t> 1980-х років. Художньо твір являло собою «калейдоскоп дитячих вражень від простих подій і звичайних людей, що представляються дітям різними таємничими і казковими персонажами». Згодом Товста публікує в періодичній пресі ще близько двадцяти оповідань. У 1987 році виходить перша збірка оповідань письменниці, озаглавлена аналогічно її першою розповіддю. Після видання збірника Тетяна </a:t>
            </a:r>
            <a:r>
              <a:rPr lang="uk-UA" sz="2000" dirty="0" err="1" smtClean="0">
                <a:latin typeface="Georgia" pitchFamily="18" charset="0"/>
              </a:rPr>
              <a:t>Толстая</a:t>
            </a:r>
            <a:r>
              <a:rPr lang="uk-UA" sz="2000" dirty="0" smtClean="0">
                <a:latin typeface="Georgia" pitchFamily="18" charset="0"/>
              </a:rPr>
              <a:t> була прийнята в члени Спілки письменників СРСР.</a:t>
            </a:r>
          </a:p>
        </p:txBody>
      </p:sp>
      <p:pic>
        <p:nvPicPr>
          <p:cNvPr id="83970" name="Picture 2" descr="http://static.ozone.ru/multimedia/books_covers/10047696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953" y="1566837"/>
            <a:ext cx="3249657" cy="475248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Прямоугольник 5"/>
          <p:cNvSpPr/>
          <p:nvPr/>
        </p:nvSpPr>
        <p:spPr>
          <a:xfrm>
            <a:off x="0" y="106317"/>
            <a:ext cx="9143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Дебют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7414" y="1457298"/>
            <a:ext cx="492925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Georgia" pitchFamily="18" charset="0"/>
              </a:rPr>
              <a:t>Радянська критика сприйняла літературні твори Толстой насторожено. Її дорікали в «густоті» написання. Інші критики сприйняли прозу письменниці із захопленням, але відзначали, що всі її твори написані по одному, побудованому, шаблоном. В інтелектуальних колах Товста отримує репутацію оригінального, незалежного автора. У той час основними героями творів письменниці були «міські божевільні» (старорежимні старенькі, «геніальні» поети, недоумкуваті інваліди дитинства...), що «живуть і гинуть в жорстокому і тупому міщанської середовищі»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06317"/>
            <a:ext cx="9143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Критика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84994" name="Picture 2" descr="http://www.medikforum.ru/news/uploads/stars/tatyana_tolstaya/medium_44e9b73aed2d061e64a44ddd9a78b95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19695" y="1676376"/>
            <a:ext cx="3810000" cy="4314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7414" y="1311246"/>
            <a:ext cx="533089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eorgia" pitchFamily="18" charset="0"/>
              </a:rPr>
              <a:t>У 1990 </a:t>
            </a:r>
            <a:r>
              <a:rPr lang="ru-RU" sz="2000" dirty="0" err="1" smtClean="0">
                <a:latin typeface="Georgia" pitchFamily="18" charset="0"/>
              </a:rPr>
              <a:t>році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письменниця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виїжджає</a:t>
            </a:r>
            <a:r>
              <a:rPr lang="ru-RU" sz="2000" dirty="0" smtClean="0">
                <a:latin typeface="Georgia" pitchFamily="18" charset="0"/>
              </a:rPr>
              <a:t> до США, де </a:t>
            </a:r>
            <a:r>
              <a:rPr lang="ru-RU" sz="2000" dirty="0" err="1" smtClean="0">
                <a:latin typeface="Georgia" pitchFamily="18" charset="0"/>
              </a:rPr>
              <a:t>веде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викладацьку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діяльність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і</a:t>
            </a:r>
            <a:r>
              <a:rPr lang="ru-RU" sz="2000" dirty="0" smtClean="0">
                <a:latin typeface="Georgia" pitchFamily="18" charset="0"/>
              </a:rPr>
              <a:t>  </a:t>
            </a:r>
            <a:r>
              <a:rPr lang="ru-RU" sz="2000" dirty="0" err="1" smtClean="0">
                <a:latin typeface="Georgia" pitchFamily="18" charset="0"/>
              </a:rPr>
              <a:t>викладає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російську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літературу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співпрацювала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uk-UA" sz="2000" dirty="0" smtClean="0">
                <a:latin typeface="Georgia" pitchFamily="18" charset="0"/>
              </a:rPr>
              <a:t>різними </a:t>
            </a:r>
            <a:r>
              <a:rPr lang="ru-RU" sz="2000" dirty="0" smtClean="0">
                <a:latin typeface="Georgia" pitchFamily="18" charset="0"/>
              </a:rPr>
              <a:t>журналами. </a:t>
            </a:r>
            <a:r>
              <a:rPr lang="ru-RU" sz="2000" dirty="0" err="1" smtClean="0">
                <a:latin typeface="Georgia" pitchFamily="18" charset="0"/>
              </a:rPr>
              <a:t>Згодом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всі</a:t>
            </a:r>
            <a:r>
              <a:rPr lang="ru-RU" sz="2000" dirty="0" smtClean="0">
                <a:latin typeface="Georgia" pitchFamily="18" charset="0"/>
              </a:rPr>
              <a:t> 1990-ті роки, </a:t>
            </a:r>
            <a:r>
              <a:rPr lang="ru-RU" sz="2000" dirty="0" err="1" smtClean="0">
                <a:latin typeface="Georgia" pitchFamily="18" charset="0"/>
              </a:rPr>
              <a:t>письменниця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кілька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місяців</a:t>
            </a:r>
            <a:r>
              <a:rPr lang="ru-RU" sz="2000" dirty="0" smtClean="0">
                <a:latin typeface="Georgia" pitchFamily="18" charset="0"/>
              </a:rPr>
              <a:t> на </a:t>
            </a:r>
            <a:r>
              <a:rPr lang="ru-RU" sz="2000" dirty="0" err="1" smtClean="0">
                <a:latin typeface="Georgia" pitchFamily="18" charset="0"/>
              </a:rPr>
              <a:t>рік</a:t>
            </a:r>
            <a:r>
              <a:rPr lang="ru-RU" sz="2000" dirty="0" smtClean="0">
                <a:latin typeface="Georgia" pitchFamily="18" charset="0"/>
              </a:rPr>
              <a:t> проводила в </a:t>
            </a:r>
            <a:r>
              <a:rPr lang="ru-RU" sz="2000" dirty="0" err="1" smtClean="0">
                <a:latin typeface="Georgia" pitchFamily="18" charset="0"/>
              </a:rPr>
              <a:t>Америці</a:t>
            </a:r>
            <a:r>
              <a:rPr lang="ru-RU" sz="2000" dirty="0" smtClean="0">
                <a:latin typeface="Georgia" pitchFamily="18" charset="0"/>
              </a:rPr>
              <a:t>. У 1991 </a:t>
            </a:r>
            <a:r>
              <a:rPr lang="ru-RU" sz="2000" dirty="0" err="1" smtClean="0">
                <a:latin typeface="Georgia" pitchFamily="18" charset="0"/>
              </a:rPr>
              <a:t>році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починає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журналістську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діяльність</a:t>
            </a:r>
            <a:r>
              <a:rPr lang="ru-RU" sz="2000" dirty="0" smtClean="0">
                <a:latin typeface="Georgia" pitchFamily="18" charset="0"/>
              </a:rPr>
              <a:t> та </a:t>
            </a:r>
            <a:r>
              <a:rPr lang="ru-RU" sz="2000" dirty="0" err="1" smtClean="0">
                <a:latin typeface="Georgia" pitchFamily="18" charset="0"/>
              </a:rPr>
              <a:t>продовжує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видавати</a:t>
            </a:r>
            <a:r>
              <a:rPr lang="ru-RU" sz="2000" dirty="0" smtClean="0">
                <a:latin typeface="Georgia" pitchFamily="18" charset="0"/>
              </a:rPr>
              <a:t> книги. У 1990-х роках </a:t>
            </a:r>
            <a:r>
              <a:rPr lang="ru-RU" sz="2000" dirty="0" err="1" smtClean="0">
                <a:latin typeface="Georgia" pitchFamily="18" charset="0"/>
              </a:rPr>
              <a:t>були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опубліковані</a:t>
            </a:r>
            <a:r>
              <a:rPr lang="ru-RU" sz="2000" dirty="0" smtClean="0">
                <a:latin typeface="Georgia" pitchFamily="18" charset="0"/>
              </a:rPr>
              <a:t> твори </a:t>
            </a:r>
            <a:r>
              <a:rPr lang="ru-RU" sz="2000" u="sng" dirty="0" smtClean="0">
                <a:latin typeface="Georgia" pitchFamily="18" charset="0"/>
              </a:rPr>
              <a:t>«</a:t>
            </a:r>
            <a:r>
              <a:rPr lang="ru-RU" sz="2000" u="sng" dirty="0" err="1" smtClean="0">
                <a:latin typeface="Georgia" pitchFamily="18" charset="0"/>
              </a:rPr>
              <a:t>Любиш</a:t>
            </a:r>
            <a:r>
              <a:rPr lang="ru-RU" sz="2000" u="sng" dirty="0" smtClean="0">
                <a:latin typeface="Georgia" pitchFamily="18" charset="0"/>
              </a:rPr>
              <a:t> - не </a:t>
            </a:r>
            <a:r>
              <a:rPr lang="ru-RU" sz="2000" u="sng" dirty="0" err="1" smtClean="0">
                <a:latin typeface="Georgia" pitchFamily="18" charset="0"/>
              </a:rPr>
              <a:t>любиш</a:t>
            </a:r>
            <a:r>
              <a:rPr lang="ru-RU" sz="2000" u="sng" dirty="0" smtClean="0">
                <a:latin typeface="Georgia" pitchFamily="18" charset="0"/>
              </a:rPr>
              <a:t>», «</a:t>
            </a:r>
            <a:r>
              <a:rPr lang="ru-RU" sz="2000" u="sng" dirty="0" err="1" smtClean="0">
                <a:latin typeface="Georgia" pitchFamily="18" charset="0"/>
              </a:rPr>
              <a:t>Сестри</a:t>
            </a:r>
            <a:r>
              <a:rPr lang="ru-RU" sz="2000" u="sng" dirty="0" smtClean="0">
                <a:latin typeface="Georgia" pitchFamily="18" charset="0"/>
              </a:rPr>
              <a:t>», «</a:t>
            </a:r>
            <a:r>
              <a:rPr lang="ru-RU" sz="2000" u="sng" dirty="0" err="1" smtClean="0">
                <a:latin typeface="Georgia" pitchFamily="18" charset="0"/>
              </a:rPr>
              <a:t>Ріка</a:t>
            </a:r>
            <a:r>
              <a:rPr lang="ru-RU" sz="2000" u="sng" dirty="0" smtClean="0">
                <a:latin typeface="Georgia" pitchFamily="18" charset="0"/>
              </a:rPr>
              <a:t> </a:t>
            </a:r>
            <a:r>
              <a:rPr lang="ru-RU" sz="2000" u="sng" dirty="0" err="1" smtClean="0">
                <a:latin typeface="Georgia" pitchFamily="18" charset="0"/>
              </a:rPr>
              <a:t>Оккервіль</a:t>
            </a:r>
            <a:r>
              <a:rPr lang="ru-RU" sz="2000" u="sng" dirty="0" smtClean="0">
                <a:latin typeface="Georgia" pitchFamily="18" charset="0"/>
              </a:rPr>
              <a:t>»</a:t>
            </a:r>
            <a:r>
              <a:rPr lang="ru-RU" sz="2000" dirty="0" smtClean="0">
                <a:latin typeface="Georgia" pitchFamily="18" charset="0"/>
              </a:rPr>
              <a:t>. </a:t>
            </a:r>
            <a:r>
              <a:rPr lang="ru-RU" sz="2000" dirty="0" err="1" smtClean="0">
                <a:latin typeface="Georgia" pitchFamily="18" charset="0"/>
              </a:rPr>
              <a:t>З'являються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переклади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її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оповідань</a:t>
            </a:r>
            <a:r>
              <a:rPr lang="ru-RU" sz="2000" dirty="0" smtClean="0">
                <a:latin typeface="Georgia" pitchFamily="18" charset="0"/>
              </a:rPr>
              <a:t> на </a:t>
            </a:r>
            <a:r>
              <a:rPr lang="ru-RU" sz="2000" dirty="0" err="1" smtClean="0">
                <a:latin typeface="Georgia" pitchFamily="18" charset="0"/>
              </a:rPr>
              <a:t>англійську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німецьку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французьку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шведську</a:t>
            </a:r>
            <a:r>
              <a:rPr lang="ru-RU" sz="2000" dirty="0" smtClean="0">
                <a:latin typeface="Georgia" pitchFamily="18" charset="0"/>
              </a:rPr>
              <a:t> та </a:t>
            </a:r>
            <a:r>
              <a:rPr lang="ru-RU" sz="2000" dirty="0" err="1" smtClean="0">
                <a:latin typeface="Georgia" pitchFamily="18" charset="0"/>
              </a:rPr>
              <a:t>інші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мови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світу</a:t>
            </a:r>
            <a:r>
              <a:rPr lang="ru-RU" sz="2000" dirty="0" smtClean="0">
                <a:latin typeface="Georgia" pitchFamily="18" charset="0"/>
              </a:rPr>
              <a:t>. У 1999 </a:t>
            </a:r>
            <a:r>
              <a:rPr lang="ru-RU" sz="2000" dirty="0" err="1" smtClean="0">
                <a:latin typeface="Georgia" pitchFamily="18" charset="0"/>
              </a:rPr>
              <a:t>році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Тетяна</a:t>
            </a:r>
            <a:r>
              <a:rPr lang="ru-RU" sz="2000" dirty="0" smtClean="0">
                <a:latin typeface="Georgia" pitchFamily="18" charset="0"/>
              </a:rPr>
              <a:t> Толстая </a:t>
            </a:r>
            <a:r>
              <a:rPr lang="ru-RU" sz="2000" dirty="0" err="1" smtClean="0">
                <a:latin typeface="Georgia" pitchFamily="18" charset="0"/>
              </a:rPr>
              <a:t>повертається</a:t>
            </a:r>
            <a:r>
              <a:rPr lang="ru-RU" sz="2000" dirty="0" smtClean="0">
                <a:latin typeface="Georgia" pitchFamily="18" charset="0"/>
              </a:rPr>
              <a:t> до </a:t>
            </a:r>
            <a:r>
              <a:rPr lang="ru-RU" sz="2000" dirty="0" err="1" smtClean="0">
                <a:latin typeface="Georgia" pitchFamily="18" charset="0"/>
              </a:rPr>
              <a:t>Росії</a:t>
            </a:r>
            <a:r>
              <a:rPr lang="ru-RU" sz="2000" dirty="0" smtClean="0">
                <a:latin typeface="Georgia" pitchFamily="18" charset="0"/>
              </a:rPr>
              <a:t>, де </a:t>
            </a:r>
            <a:r>
              <a:rPr lang="ru-RU" sz="2000" dirty="0" err="1" smtClean="0">
                <a:latin typeface="Georgia" pitchFamily="18" charset="0"/>
              </a:rPr>
              <a:t>продовжує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займатися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літературною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публіцистичною</a:t>
            </a:r>
            <a:r>
              <a:rPr lang="ru-RU" sz="2000" dirty="0" smtClean="0">
                <a:latin typeface="Georgia" pitchFamily="18" charset="0"/>
              </a:rPr>
              <a:t> та </a:t>
            </a:r>
            <a:r>
              <a:rPr lang="ru-RU" sz="2000" dirty="0" err="1" smtClean="0">
                <a:latin typeface="Georgia" pitchFamily="18" charset="0"/>
              </a:rPr>
              <a:t>викладацькою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діяльністью</a:t>
            </a:r>
            <a:r>
              <a:rPr lang="ru-RU" sz="2000" dirty="0" smtClean="0">
                <a:latin typeface="Georgia" pitchFamily="18" charset="0"/>
              </a:rPr>
              <a:t>. </a:t>
            </a:r>
            <a:endParaRPr lang="uk-UA" sz="2000" dirty="0" smtClean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06317"/>
            <a:ext cx="9143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«</a:t>
            </a:r>
            <a:r>
              <a:rPr lang="ru-RU" sz="5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Ріка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5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Оккервіль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»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86018" name="Picture 2" descr="http://static1.ozone.ru/multimedia/books_covers/10072000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67390" y="1493811"/>
            <a:ext cx="3286170" cy="485622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41740" y="1420785"/>
            <a:ext cx="514833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Georgia" pitchFamily="18" charset="0"/>
              </a:rPr>
              <a:t>У 2000 році письменниця публікує свій перший роман «</a:t>
            </a:r>
            <a:r>
              <a:rPr lang="uk-UA" sz="2000" dirty="0" err="1" smtClean="0">
                <a:latin typeface="Georgia" pitchFamily="18" charset="0"/>
              </a:rPr>
              <a:t>Кись</a:t>
            </a:r>
            <a:r>
              <a:rPr lang="uk-UA" sz="2000" dirty="0" smtClean="0">
                <a:latin typeface="Georgia" pitchFamily="18" charset="0"/>
              </a:rPr>
              <a:t>» («</a:t>
            </a:r>
            <a:r>
              <a:rPr lang="uk-UA" sz="2000" dirty="0" err="1" smtClean="0">
                <a:latin typeface="Georgia" pitchFamily="18" charset="0"/>
              </a:rPr>
              <a:t>Кысь</a:t>
            </a:r>
            <a:r>
              <a:rPr lang="uk-UA" sz="2000" dirty="0" smtClean="0">
                <a:latin typeface="Georgia" pitchFamily="18" charset="0"/>
              </a:rPr>
              <a:t>»). Книга викликала багато відгуків і стала дуже популярною. За романом багатьма театрами були поставлені спектаклі.</a:t>
            </a:r>
          </a:p>
          <a:p>
            <a:pPr algn="just"/>
            <a:r>
              <a:rPr lang="uk-UA" sz="2000" dirty="0" smtClean="0">
                <a:latin typeface="Georgia" pitchFamily="18" charset="0"/>
              </a:rPr>
              <a:t>«</a:t>
            </a:r>
            <a:r>
              <a:rPr lang="uk-UA" sz="2000" dirty="0" err="1" smtClean="0">
                <a:latin typeface="Georgia" pitchFamily="18" charset="0"/>
              </a:rPr>
              <a:t>Кись</a:t>
            </a:r>
            <a:r>
              <a:rPr lang="uk-UA" sz="2000" dirty="0" smtClean="0">
                <a:latin typeface="Georgia" pitchFamily="18" charset="0"/>
              </a:rPr>
              <a:t>» - </a:t>
            </a:r>
            <a:r>
              <a:rPr lang="uk-UA" sz="2000" dirty="0" err="1" smtClean="0">
                <a:latin typeface="Georgia" pitchFamily="18" charset="0"/>
              </a:rPr>
              <a:t>постапокаліптична</a:t>
            </a:r>
            <a:r>
              <a:rPr lang="uk-UA" sz="2000" dirty="0" smtClean="0">
                <a:latin typeface="Georgia" pitchFamily="18" charset="0"/>
              </a:rPr>
              <a:t> антиутопія. У романі розповідається про те, що може статися з Росією після ядерної війни. Роман наскрізь просякнутий іронією і сарказмом. Після виходу роману описаний в ньому світ нерідко сприймався читачами як метафора пострадянської деструкції суспільства, хоча початковий авторський задум явно полягав у сатирі на риси радянського ладу.</a:t>
            </a:r>
            <a:endParaRPr lang="uk-UA" sz="2000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06317"/>
            <a:ext cx="9143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«</a:t>
            </a:r>
            <a:r>
              <a:rPr lang="ru-RU" sz="5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Кись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»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87042" name="Picture 2" descr="http://img.artlebedev.ru/everything/eksmo/tolstaya2007/ky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00" t="1517" r="4165" b="9941"/>
          <a:stretch>
            <a:fillRect/>
          </a:stretch>
        </p:blipFill>
        <p:spPr bwMode="auto">
          <a:xfrm>
            <a:off x="219078" y="1384272"/>
            <a:ext cx="3549636" cy="520205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7415" y="1457298"/>
            <a:ext cx="41259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Georgia" pitchFamily="18" charset="0"/>
              </a:rPr>
              <a:t>Збірник-есе оповідань і фейлетонів </a:t>
            </a:r>
            <a:r>
              <a:rPr lang="uk-UA" sz="2000" dirty="0" smtClean="0">
                <a:latin typeface="Georgia" pitchFamily="18" charset="0"/>
              </a:rPr>
              <a:t>«</a:t>
            </a:r>
            <a:r>
              <a:rPr lang="uk-UA" sz="2000" dirty="0" smtClean="0">
                <a:latin typeface="Georgia" pitchFamily="18" charset="0"/>
              </a:rPr>
              <a:t>День</a:t>
            </a:r>
            <a:r>
              <a:rPr lang="uk-UA" sz="2000" dirty="0" smtClean="0">
                <a:latin typeface="Georgia" pitchFamily="18" charset="0"/>
              </a:rPr>
              <a:t>»</a:t>
            </a:r>
            <a:r>
              <a:rPr lang="uk-UA" sz="2000" dirty="0" smtClean="0">
                <a:latin typeface="Georgia" pitchFamily="18" charset="0"/>
              </a:rPr>
              <a:t> Тетяни Толстой - книга, напевно, про все на світі. Твір утворюється з трьох частин-розділів - </a:t>
            </a:r>
            <a:r>
              <a:rPr lang="uk-UA" sz="2000" dirty="0" smtClean="0">
                <a:latin typeface="Georgia" pitchFamily="18" charset="0"/>
              </a:rPr>
              <a:t>«Білі стіни»</a:t>
            </a:r>
            <a:r>
              <a:rPr lang="uk-UA" sz="2000" dirty="0" smtClean="0">
                <a:latin typeface="Georgia" pitchFamily="18" charset="0"/>
              </a:rPr>
              <a:t>, де зібрані історії з життя автора, </a:t>
            </a:r>
            <a:r>
              <a:rPr lang="uk-UA" sz="2000" dirty="0" smtClean="0">
                <a:latin typeface="Georgia" pitchFamily="18" charset="0"/>
              </a:rPr>
              <a:t>«Ложка для </a:t>
            </a:r>
            <a:r>
              <a:rPr lang="uk-UA" sz="2000" dirty="0" err="1" smtClean="0">
                <a:latin typeface="Georgia" pitchFamily="18" charset="0"/>
              </a:rPr>
              <a:t>картоф</a:t>
            </a:r>
            <a:r>
              <a:rPr lang="uk-UA" sz="2000" dirty="0" smtClean="0">
                <a:latin typeface="Georgia" pitchFamily="18" charset="0"/>
              </a:rPr>
              <a:t>» </a:t>
            </a:r>
            <a:r>
              <a:rPr lang="uk-UA" sz="2000" dirty="0" smtClean="0">
                <a:latin typeface="Georgia" pitchFamily="18" charset="0"/>
              </a:rPr>
              <a:t>- про невигаданих реаліях сучасності і </a:t>
            </a:r>
            <a:r>
              <a:rPr lang="uk-UA" sz="2000" dirty="0" smtClean="0">
                <a:latin typeface="Georgia" pitchFamily="18" charset="0"/>
              </a:rPr>
              <a:t>«Російський світ»</a:t>
            </a:r>
            <a:r>
              <a:rPr lang="uk-UA" sz="2000" dirty="0" smtClean="0">
                <a:latin typeface="Georgia" pitchFamily="18" charset="0"/>
              </a:rPr>
              <a:t> - з творами різних жанрів і рецензіями на книги та фільми.</a:t>
            </a:r>
          </a:p>
          <a:p>
            <a:pPr algn="just"/>
            <a:r>
              <a:rPr lang="ru-RU" sz="2000" dirty="0" err="1" smtClean="0">
                <a:latin typeface="Georgia" pitchFamily="18" charset="0"/>
              </a:rPr>
              <a:t>Зворушлива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розповідь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uk-UA" sz="2000" dirty="0" smtClean="0">
                <a:latin typeface="Georgia" pitchFamily="18" charset="0"/>
              </a:rPr>
              <a:t>«</a:t>
            </a:r>
            <a:r>
              <a:rPr lang="ru-RU" sz="2000" dirty="0" err="1" smtClean="0">
                <a:latin typeface="Georgia" pitchFamily="18" charset="0"/>
              </a:rPr>
              <a:t>Ніч</a:t>
            </a:r>
            <a:r>
              <a:rPr lang="uk-UA" sz="2000" dirty="0" smtClean="0">
                <a:latin typeface="Georgia" pitchFamily="18" charset="0"/>
              </a:rPr>
              <a:t>»</a:t>
            </a:r>
            <a:r>
              <a:rPr lang="ru-RU" sz="2000" dirty="0" smtClean="0">
                <a:latin typeface="Georgia" pitchFamily="18" charset="0"/>
              </a:rPr>
              <a:t> - </a:t>
            </a:r>
            <a:r>
              <a:rPr lang="ru-RU" sz="2000" dirty="0" err="1" smtClean="0">
                <a:latin typeface="Georgia" pitchFamily="18" charset="0"/>
              </a:rPr>
              <a:t>історія</a:t>
            </a:r>
            <a:r>
              <a:rPr lang="ru-RU" sz="2000" dirty="0" smtClean="0">
                <a:latin typeface="Georgia" pitchFamily="18" charset="0"/>
              </a:rPr>
              <a:t> одного дня </a:t>
            </a:r>
            <a:r>
              <a:rPr lang="ru-RU" sz="2000" dirty="0" err="1" smtClean="0">
                <a:latin typeface="Georgia" pitchFamily="18" charset="0"/>
              </a:rPr>
              <a:t>з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життя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очима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розумово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відсталого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чоловіка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великої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дитини</a:t>
            </a:r>
            <a:r>
              <a:rPr lang="ru-RU" sz="2000" dirty="0" smtClean="0">
                <a:latin typeface="Georgia" pitchFamily="18" charset="0"/>
              </a:rPr>
              <a:t>.</a:t>
            </a:r>
            <a:endParaRPr lang="uk-UA" sz="2000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06317"/>
            <a:ext cx="9143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«День» та «</a:t>
            </a:r>
            <a:r>
              <a:rPr lang="ru-RU" sz="5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Ніч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»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88066" name="Picture 2" descr="http://img.artlebedev.ru/everything/eksmo/tolstaya2007/den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79" t="1299" r="4414" b="10388"/>
          <a:stretch>
            <a:fillRect/>
          </a:stretch>
        </p:blipFill>
        <p:spPr bwMode="auto">
          <a:xfrm>
            <a:off x="4425948" y="1347759"/>
            <a:ext cx="2576046" cy="3687813"/>
          </a:xfrm>
          <a:prstGeom prst="rect">
            <a:avLst/>
          </a:prstGeom>
          <a:noFill/>
        </p:spPr>
      </p:pic>
      <p:pic>
        <p:nvPicPr>
          <p:cNvPr id="88068" name="Picture 4" descr="http://img.artlebedev.ru/everything/eksmo/tolstaya2007/noch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367" r="4166" b="10892"/>
          <a:stretch>
            <a:fillRect/>
          </a:stretch>
        </p:blipFill>
        <p:spPr bwMode="auto">
          <a:xfrm>
            <a:off x="6616728" y="3031018"/>
            <a:ext cx="2389907" cy="346507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Default Design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5A58"/>
        </a:dk1>
        <a:lt1>
          <a:srgbClr val="FFFFFF"/>
        </a:lt1>
        <a:dk2>
          <a:srgbClr val="008080"/>
        </a:dk2>
        <a:lt2>
          <a:srgbClr val="FFFFCC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DBA6"/>
        </a:lt1>
        <a:dk2>
          <a:srgbClr val="000000"/>
        </a:dk2>
        <a:lt2>
          <a:srgbClr val="FFAC31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9ADEDC"/>
        </a:accent1>
        <a:accent2>
          <a:srgbClr val="45A3A1"/>
        </a:accent2>
        <a:accent3>
          <a:srgbClr val="ADBABA"/>
        </a:accent3>
        <a:accent4>
          <a:srgbClr val="DADADA"/>
        </a:accent4>
        <a:accent5>
          <a:srgbClr val="CAECEB"/>
        </a:accent5>
        <a:accent6>
          <a:srgbClr val="3E9391"/>
        </a:accent6>
        <a:hlink>
          <a:srgbClr val="45A3A1"/>
        </a:hlink>
        <a:folHlink>
          <a:srgbClr val="9ADE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</TotalTime>
  <Words>974</Words>
  <Application>Microsoft Office PowerPoint</Application>
  <PresentationFormat>Экран (4:3)</PresentationFormat>
  <Paragraphs>36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Wingdings</vt:lpstr>
      <vt:lpstr>Webdings</vt:lpstr>
      <vt:lpstr>Default Design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Presentation Magazine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Strips Orange Template</dc:title>
  <dc:creator>Presentation Magazine</dc:creator>
  <cp:lastModifiedBy>Кошины</cp:lastModifiedBy>
  <cp:revision>50</cp:revision>
  <dcterms:created xsi:type="dcterms:W3CDTF">2005-03-15T10:04:38Z</dcterms:created>
  <dcterms:modified xsi:type="dcterms:W3CDTF">2014-04-26T12:34:52Z</dcterms:modified>
</cp:coreProperties>
</file>