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ochtimes.com.ua/life/art/mikelandzhelo-majster-vidrodzhennja-72307.html" TargetMode="External"/><Relationship Id="rId2" Type="http://schemas.openxmlformats.org/officeDocument/2006/relationships/hyperlink" Target="http://uk.wikipedia.org/wiki/%D0%9C%D1%96%D0%BA%D0%B5%D0%BB%D0%B0%D0%BD%D0%B4%D0%B6%D0%B5%D0%BB%D0%BE_%D0%91%D1%83%D0%BE%D0%BD%D0%B0%D1%80%D1%80%D0%BE%D1%82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zei-mira.com/biografia_hudojnikov/1246-mikelandzhelo-buonarroti-kratkaya-biografiya-i-kartiny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840760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b="1" dirty="0">
                <a:solidFill>
                  <a:srgbClr val="00B0F0"/>
                </a:solidFill>
                <a:latin typeface="Comic Sans MS" pitchFamily="66" charset="0"/>
              </a:rPr>
              <a:t>Мікеланджело Буонарроті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869160"/>
            <a:ext cx="3344416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Підготувала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учениця 11 — Б класу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ЗОШ І — ІІІ ст. № 11</a:t>
            </a:r>
          </a:p>
          <a:p>
            <a:pPr algn="l"/>
            <a:r>
              <a:rPr lang="uk-UA" dirty="0" err="1">
                <a:solidFill>
                  <a:schemeClr val="tx1"/>
                </a:solidFill>
              </a:rPr>
              <a:t>Відняк</a:t>
            </a:r>
            <a:r>
              <a:rPr lang="uk-UA" dirty="0">
                <a:solidFill>
                  <a:schemeClr val="tx1"/>
                </a:solidFill>
              </a:rPr>
              <a:t> Людмила</a:t>
            </a:r>
          </a:p>
          <a:p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4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04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Comic Sans MS" pitchFamily="66" charset="0"/>
              </a:rPr>
              <a:t>Перша подорож до Рима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</a:rPr>
              <a:t>Рафаель </a:t>
            </a:r>
            <a:r>
              <a:rPr lang="uk-UA" dirty="0" err="1" smtClean="0">
                <a:solidFill>
                  <a:srgbClr val="00B050"/>
                </a:solidFill>
              </a:rPr>
              <a:t>Ріаріо</a:t>
            </a:r>
            <a:r>
              <a:rPr lang="uk-UA" dirty="0" smtClean="0">
                <a:solidFill>
                  <a:srgbClr val="00B050"/>
                </a:solidFill>
              </a:rPr>
              <a:t>  </a:t>
            </a:r>
            <a:r>
              <a:rPr lang="uk-UA" dirty="0"/>
              <a:t>був настільки </a:t>
            </a:r>
            <a:r>
              <a:rPr lang="uk-UA" dirty="0" smtClean="0"/>
              <a:t>вражений </a:t>
            </a:r>
            <a:r>
              <a:rPr lang="uk-UA" dirty="0"/>
              <a:t>роботами </a:t>
            </a:r>
            <a:r>
              <a:rPr lang="uk-UA" dirty="0" smtClean="0"/>
              <a:t>Мікеланджело, </a:t>
            </a:r>
            <a:r>
              <a:rPr lang="uk-UA" dirty="0"/>
              <a:t>що запросив хлопця до </a:t>
            </a:r>
            <a:r>
              <a:rPr lang="uk-UA" dirty="0" smtClean="0"/>
              <a:t>Рима, він прибув </a:t>
            </a:r>
            <a:r>
              <a:rPr lang="uk-UA" dirty="0"/>
              <a:t>у місто 25 червня 1496 </a:t>
            </a:r>
            <a:r>
              <a:rPr lang="uk-UA" dirty="0" smtClean="0"/>
              <a:t>року.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28900"/>
            <a:ext cx="5556109" cy="4167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0" y="62343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Рим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149999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Comic Sans MS" pitchFamily="66" charset="0"/>
              </a:rPr>
              <a:t>Повернення до Флоренції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37420"/>
            <a:ext cx="4896544" cy="40780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Роки між 1515 та 1520 були часом пригніченості Мікеланджело. На нього чинили тиск спадкоємці Юлія ІІ, й одночасно він служив новому папі з роду Медичі. 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86" y="1340769"/>
            <a:ext cx="3590545" cy="50713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10" y="6364287"/>
            <a:ext cx="1755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63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dirty="0"/>
              <a:t>На початку 1500-их </a:t>
            </a:r>
            <a:r>
              <a:rPr lang="ru-RU" sz="3600" dirty="0" err="1"/>
              <a:t>років</a:t>
            </a:r>
            <a:r>
              <a:rPr lang="ru-RU" sz="3600" dirty="0"/>
              <a:t> </a:t>
            </a:r>
            <a:r>
              <a:rPr lang="ru-RU" sz="3600" dirty="0" err="1"/>
              <a:t>Мікеланджело</a:t>
            </a:r>
            <a:r>
              <a:rPr lang="ru-RU" sz="3600" dirty="0"/>
              <a:t> </a:t>
            </a:r>
            <a:r>
              <a:rPr lang="ru-RU" sz="3600" dirty="0" err="1"/>
              <a:t>постійно</a:t>
            </a:r>
            <a:r>
              <a:rPr lang="ru-RU" sz="3600" dirty="0"/>
              <a:t> </a:t>
            </a:r>
            <a:r>
              <a:rPr lang="ru-RU" sz="3600" dirty="0" err="1"/>
              <a:t>їздив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Флоренції</a:t>
            </a:r>
            <a:r>
              <a:rPr lang="ru-RU" sz="3600" dirty="0"/>
              <a:t> до </a:t>
            </a:r>
            <a:r>
              <a:rPr lang="ru-RU" sz="3600" dirty="0" smtClean="0"/>
              <a:t>Рима.</a:t>
            </a:r>
            <a:endParaRPr lang="ru-RU" sz="3600" dirty="0"/>
          </a:p>
          <a:p>
            <a:r>
              <a:rPr lang="ru-RU" sz="3600" dirty="0" smtClean="0"/>
              <a:t>З </a:t>
            </a:r>
            <a:r>
              <a:rPr lang="ru-RU" sz="3600" dirty="0" err="1"/>
              <a:t>жовтня</a:t>
            </a:r>
            <a:r>
              <a:rPr lang="ru-RU" sz="3600" dirty="0"/>
              <a:t> 1528 року по </a:t>
            </a:r>
            <a:r>
              <a:rPr lang="ru-RU" sz="3600" dirty="0" err="1"/>
              <a:t>серпень</a:t>
            </a:r>
            <a:r>
              <a:rPr lang="ru-RU" sz="3600" dirty="0"/>
              <a:t> 1530 року </a:t>
            </a:r>
            <a:r>
              <a:rPr lang="ru-RU" sz="3600" dirty="0" err="1"/>
              <a:t>Мікеланджело</a:t>
            </a:r>
            <a:r>
              <a:rPr lang="ru-RU" sz="3600" dirty="0"/>
              <a:t> </a:t>
            </a:r>
            <a:r>
              <a:rPr lang="ru-RU" sz="3600" dirty="0" err="1"/>
              <a:t>займається</a:t>
            </a:r>
            <a:r>
              <a:rPr lang="ru-RU" sz="3600" dirty="0"/>
              <a:t> </a:t>
            </a:r>
            <a:r>
              <a:rPr lang="ru-RU" sz="3600" dirty="0" err="1"/>
              <a:t>інженерними</a:t>
            </a:r>
            <a:r>
              <a:rPr lang="ru-RU" sz="3600" dirty="0"/>
              <a:t> роботами </a:t>
            </a:r>
            <a:r>
              <a:rPr lang="ru-RU" sz="3600" dirty="0" err="1"/>
              <a:t>щодо</a:t>
            </a:r>
            <a:r>
              <a:rPr lang="ru-RU" sz="3600" dirty="0"/>
              <a:t> оборони </a:t>
            </a:r>
            <a:r>
              <a:rPr lang="ru-RU" sz="3600" dirty="0" err="1"/>
              <a:t>міста</a:t>
            </a:r>
            <a:r>
              <a:rPr lang="ru-RU" sz="3600" dirty="0"/>
              <a:t>, входить до складу </a:t>
            </a:r>
            <a:r>
              <a:rPr lang="ru-RU" sz="3600" dirty="0" err="1"/>
              <a:t>Вищої</a:t>
            </a:r>
            <a:r>
              <a:rPr lang="ru-RU" sz="3600" dirty="0"/>
              <a:t> </a:t>
            </a:r>
            <a:r>
              <a:rPr lang="ru-RU" sz="3600" dirty="0" err="1"/>
              <a:t>воєнної</a:t>
            </a:r>
            <a:r>
              <a:rPr lang="ru-RU" sz="3600" dirty="0"/>
              <a:t> ради </a:t>
            </a:r>
            <a:r>
              <a:rPr lang="ru-RU" sz="3600" dirty="0" err="1"/>
              <a:t>Флоренції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014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Comic Sans MS" pitchFamily="66" charset="0"/>
              </a:rPr>
              <a:t>Перебування у Римі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40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/>
              <a:t>1534 року </a:t>
            </a:r>
            <a:r>
              <a:rPr lang="ru-RU" sz="3600" dirty="0" err="1"/>
              <a:t>Мікеланджело</a:t>
            </a:r>
            <a:r>
              <a:rPr lang="ru-RU" sz="3600" dirty="0"/>
              <a:t> </a:t>
            </a:r>
            <a:r>
              <a:rPr lang="ru-RU" sz="3600" dirty="0" err="1"/>
              <a:t>переїхав</a:t>
            </a:r>
            <a:r>
              <a:rPr lang="ru-RU" sz="3600" dirty="0"/>
              <a:t> до Рима</a:t>
            </a:r>
            <a:r>
              <a:rPr lang="ru-RU" sz="3600" dirty="0" smtClean="0"/>
              <a:t>.</a:t>
            </a:r>
          </a:p>
          <a:p>
            <a:r>
              <a:rPr lang="ru-RU" sz="3600" dirty="0"/>
              <a:t>Уже 1 </a:t>
            </a:r>
            <a:r>
              <a:rPr lang="ru-RU" sz="3600" dirty="0" err="1"/>
              <a:t>вересня</a:t>
            </a:r>
            <a:r>
              <a:rPr lang="ru-RU" sz="3600" dirty="0"/>
              <a:t> 1535 року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/>
              <a:t>було</a:t>
            </a:r>
            <a:r>
              <a:rPr lang="ru-RU" sz="3600" dirty="0"/>
              <a:t> </a:t>
            </a:r>
            <a:r>
              <a:rPr lang="ru-RU" sz="3600" dirty="0" err="1"/>
              <a:t>призначено</a:t>
            </a:r>
            <a:r>
              <a:rPr lang="ru-RU" sz="3600" dirty="0"/>
              <a:t> </a:t>
            </a:r>
            <a:r>
              <a:rPr lang="ru-RU" sz="3600" dirty="0" err="1"/>
              <a:t>головним</a:t>
            </a:r>
            <a:r>
              <a:rPr lang="ru-RU" sz="3600" dirty="0"/>
              <a:t> </a:t>
            </a:r>
            <a:r>
              <a:rPr lang="ru-RU" sz="3600" dirty="0" err="1"/>
              <a:t>архітектором</a:t>
            </a:r>
            <a:r>
              <a:rPr lang="ru-RU" sz="3600" dirty="0"/>
              <a:t>, скульптором та живописцем </a:t>
            </a:r>
            <a:r>
              <a:rPr lang="ru-RU" sz="3600" dirty="0" smtClean="0"/>
              <a:t>Ватикану.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35201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Comic Sans MS" pitchFamily="66" charset="0"/>
              </a:rPr>
              <a:t>Особисте життя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701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dirty="0"/>
              <a:t>Мікеланджело був </a:t>
            </a:r>
            <a:r>
              <a:rPr lang="uk-UA" dirty="0" smtClean="0"/>
              <a:t>самотнім. </a:t>
            </a:r>
            <a:r>
              <a:rPr lang="uk-UA" dirty="0"/>
              <a:t>За свідченнями </a:t>
            </a:r>
            <a:r>
              <a:rPr lang="uk-UA" dirty="0" err="1"/>
              <a:t>Кондіві</a:t>
            </a:r>
            <a:r>
              <a:rPr lang="uk-UA" dirty="0"/>
              <a:t> він жив як монах, і саме пристрасть до роботи віддалила його від людей, від спілкування із ними</a:t>
            </a:r>
            <a:r>
              <a:rPr lang="uk-UA" dirty="0" smtClean="0"/>
              <a:t>.</a:t>
            </a:r>
          </a:p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переймався</a:t>
            </a:r>
            <a:r>
              <a:rPr lang="ru-RU" dirty="0"/>
              <a:t> справами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i="1" dirty="0" smtClean="0"/>
              <a:t>«</a:t>
            </a:r>
            <a:r>
              <a:rPr lang="ru-RU" i="1" dirty="0"/>
              <a:t>не </a:t>
            </a:r>
            <a:r>
              <a:rPr lang="ru-RU" i="1" dirty="0" err="1"/>
              <a:t>дати</a:t>
            </a:r>
            <a:r>
              <a:rPr lang="ru-RU" i="1" dirty="0"/>
              <a:t> </a:t>
            </a:r>
            <a:r>
              <a:rPr lang="ru-RU" i="1" dirty="0" err="1"/>
              <a:t>згаснути</a:t>
            </a:r>
            <a:r>
              <a:rPr lang="ru-RU" i="1" dirty="0"/>
              <a:t> </a:t>
            </a:r>
            <a:r>
              <a:rPr lang="ru-RU" i="1" dirty="0" err="1"/>
              <a:t>нашому</a:t>
            </a:r>
            <a:r>
              <a:rPr lang="ru-RU" i="1" dirty="0"/>
              <a:t> роду</a:t>
            </a:r>
            <a:r>
              <a:rPr lang="ru-RU" i="1" dirty="0" smtClean="0"/>
              <a:t>».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62306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496" y="764705"/>
            <a:ext cx="4546848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1537 року він познайомився із </a:t>
            </a:r>
            <a:r>
              <a:rPr lang="uk-UA" dirty="0" err="1">
                <a:solidFill>
                  <a:srgbClr val="00B050"/>
                </a:solidFill>
              </a:rPr>
              <a:t>Вітторією</a:t>
            </a:r>
            <a:r>
              <a:rPr lang="uk-UA" dirty="0">
                <a:solidFill>
                  <a:srgbClr val="00B050"/>
                </a:solidFill>
              </a:rPr>
              <a:t> Колонна</a:t>
            </a:r>
            <a:r>
              <a:rPr lang="uk-UA" dirty="0"/>
              <a:t>, і їхня дружба тривала до самої смерті </a:t>
            </a:r>
            <a:r>
              <a:rPr lang="uk-UA" dirty="0" err="1" smtClean="0"/>
              <a:t>Вітторії</a:t>
            </a:r>
            <a:r>
              <a:rPr lang="uk-UA" dirty="0" smtClean="0"/>
              <a:t>. Як </a:t>
            </a:r>
            <a:r>
              <a:rPr lang="uk-UA" dirty="0"/>
              <a:t>пише </a:t>
            </a:r>
            <a:r>
              <a:rPr lang="uk-UA" dirty="0" err="1"/>
              <a:t>Кондіві</a:t>
            </a:r>
            <a:r>
              <a:rPr lang="uk-UA" dirty="0"/>
              <a:t>, Мікеланджело найбільше жалкував за тим, що прощаючись із нею, поцілував руку, а не чоло чи обличчя.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44" y="764704"/>
            <a:ext cx="4228517" cy="5400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14301" y="5795972"/>
            <a:ext cx="20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 smtClean="0"/>
              <a:t>Вітторія</a:t>
            </a:r>
            <a:r>
              <a:rPr lang="uk-UA" i="1" dirty="0" smtClean="0"/>
              <a:t> Колонна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95718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B0F0"/>
                </a:solidFill>
                <a:latin typeface="Comic Sans MS" pitchFamily="66" charset="0"/>
              </a:rPr>
              <a:t>Смерть та поховання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4608512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/>
              <a:t>Мікеланджело помер </a:t>
            </a:r>
            <a:r>
              <a:rPr lang="uk-UA" dirty="0">
                <a:solidFill>
                  <a:srgbClr val="00B0F0"/>
                </a:solidFill>
              </a:rPr>
              <a:t>18 лютого 1564</a:t>
            </a:r>
            <a:r>
              <a:rPr lang="uk-UA" dirty="0"/>
              <a:t>, у </a:t>
            </a:r>
            <a:r>
              <a:rPr lang="uk-UA" dirty="0" smtClean="0"/>
              <a:t>Римі. Він </a:t>
            </a:r>
            <a:r>
              <a:rPr lang="uk-UA" dirty="0"/>
              <a:t>заповів </a:t>
            </a:r>
            <a:r>
              <a:rPr lang="uk-UA" i="1" dirty="0"/>
              <a:t>«душу — Богові, тіло — землі, майно — найближчим родичам</a:t>
            </a:r>
            <a:r>
              <a:rPr lang="uk-UA" i="1" dirty="0" smtClean="0"/>
              <a:t>». </a:t>
            </a:r>
          </a:p>
          <a:p>
            <a:r>
              <a:rPr lang="ru-RU" dirty="0" smtClean="0"/>
              <a:t>На </a:t>
            </a:r>
            <a:r>
              <a:rPr lang="ru-RU" dirty="0"/>
              <a:t>початку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скульптора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smtClean="0"/>
              <a:t>перевезено </a:t>
            </a:r>
            <a:r>
              <a:rPr lang="ru-RU" dirty="0"/>
              <a:t>до </a:t>
            </a:r>
            <a:r>
              <a:rPr lang="ru-RU" dirty="0" err="1" smtClean="0"/>
              <a:t>Флоренції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урочисто</a:t>
            </a:r>
            <a:r>
              <a:rPr lang="ru-RU" dirty="0"/>
              <a:t> </a:t>
            </a:r>
            <a:r>
              <a:rPr lang="ru-RU" dirty="0" err="1"/>
              <a:t>поховано</a:t>
            </a:r>
            <a:r>
              <a:rPr lang="ru-RU" dirty="0"/>
              <a:t> 14 </a:t>
            </a:r>
            <a:r>
              <a:rPr lang="ru-RU" dirty="0" err="1"/>
              <a:t>липня</a:t>
            </a:r>
            <a:r>
              <a:rPr lang="ru-RU" dirty="0"/>
              <a:t> 1564 року у </a:t>
            </a:r>
            <a:r>
              <a:rPr lang="ru-RU" dirty="0" err="1"/>
              <a:t>францисканській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 Санта </a:t>
            </a:r>
            <a:r>
              <a:rPr lang="ru-RU" dirty="0" err="1" smtClean="0"/>
              <a:t>Кроче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495148" cy="5390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6175434"/>
            <a:ext cx="2441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bg1"/>
                </a:solidFill>
              </a:rPr>
              <a:t>Могила Мікеланджело</a:t>
            </a:r>
          </a:p>
        </p:txBody>
      </p:sp>
    </p:spTree>
    <p:extLst>
      <p:ext uri="{BB962C8B-B14F-4D97-AF65-F5344CB8AC3E}">
        <p14:creationId xmlns:p14="http://schemas.microsoft.com/office/powerpoint/2010/main" val="113189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  <a:latin typeface="Comic Sans MS" pitchFamily="66" charset="0"/>
              </a:rPr>
              <a:t>Джерела</a:t>
            </a:r>
            <a:endParaRPr lang="uk-UA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http://uk.wikipedia.org/wiki/%D0%9C%D1%96%D0%BA%D0%B5%D0%BB%D0%B0%D0%BD%D0%B4%D0%B6%D0%B5%D0%BB%D0%BE_%</a:t>
            </a:r>
            <a:r>
              <a:rPr lang="en-US" sz="2400" dirty="0" smtClean="0">
                <a:hlinkClick r:id="rId2"/>
              </a:rPr>
              <a:t>D0%91%D1%83%D0%BE%D0%BD%D0%B0%D1%80%D1%80%D0%BE%D1%82%D1%96</a:t>
            </a:r>
            <a:endParaRPr lang="uk-UA" sz="2400" dirty="0" smtClean="0"/>
          </a:p>
          <a:p>
            <a:r>
              <a:rPr lang="en-US" sz="2400" dirty="0" smtClean="0">
                <a:hlinkClick r:id="rId3"/>
              </a:rPr>
              <a:t>www.epochtimes.com.ua/life/art/mikelandzhelo-majster-vidrodzhennja-72307.html</a:t>
            </a:r>
            <a:endParaRPr lang="uk-UA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muzei-mira.com/biografia_hudojnikov/1246-mikelandzhelo-buonarroti-kratkaya-biografiya-i-kartiny.html</a:t>
            </a:r>
            <a:endParaRPr lang="uk-UA" sz="2400" dirty="0" smtClean="0"/>
          </a:p>
          <a:p>
            <a:endParaRPr lang="uk-UA" sz="24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20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  <a:latin typeface="Comic Sans MS" pitchFamily="66" charset="0"/>
              </a:rPr>
              <a:t>Зміст</a:t>
            </a:r>
            <a:endParaRPr lang="uk-UA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Дитячі роки</a:t>
            </a:r>
          </a:p>
          <a:p>
            <a:r>
              <a:rPr lang="uk-UA" dirty="0" smtClean="0"/>
              <a:t>Юність</a:t>
            </a:r>
          </a:p>
          <a:p>
            <a:r>
              <a:rPr lang="uk-UA" dirty="0" smtClean="0"/>
              <a:t>Перша подорож до Рима</a:t>
            </a:r>
          </a:p>
          <a:p>
            <a:r>
              <a:rPr lang="uk-UA" dirty="0" smtClean="0"/>
              <a:t>Повернення до Флоренції</a:t>
            </a:r>
          </a:p>
          <a:p>
            <a:r>
              <a:rPr lang="uk-UA" dirty="0" smtClean="0"/>
              <a:t>Перебування в Римі</a:t>
            </a:r>
          </a:p>
          <a:p>
            <a:r>
              <a:rPr lang="uk-UA" dirty="0" smtClean="0"/>
              <a:t>Смерть та поховання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011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1472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Comic Sans MS" pitchFamily="66" charset="0"/>
              </a:rPr>
              <a:t>Мікеланджело Буонарроті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060849"/>
            <a:ext cx="4546848" cy="22322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Відомий італійський </a:t>
            </a:r>
            <a:r>
              <a:rPr lang="uk-UA" dirty="0"/>
              <a:t>скульптор, художник, архітектор, поет </a:t>
            </a:r>
            <a:r>
              <a:rPr lang="uk-UA" dirty="0" smtClean="0"/>
              <a:t>та </a:t>
            </a:r>
            <a:r>
              <a:rPr lang="uk-UA" dirty="0"/>
              <a:t>інженер.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7" y="1314472"/>
            <a:ext cx="4045167" cy="52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Comic Sans MS" pitchFamily="66" charset="0"/>
              </a:rPr>
              <a:t>Дитячі роки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Мікеланджело Буонарроті народився </a:t>
            </a:r>
            <a:r>
              <a:rPr lang="uk-UA" dirty="0">
                <a:solidFill>
                  <a:srgbClr val="C00000"/>
                </a:solidFill>
              </a:rPr>
              <a:t>6 березня </a:t>
            </a:r>
            <a:r>
              <a:rPr lang="uk-UA" dirty="0" smtClean="0">
                <a:solidFill>
                  <a:srgbClr val="C00000"/>
                </a:solidFill>
              </a:rPr>
              <a:t>1475 </a:t>
            </a:r>
            <a:r>
              <a:rPr lang="uk-UA" dirty="0"/>
              <a:t>року у селі </a:t>
            </a:r>
            <a:r>
              <a:rPr lang="uk-UA" dirty="0" err="1" smtClean="0"/>
              <a:t>Капрезе</a:t>
            </a:r>
            <a:r>
              <a:rPr lang="uk-UA" dirty="0" smtClean="0"/>
              <a:t>, </a:t>
            </a:r>
            <a:r>
              <a:rPr lang="uk-UA" dirty="0"/>
              <a:t>де його батько, </a:t>
            </a:r>
            <a:r>
              <a:rPr lang="uk-UA" dirty="0" err="1">
                <a:solidFill>
                  <a:srgbClr val="00B050"/>
                </a:solidFill>
              </a:rPr>
              <a:t>Лодовіко</a:t>
            </a:r>
            <a:r>
              <a:rPr lang="uk-UA" dirty="0">
                <a:solidFill>
                  <a:srgbClr val="00B050"/>
                </a:solidFill>
              </a:rPr>
              <a:t> </a:t>
            </a:r>
            <a:r>
              <a:rPr lang="uk-UA" dirty="0" smtClean="0">
                <a:solidFill>
                  <a:srgbClr val="00B050"/>
                </a:solidFill>
              </a:rPr>
              <a:t>Буонарроті</a:t>
            </a:r>
            <a:r>
              <a:rPr lang="en-US" dirty="0" smtClean="0"/>
              <a:t>, </a:t>
            </a:r>
            <a:r>
              <a:rPr lang="uk-UA" dirty="0"/>
              <a:t>був на той час 169-им </a:t>
            </a:r>
            <a:r>
              <a:rPr lang="uk-UA" dirty="0" err="1" smtClean="0"/>
              <a:t>подестою</a:t>
            </a:r>
            <a:r>
              <a:rPr lang="uk-UA" dirty="0" smtClean="0"/>
              <a:t> (</a:t>
            </a:r>
            <a:r>
              <a:rPr lang="ru-RU" dirty="0"/>
              <a:t>глава </a:t>
            </a:r>
            <a:r>
              <a:rPr lang="ru-RU" dirty="0" err="1"/>
              <a:t>виконавчої</a:t>
            </a:r>
            <a:r>
              <a:rPr lang="ru-RU" dirty="0"/>
              <a:t> і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885154" cy="50565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57954" y="568071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/>
              <a:t>Копія</a:t>
            </a:r>
            <a:r>
              <a:rPr lang="ru-RU" i="1" dirty="0"/>
              <a:t> </a:t>
            </a:r>
            <a:r>
              <a:rPr lang="ru-RU" i="1" dirty="0" err="1"/>
              <a:t>запису</a:t>
            </a:r>
            <a:r>
              <a:rPr lang="ru-RU" i="1" dirty="0"/>
              <a:t> про </a:t>
            </a:r>
            <a:r>
              <a:rPr lang="ru-RU" i="1" dirty="0" err="1"/>
              <a:t>народження</a:t>
            </a:r>
            <a:r>
              <a:rPr lang="ru-RU" i="1" dirty="0"/>
              <a:t> </a:t>
            </a:r>
            <a:r>
              <a:rPr lang="ru-RU" i="1" dirty="0" err="1"/>
              <a:t>Мікеланджело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41939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445624" cy="2592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Через </a:t>
            </a:r>
            <a:r>
              <a:rPr lang="uk-UA" dirty="0"/>
              <a:t>місяць після народження сина, у </a:t>
            </a:r>
            <a:r>
              <a:rPr lang="uk-UA" dirty="0" err="1"/>
              <a:t>Лодовіко</a:t>
            </a:r>
            <a:r>
              <a:rPr lang="uk-UA" dirty="0"/>
              <a:t> закінчився термін перебування на посаді </a:t>
            </a:r>
            <a:r>
              <a:rPr lang="uk-UA" dirty="0" err="1"/>
              <a:t>подести</a:t>
            </a:r>
            <a:r>
              <a:rPr lang="uk-UA" dirty="0"/>
              <a:t>, й сім'я повернулася до Флоренції, а </a:t>
            </a:r>
            <a:r>
              <a:rPr lang="uk-UA" dirty="0" smtClean="0"/>
              <a:t>хлопчика віддали </a:t>
            </a:r>
            <a:r>
              <a:rPr lang="uk-UA" dirty="0"/>
              <a:t>годувальниці із села </a:t>
            </a:r>
            <a:r>
              <a:rPr lang="uk-UA" dirty="0" err="1"/>
              <a:t>Сеттіньяно</a:t>
            </a:r>
            <a:r>
              <a:rPr lang="uk-UA" dirty="0"/>
              <a:t>, недалеко від Флоренції.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52" y="2976833"/>
            <a:ext cx="5652120" cy="3765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4072" y="634565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Флоренція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20743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1481 </a:t>
            </a:r>
            <a:r>
              <a:rPr lang="uk-UA" dirty="0" smtClean="0"/>
              <a:t>р року </a:t>
            </a:r>
            <a:r>
              <a:rPr lang="uk-UA" dirty="0"/>
              <a:t>померла матір, а 1485 </a:t>
            </a:r>
            <a:r>
              <a:rPr lang="uk-UA" dirty="0" smtClean="0"/>
              <a:t>року </a:t>
            </a:r>
            <a:r>
              <a:rPr lang="uk-UA" dirty="0" err="1"/>
              <a:t>Лодовіко</a:t>
            </a:r>
            <a:r>
              <a:rPr lang="uk-UA" dirty="0"/>
              <a:t> одружився вдруге. </a:t>
            </a:r>
            <a:endParaRPr lang="uk-UA" dirty="0" smtClean="0"/>
          </a:p>
          <a:p>
            <a:r>
              <a:rPr lang="uk-UA" dirty="0" smtClean="0"/>
              <a:t>Незабаром </a:t>
            </a:r>
            <a:r>
              <a:rPr lang="uk-UA" dirty="0"/>
              <a:t>Мікеланджело віддали у школу </a:t>
            </a:r>
            <a:r>
              <a:rPr lang="uk-UA" dirty="0" err="1">
                <a:solidFill>
                  <a:srgbClr val="00B050"/>
                </a:solidFill>
              </a:rPr>
              <a:t>Франческо</a:t>
            </a:r>
            <a:r>
              <a:rPr lang="uk-UA" dirty="0">
                <a:solidFill>
                  <a:srgbClr val="00B050"/>
                </a:solidFill>
              </a:rPr>
              <a:t> </a:t>
            </a:r>
            <a:r>
              <a:rPr lang="uk-UA" dirty="0" err="1">
                <a:solidFill>
                  <a:srgbClr val="00B050"/>
                </a:solidFill>
              </a:rPr>
              <a:t>Ґалатеа</a:t>
            </a:r>
            <a:r>
              <a:rPr lang="uk-UA" dirty="0">
                <a:solidFill>
                  <a:srgbClr val="00B050"/>
                </a:solidFill>
              </a:rPr>
              <a:t> </a:t>
            </a:r>
            <a:r>
              <a:rPr lang="uk-UA" dirty="0" err="1">
                <a:solidFill>
                  <a:srgbClr val="00B050"/>
                </a:solidFill>
              </a:rPr>
              <a:t>да</a:t>
            </a:r>
            <a:r>
              <a:rPr lang="uk-UA" dirty="0">
                <a:solidFill>
                  <a:srgbClr val="00B050"/>
                </a:solidFill>
              </a:rPr>
              <a:t> </a:t>
            </a:r>
            <a:r>
              <a:rPr lang="uk-UA" dirty="0" err="1">
                <a:solidFill>
                  <a:srgbClr val="00B050"/>
                </a:solidFill>
              </a:rPr>
              <a:t>Урбіно</a:t>
            </a:r>
            <a:r>
              <a:rPr lang="uk-UA" dirty="0">
                <a:solidFill>
                  <a:srgbClr val="00B050"/>
                </a:solidFill>
              </a:rPr>
              <a:t> </a:t>
            </a:r>
            <a:r>
              <a:rPr lang="uk-UA" dirty="0" smtClean="0"/>
              <a:t>у Флоренції. </a:t>
            </a:r>
            <a:r>
              <a:rPr lang="uk-UA" dirty="0"/>
              <a:t>Хлопець не виявляв особливого нахилу до навчання, а віддавав перевагу спілкуванню з митцями та перемальовуванню церковних ікон та </a:t>
            </a:r>
            <a:r>
              <a:rPr lang="uk-UA" dirty="0" smtClean="0"/>
              <a:t>фресок.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839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Comic Sans MS" pitchFamily="66" charset="0"/>
              </a:rPr>
              <a:t>Юність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33747"/>
            <a:ext cx="5194920" cy="50195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>
                <a:latin typeface="Calibri" pitchFamily="34" charset="0"/>
                <a:cs typeface="Calibri" pitchFamily="34" charset="0"/>
              </a:rPr>
              <a:t>У 1488 році тринадцятирічний Мікеланджело став учнем у майстерні братів Ґірландайо. </a:t>
            </a:r>
            <a:r>
              <a:rPr lang="vi-VN" sz="3600" dirty="0" smtClean="0">
                <a:latin typeface="Calibri" pitchFamily="34" charset="0"/>
                <a:cs typeface="Calibri" pitchFamily="34" charset="0"/>
              </a:rPr>
              <a:t>Тут </a:t>
            </a:r>
            <a:r>
              <a:rPr lang="vi-VN" sz="3600" dirty="0">
                <a:latin typeface="Calibri" pitchFamily="34" charset="0"/>
                <a:cs typeface="Calibri" pitchFamily="34" charset="0"/>
              </a:rPr>
              <a:t>хлопець отримав можливість ознайомитися із основними матеріалами та </a:t>
            </a:r>
            <a:r>
              <a:rPr lang="vi-VN" sz="3600" dirty="0" smtClean="0">
                <a:latin typeface="Calibri" pitchFamily="34" charset="0"/>
                <a:cs typeface="Calibri" pitchFamily="34" charset="0"/>
              </a:rPr>
              <a:t>технікою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10" y="1484784"/>
            <a:ext cx="3216868" cy="4968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93553" y="6453336"/>
            <a:ext cx="1636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/>
              <a:t>Мікеланджело</a:t>
            </a:r>
          </a:p>
        </p:txBody>
      </p:sp>
    </p:spTree>
    <p:extLst>
      <p:ext uri="{BB962C8B-B14F-4D97-AF65-F5344CB8AC3E}">
        <p14:creationId xmlns:p14="http://schemas.microsoft.com/office/powerpoint/2010/main" val="49014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04" y="980728"/>
            <a:ext cx="3456384" cy="2808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Уже через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учнем</a:t>
            </a:r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Бертольдо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Джованні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1084"/>
            <a:ext cx="5061582" cy="37915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075525"/>
            <a:ext cx="885698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У 1490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хлопець</a:t>
            </a:r>
            <a:r>
              <a:rPr lang="ru-RU" sz="3200" dirty="0"/>
              <a:t> </a:t>
            </a:r>
            <a:r>
              <a:rPr lang="ru-RU" sz="3200" dirty="0" err="1"/>
              <a:t>оселився</a:t>
            </a:r>
            <a:r>
              <a:rPr lang="ru-RU" sz="3200" dirty="0"/>
              <a:t> у </a:t>
            </a:r>
            <a:r>
              <a:rPr lang="ru-RU" sz="3200" dirty="0" err="1"/>
              <a:t>палаці</a:t>
            </a:r>
            <a:r>
              <a:rPr lang="ru-RU" sz="3200" dirty="0"/>
              <a:t> </a:t>
            </a:r>
            <a:r>
              <a:rPr lang="ru-RU" sz="3200" dirty="0" err="1"/>
              <a:t>Медичі</a:t>
            </a:r>
            <a:r>
              <a:rPr lang="ru-RU" sz="3200" dirty="0"/>
              <a:t>, </a:t>
            </a:r>
            <a:r>
              <a:rPr lang="ru-RU" sz="3200" dirty="0" err="1"/>
              <a:t>залишаючись</a:t>
            </a:r>
            <a:r>
              <a:rPr lang="ru-RU" sz="3200" dirty="0"/>
              <a:t> там до </a:t>
            </a:r>
            <a:r>
              <a:rPr lang="ru-RU" sz="3200" dirty="0" err="1"/>
              <a:t>смерті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покровителя </a:t>
            </a:r>
            <a:r>
              <a:rPr lang="ru-RU" sz="3200" dirty="0">
                <a:solidFill>
                  <a:srgbClr val="00B050"/>
                </a:solidFill>
              </a:rPr>
              <a:t>Лоренцо </a:t>
            </a:r>
            <a:r>
              <a:rPr lang="ru-RU" sz="3200" dirty="0" err="1">
                <a:solidFill>
                  <a:srgbClr val="00B050"/>
                </a:solidFill>
              </a:rPr>
              <a:t>Пишного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/>
              <a:t>(1492). Тут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познайомився</a:t>
            </a:r>
            <a:r>
              <a:rPr lang="ru-RU" sz="3200" dirty="0"/>
              <a:t> та </a:t>
            </a:r>
            <a:r>
              <a:rPr lang="ru-RU" sz="3200" dirty="0" err="1"/>
              <a:t>мав</a:t>
            </a:r>
            <a:r>
              <a:rPr lang="ru-RU" sz="3200" dirty="0"/>
              <a:t> шанс </a:t>
            </a:r>
            <a:r>
              <a:rPr lang="ru-RU" sz="3200" dirty="0" err="1"/>
              <a:t>спілкуватися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філософами</a:t>
            </a:r>
            <a:r>
              <a:rPr lang="ru-RU" sz="3200" dirty="0"/>
              <a:t> </a:t>
            </a:r>
            <a:r>
              <a:rPr lang="ru-RU" sz="3200" dirty="0" err="1"/>
              <a:t>Платонівської</a:t>
            </a:r>
            <a:r>
              <a:rPr lang="ru-RU" sz="3200" dirty="0"/>
              <a:t> </a:t>
            </a:r>
            <a:r>
              <a:rPr lang="ru-RU" sz="3200" dirty="0" err="1"/>
              <a:t>академії</a:t>
            </a:r>
            <a:r>
              <a:rPr lang="ru-RU" sz="32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11491" y="291084"/>
            <a:ext cx="159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палац </a:t>
            </a:r>
            <a:r>
              <a:rPr lang="uk-UA" i="1" dirty="0"/>
              <a:t>Медичі</a:t>
            </a:r>
          </a:p>
        </p:txBody>
      </p:sp>
    </p:spTree>
    <p:extLst>
      <p:ext uri="{BB962C8B-B14F-4D97-AF65-F5344CB8AC3E}">
        <p14:creationId xmlns:p14="http://schemas.microsoft.com/office/powerpoint/2010/main" val="576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432" y="404664"/>
            <a:ext cx="8712968" cy="2016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/>
              <a:t>Мікеланджело вирішує поїхати спочатку до Венеції, а потім до Болоньї. Там хлопець жив у </a:t>
            </a:r>
            <a:r>
              <a:rPr lang="uk-UA" sz="3600" dirty="0" err="1">
                <a:solidFill>
                  <a:srgbClr val="00B050"/>
                </a:solidFill>
              </a:rPr>
              <a:t>Джанфранческо</a:t>
            </a:r>
            <a:r>
              <a:rPr lang="uk-UA" sz="3600" dirty="0">
                <a:solidFill>
                  <a:srgbClr val="00B050"/>
                </a:solidFill>
              </a:rPr>
              <a:t> </a:t>
            </a:r>
            <a:r>
              <a:rPr lang="uk-UA" sz="3600" dirty="0" err="1" smtClean="0">
                <a:solidFill>
                  <a:srgbClr val="00B050"/>
                </a:solidFill>
              </a:rPr>
              <a:t>Альдовранді</a:t>
            </a:r>
            <a:r>
              <a:rPr lang="en-US" sz="3600" dirty="0" smtClean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" b="14448"/>
          <a:stretch/>
        </p:blipFill>
        <p:spPr>
          <a:xfrm>
            <a:off x="215008" y="2852936"/>
            <a:ext cx="4631312" cy="3141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2936"/>
            <a:ext cx="3939199" cy="3141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0544" y="599477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Венеція</a:t>
            </a:r>
            <a:endParaRPr lang="uk-UA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93527" y="6011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Болонья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32984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534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Мікеланджело Буонарроті</vt:lpstr>
      <vt:lpstr>Зміст</vt:lpstr>
      <vt:lpstr>Мікеланджело Буонарроті</vt:lpstr>
      <vt:lpstr>Дитячі роки</vt:lpstr>
      <vt:lpstr>Презентация PowerPoint</vt:lpstr>
      <vt:lpstr>Презентация PowerPoint</vt:lpstr>
      <vt:lpstr>Юність</vt:lpstr>
      <vt:lpstr>Презентация PowerPoint</vt:lpstr>
      <vt:lpstr>Презентация PowerPoint</vt:lpstr>
      <vt:lpstr>Перша подорож до Рима</vt:lpstr>
      <vt:lpstr>Повернення до Флоренції</vt:lpstr>
      <vt:lpstr>Презентация PowerPoint</vt:lpstr>
      <vt:lpstr>Перебування у Римі</vt:lpstr>
      <vt:lpstr>Особисте життя</vt:lpstr>
      <vt:lpstr>Презентация PowerPoint</vt:lpstr>
      <vt:lpstr>Смерть та поховання</vt:lpstr>
      <vt:lpstr>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Мікеланджело Буонарроті</dc:title>
  <dc:creator>Людмила</dc:creator>
  <cp:lastModifiedBy>Люлмила</cp:lastModifiedBy>
  <cp:revision>12</cp:revision>
  <dcterms:created xsi:type="dcterms:W3CDTF">2014-01-26T14:55:44Z</dcterms:created>
  <dcterms:modified xsi:type="dcterms:W3CDTF">2014-01-26T16:55:04Z</dcterms:modified>
</cp:coreProperties>
</file>