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6823228-8F36-49C8-8B6E-5041EFE0B598}" type="datetimeFigureOut">
              <a:rPr lang="ru-RU" smtClean="0"/>
              <a:t>23.01.2014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E63078A-A46F-4102-AAEF-334C10A42A6A}"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823228-8F36-49C8-8B6E-5041EFE0B598}"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3078A-A46F-4102-AAEF-334C10A42A6A}"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823228-8F36-49C8-8B6E-5041EFE0B598}"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3078A-A46F-4102-AAEF-334C10A42A6A}"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823228-8F36-49C8-8B6E-5041EFE0B598}"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3078A-A46F-4102-AAEF-334C10A42A6A}"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823228-8F36-49C8-8B6E-5041EFE0B598}"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3078A-A46F-4102-AAEF-334C10A42A6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823228-8F36-49C8-8B6E-5041EFE0B598}"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63078A-A46F-4102-AAEF-334C10A42A6A}"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6823228-8F36-49C8-8B6E-5041EFE0B598}" type="datetimeFigureOut">
              <a:rPr lang="ru-RU" smtClean="0"/>
              <a:t>23.01.2014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63078A-A46F-4102-AAEF-334C10A42A6A}"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823228-8F36-49C8-8B6E-5041EFE0B598}" type="datetimeFigureOut">
              <a:rPr lang="ru-RU" smtClean="0"/>
              <a:t>23.01.2014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63078A-A46F-4102-AAEF-334C10A42A6A}"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23228-8F36-49C8-8B6E-5041EFE0B598}" type="datetimeFigureOut">
              <a:rPr lang="ru-RU" smtClean="0"/>
              <a:t>23.01.2014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63078A-A46F-4102-AAEF-334C10A42A6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823228-8F36-49C8-8B6E-5041EFE0B598}"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63078A-A46F-4102-AAEF-334C10A42A6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823228-8F36-49C8-8B6E-5041EFE0B598}"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63078A-A46F-4102-AAEF-334C10A42A6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6823228-8F36-49C8-8B6E-5041EFE0B598}" type="datetimeFigureOut">
              <a:rPr lang="ru-RU" smtClean="0"/>
              <a:t>23.01.2014</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E63078A-A46F-4102-AAEF-334C10A42A6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1387737"/>
            <a:ext cx="3100627" cy="1731982"/>
          </a:xfrm>
        </p:spPr>
        <p:txBody>
          <a:bodyPr/>
          <a:lstStyle/>
          <a:p>
            <a:r>
              <a:rPr lang="en-US" dirty="0">
                <a:effectLst/>
              </a:rPr>
              <a:t>Wildfire</a:t>
            </a:r>
            <a:br>
              <a:rPr lang="en-US" dirty="0">
                <a:effectLst/>
              </a:rPr>
            </a:br>
            <a:endParaRPr lang="ru-RU" dirty="0"/>
          </a:p>
        </p:txBody>
      </p:sp>
      <p:sp>
        <p:nvSpPr>
          <p:cNvPr id="3" name="Подзаголовок 2"/>
          <p:cNvSpPr>
            <a:spLocks noGrp="1"/>
          </p:cNvSpPr>
          <p:nvPr>
            <p:ph type="subTitle" idx="1"/>
          </p:nvPr>
        </p:nvSpPr>
        <p:spPr>
          <a:xfrm>
            <a:off x="827584" y="3789040"/>
            <a:ext cx="3632448" cy="1752600"/>
          </a:xfrm>
        </p:spPr>
        <p:txBody>
          <a:bodyPr/>
          <a:lstStyle/>
          <a:p>
            <a:r>
              <a:rPr lang="en-US" dirty="0">
                <a:effectLst/>
              </a:rPr>
              <a:t>From Wikipedia, the free encyclopedia</a:t>
            </a:r>
            <a:endParaRPr lang="ru-RU" dirty="0"/>
          </a:p>
        </p:txBody>
      </p:sp>
      <p:pic>
        <p:nvPicPr>
          <p:cNvPr id="4" name="Picture 2" descr="File:Smoke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131" y="0"/>
            <a:ext cx="46748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51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2535" y="19405"/>
            <a:ext cx="4608511" cy="8064896"/>
          </a:xfrm>
        </p:spPr>
        <p:txBody>
          <a:bodyPr>
            <a:normAutofit/>
          </a:bodyPr>
          <a:lstStyle/>
          <a:p>
            <a:r>
              <a:rPr lang="en-US" dirty="0"/>
              <a:t>A wildfire is an uncontrolled fire in an area of combustible vegetation that occurs in the countryside or a wilderness area. A wildfire differs from other fires by its extensive size, the speed at which it can spread out from its original source, its potential to change direction unexpectedly, and its ability to jump gaps such as roads, rivers and fire </a:t>
            </a:r>
            <a:r>
              <a:rPr lang="en-US" dirty="0" smtClean="0"/>
              <a:t>breaks</a:t>
            </a:r>
            <a:r>
              <a:rPr lang="uk-UA" dirty="0" smtClean="0"/>
              <a:t>.</a:t>
            </a:r>
            <a:endParaRPr lang="ru-RU" dirty="0"/>
          </a:p>
        </p:txBody>
      </p:sp>
      <p:pic>
        <p:nvPicPr>
          <p:cNvPr id="5" name="Picture 2" descr="File:Prescribed burn in a Pinus nigra stand in Portug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7" y="476672"/>
            <a:ext cx="4928235" cy="529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20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88640"/>
            <a:ext cx="4016769" cy="5937522"/>
          </a:xfrm>
        </p:spPr>
        <p:txBody>
          <a:bodyPr>
            <a:normAutofit fontScale="92500"/>
          </a:bodyPr>
          <a:lstStyle/>
          <a:p>
            <a:r>
              <a:rPr lang="en-US" dirty="0"/>
              <a:t>Wildfires are a common occurrence in Australia; because of the generally hot and dry climate, they pose a great risk to life and infrastructure during all times of the year, though mostly throughout the hotter months of summer and spring. In the United States, there are typically between 60,000 and 80,000 wildfires that occur each year, burning 3 million to 10 million acres of land depending on the year.</a:t>
            </a:r>
            <a:endParaRPr lang="ru-RU" dirty="0"/>
          </a:p>
        </p:txBody>
      </p:sp>
      <p:pic>
        <p:nvPicPr>
          <p:cNvPr id="5122" name="Picture 2" descr="File:Firewrecksaforest3b48759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3788"/>
            <a:ext cx="3960440" cy="627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53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404664"/>
            <a:ext cx="7776864" cy="6192688"/>
          </a:xfrm>
        </p:spPr>
        <p:txBody>
          <a:bodyPr>
            <a:normAutofit/>
          </a:bodyPr>
          <a:lstStyle/>
          <a:p>
            <a:r>
              <a:rPr lang="en-US" dirty="0"/>
              <a:t>The most common cause of wildfires varies throughout the world. In the Canada and northwest China, for example, lightning is the major source of ignition. In other parts of the world, human involvement is a major contributor. In Mexico, Central America, South America, Africa, Southeast Asia, Fiji, and New Zealand, wildfires can be attributed to human activities such as animal husbandry, agriculture, and land-conversion burning. Human carelessness is a major cause of wildfires in China and in the Mediterranean Basin. In the United States and Australia, the source of wildfires can be traced to both lightning strikes and human activities such as machinery sparks and cast-away cigarette butts.</a:t>
            </a:r>
            <a:endParaRPr lang="ru-RU" dirty="0"/>
          </a:p>
        </p:txBody>
      </p:sp>
    </p:spTree>
    <p:extLst>
      <p:ext uri="{BB962C8B-B14F-4D97-AF65-F5344CB8AC3E}">
        <p14:creationId xmlns:p14="http://schemas.microsoft.com/office/powerpoint/2010/main" val="486891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332656"/>
            <a:ext cx="8329709" cy="5577482"/>
          </a:xfrm>
        </p:spPr>
        <p:txBody>
          <a:bodyPr>
            <a:normAutofit/>
          </a:bodyPr>
          <a:lstStyle/>
          <a:p>
            <a:r>
              <a:rPr lang="en-US" dirty="0"/>
              <a:t>Plants in wildfire-prone ecosystems often survive through adaptations to their local fire regime. Such adaptations include physical protection against heat, increased growth after a fire event, and flammable materials that encourage fire and may eliminate competition. </a:t>
            </a:r>
            <a:endParaRPr lang="ru-RU" dirty="0"/>
          </a:p>
        </p:txBody>
      </p:sp>
      <p:pic>
        <p:nvPicPr>
          <p:cNvPr id="4098" name="Picture 2" descr="http://cs410517.vk.me/v410517065/bf8/GMcCqfsYn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228489"/>
            <a:ext cx="57531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9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Wildfires can affect climate and weather and have major impacts on atmospheric pollution. Wildfire emissions contain fine particulate matter which can cause cardiovascular and respiratory </a:t>
            </a:r>
            <a:r>
              <a:rPr lang="en-US" dirty="0" smtClean="0"/>
              <a:t>problems.</a:t>
            </a:r>
            <a:r>
              <a:rPr lang="uk-UA" dirty="0" smtClean="0"/>
              <a:t> </a:t>
            </a:r>
            <a:r>
              <a:rPr lang="en-US" dirty="0" smtClean="0"/>
              <a:t>Atmospheric </a:t>
            </a:r>
            <a:r>
              <a:rPr lang="en-US" dirty="0"/>
              <a:t>models suggest that these concentrations of sooty particles could increase absorption of incoming solar radiation during winter months by as much as 15%</a:t>
            </a:r>
            <a:endParaRPr lang="ru-RU" dirty="0"/>
          </a:p>
        </p:txBody>
      </p:sp>
      <p:sp>
        <p:nvSpPr>
          <p:cNvPr id="3" name="Заголовок 2"/>
          <p:cNvSpPr>
            <a:spLocks noGrp="1"/>
          </p:cNvSpPr>
          <p:nvPr>
            <p:ph type="title"/>
          </p:nvPr>
        </p:nvSpPr>
        <p:spPr/>
        <p:txBody>
          <a:bodyPr/>
          <a:lstStyle/>
          <a:p>
            <a:endParaRPr lang="ru-RU"/>
          </a:p>
        </p:txBody>
      </p:sp>
      <p:pic>
        <p:nvPicPr>
          <p:cNvPr id="6148" name="Picture 4" descr="http://upload.wikimedia.org/wikipedia/commons/thumb/3/3c/Susie_Fire_on_August_4%2C_2011_northwest_of_Elko%2C_Nevada.jpg/220px-Susie_Fire_on_August_4%2C_2011_northwest_of_Elko%2C_Nev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276"/>
            <a:ext cx="3048419" cy="22863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 line of trees completely engulfed in flames. Towers with instrumentation are seen just beyond the fire's r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211" y="0"/>
            <a:ext cx="3366120" cy="225810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lat expanse of brown grasses and some green trees with black and some gray smoke and visible flames in the dist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28" y="0"/>
            <a:ext cx="3002720" cy="225204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 daytime fire engulfing large tre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4951373"/>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63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3012621"/>
            <a:ext cx="8964487" cy="3877815"/>
          </a:xfrm>
        </p:spPr>
        <p:txBody>
          <a:bodyPr>
            <a:normAutofit/>
          </a:bodyPr>
          <a:lstStyle/>
          <a:p>
            <a:r>
              <a:rPr lang="en-US" dirty="0"/>
              <a:t> Effective prevention techniques allow supervising agencies to manage air quality, maintain ecological balances, protect resources and to limit the effects of future uncontrolled fires. However, prevention policies must consider the role that humans play in wildfires, since, for example, 95% of forest fires in Europe are related to human involvement</a:t>
            </a:r>
            <a:r>
              <a:rPr lang="en-US" dirty="0" smtClean="0"/>
              <a:t>.</a:t>
            </a:r>
            <a:r>
              <a:rPr lang="uk-UA" dirty="0" smtClean="0"/>
              <a:t> </a:t>
            </a:r>
            <a:r>
              <a:rPr lang="en-US" dirty="0" smtClean="0"/>
              <a:t>Sources </a:t>
            </a:r>
            <a:r>
              <a:rPr lang="en-US" dirty="0"/>
              <a:t>of human-caused fire may include arson, accidental ignition, or the uncontrolled use of fire in land-clearing and agriculture such as the slash-and-burn farming in Southeast Asia.</a:t>
            </a:r>
            <a:endParaRPr lang="ru-RU" dirty="0"/>
          </a:p>
        </p:txBody>
      </p:sp>
      <p:pic>
        <p:nvPicPr>
          <p:cNvPr id="1028" name="Picture 4" descr="http://upload.wikimedia.org/wikipedia/commons/f/f2/Fire_activity_swifts_creek_2007_ed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46" y="0"/>
            <a:ext cx="13139745"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94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sz="8000" b="1" i="1" dirty="0"/>
              <a:t>Thank you for your attention</a:t>
            </a:r>
            <a:endParaRPr lang="ru-RU" sz="8000" b="1" i="1"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383548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44</TotalTime>
  <Words>466</Words>
  <Application>Microsoft Office PowerPoint</Application>
  <PresentationFormat>Экран (4:3)</PresentationFormat>
  <Paragraphs>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Твердый переплет</vt:lpstr>
      <vt:lpstr>Wildfire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dc:title>
  <dc:creator>User</dc:creator>
  <cp:lastModifiedBy>User</cp:lastModifiedBy>
  <cp:revision>4</cp:revision>
  <dcterms:created xsi:type="dcterms:W3CDTF">2014-01-23T19:55:50Z</dcterms:created>
  <dcterms:modified xsi:type="dcterms:W3CDTF">2014-01-23T20:40:19Z</dcterms:modified>
</cp:coreProperties>
</file>