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6" r:id="rId6"/>
    <p:sldId id="261" r:id="rId7"/>
    <p:sldId id="262" r:id="rId8"/>
    <p:sldId id="263" r:id="rId9"/>
    <p:sldId id="267" r:id="rId10"/>
    <p:sldId id="264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AE26-325F-4A72-A3CC-0759648B2DC4}" type="datetimeFigureOut">
              <a:rPr lang="uk-UA" smtClean="0"/>
              <a:t>12.11.2014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570E-B392-43A0-9499-4B883DDE8647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AE26-325F-4A72-A3CC-0759648B2DC4}" type="datetimeFigureOut">
              <a:rPr lang="uk-UA" smtClean="0"/>
              <a:t>12.11.2014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570E-B392-43A0-9499-4B883DDE864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AE26-325F-4A72-A3CC-0759648B2DC4}" type="datetimeFigureOut">
              <a:rPr lang="uk-UA" smtClean="0"/>
              <a:t>12.11.2014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570E-B392-43A0-9499-4B883DDE864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AE26-325F-4A72-A3CC-0759648B2DC4}" type="datetimeFigureOut">
              <a:rPr lang="uk-UA" smtClean="0"/>
              <a:t>12.11.2014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570E-B392-43A0-9499-4B883DDE8647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AE26-325F-4A72-A3CC-0759648B2DC4}" type="datetimeFigureOut">
              <a:rPr lang="uk-UA" smtClean="0"/>
              <a:t>12.11.2014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570E-B392-43A0-9499-4B883DDE864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AE26-325F-4A72-A3CC-0759648B2DC4}" type="datetimeFigureOut">
              <a:rPr lang="uk-UA" smtClean="0"/>
              <a:t>12.11.2014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570E-B392-43A0-9499-4B883DDE8647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AE26-325F-4A72-A3CC-0759648B2DC4}" type="datetimeFigureOut">
              <a:rPr lang="uk-UA" smtClean="0"/>
              <a:t>12.11.2014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570E-B392-43A0-9499-4B883DDE8647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AE26-325F-4A72-A3CC-0759648B2DC4}" type="datetimeFigureOut">
              <a:rPr lang="uk-UA" smtClean="0"/>
              <a:t>12.11.2014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570E-B392-43A0-9499-4B883DDE864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AE26-325F-4A72-A3CC-0759648B2DC4}" type="datetimeFigureOut">
              <a:rPr lang="uk-UA" smtClean="0"/>
              <a:t>12.11.2014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570E-B392-43A0-9499-4B883DDE864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AE26-325F-4A72-A3CC-0759648B2DC4}" type="datetimeFigureOut">
              <a:rPr lang="uk-UA" smtClean="0"/>
              <a:t>12.11.2014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570E-B392-43A0-9499-4B883DDE864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AE26-325F-4A72-A3CC-0759648B2DC4}" type="datetimeFigureOut">
              <a:rPr lang="uk-UA" smtClean="0"/>
              <a:t>12.11.2014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570E-B392-43A0-9499-4B883DDE8647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565AE26-325F-4A72-A3CC-0759648B2DC4}" type="datetimeFigureOut">
              <a:rPr lang="uk-UA" smtClean="0"/>
              <a:t>12.11.2014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722570E-B392-43A0-9499-4B883DDE8647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88640"/>
            <a:ext cx="7175351" cy="4736817"/>
          </a:xfrm>
        </p:spPr>
        <p:txBody>
          <a:bodyPr/>
          <a:lstStyle/>
          <a:p>
            <a:r>
              <a:rPr lang="uk-UA" dirty="0" smtClean="0"/>
              <a:t>ФІЛЬМ </a:t>
            </a:r>
            <a:r>
              <a:rPr lang="en-GB" dirty="0" smtClean="0"/>
              <a:t>“</a:t>
            </a:r>
            <a:r>
              <a:rPr lang="uk-UA" dirty="0" smtClean="0"/>
              <a:t>Майстер і Маргарита</a:t>
            </a:r>
            <a:r>
              <a:rPr lang="en-GB" dirty="0" smtClean="0"/>
              <a:t>’’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44824"/>
            <a:ext cx="4014322" cy="47525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40968"/>
            <a:ext cx="3718541" cy="260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5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6741368"/>
            <a:ext cx="6512511" cy="116632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6192688" cy="6336704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"Майстер і Маргарита" (Польща, 1988-90 роки) Польський чотирисерійної телефільм режисера </a:t>
            </a:r>
            <a:r>
              <a:rPr lang="uk-UA" dirty="0" err="1"/>
              <a:t>Мацея</a:t>
            </a:r>
            <a:r>
              <a:rPr lang="uk-UA" dirty="0"/>
              <a:t> </a:t>
            </a:r>
            <a:r>
              <a:rPr lang="uk-UA" dirty="0" err="1"/>
              <a:t>Войтишко</a:t>
            </a:r>
            <a:r>
              <a:rPr lang="uk-UA" dirty="0"/>
              <a:t> "Майстер і Маргарита" переносить зміст роману на екран максимально близько до булгаковським тексту, за що і отримав позитивні відгуки </a:t>
            </a:r>
            <a:r>
              <a:rPr lang="uk-UA" dirty="0" smtClean="0"/>
              <a:t>критиків, </a:t>
            </a:r>
            <a:r>
              <a:rPr lang="uk-UA" dirty="0"/>
              <a:t>йому вдалося підібрати блискучий акторський ансамбль (в стрічці знімалися Густав </a:t>
            </a:r>
            <a:r>
              <a:rPr lang="uk-UA" dirty="0" err="1"/>
              <a:t>Холоубек</a:t>
            </a:r>
            <a:r>
              <a:rPr lang="uk-UA" dirty="0"/>
              <a:t>, Анна </a:t>
            </a:r>
            <a:r>
              <a:rPr lang="uk-UA" dirty="0" smtClean="0"/>
              <a:t>Димна, </a:t>
            </a:r>
            <a:r>
              <a:rPr lang="uk-UA" dirty="0"/>
              <a:t>Владислав Ковальський, </a:t>
            </a:r>
            <a:r>
              <a:rPr lang="uk-UA" dirty="0" err="1"/>
              <a:t>Маріуш</a:t>
            </a:r>
            <a:r>
              <a:rPr lang="uk-UA" dirty="0"/>
              <a:t> </a:t>
            </a:r>
            <a:r>
              <a:rPr lang="uk-UA" dirty="0" err="1"/>
              <a:t>Бенуа</a:t>
            </a:r>
            <a:r>
              <a:rPr lang="uk-UA" dirty="0"/>
              <a:t>) і створити в картині по-справжньому </a:t>
            </a:r>
            <a:r>
              <a:rPr lang="uk-UA" dirty="0" err="1"/>
              <a:t>булгаківську</a:t>
            </a:r>
            <a:r>
              <a:rPr lang="uk-UA" dirty="0"/>
              <a:t> атмосферу, що робить його актуальним і сьогодні, через чверть століття після його </a:t>
            </a:r>
            <a:r>
              <a:rPr lang="uk-UA" dirty="0" smtClean="0"/>
              <a:t>прем'єри.</a:t>
            </a:r>
          </a:p>
          <a:p>
            <a:r>
              <a:rPr lang="uk-UA" dirty="0"/>
              <a:t> Найближчим часом цей список може поповнитися: режисер Ринат </a:t>
            </a:r>
            <a:r>
              <a:rPr lang="uk-UA" dirty="0" err="1"/>
              <a:t>Тімеркаев</a:t>
            </a:r>
            <a:r>
              <a:rPr lang="uk-UA" dirty="0"/>
              <a:t> знімає повнометражний мультиплікаційний фільм "Майстер і Маргарита", а американська кінокомпанія Скотта </a:t>
            </a:r>
            <a:r>
              <a:rPr lang="uk-UA" dirty="0" err="1"/>
              <a:t>Стейндорфа</a:t>
            </a:r>
            <a:r>
              <a:rPr lang="uk-UA" dirty="0"/>
              <a:t> викупила у спадкоємців Булгакова права на екранізацію роману - новий фільм буде називатися "</a:t>
            </a:r>
            <a:r>
              <a:rPr lang="en-GB" dirty="0"/>
              <a:t>Master &amp; Margarita", </a:t>
            </a:r>
            <a:r>
              <a:rPr lang="uk-UA" dirty="0"/>
              <a:t>а головні ролі в ньому зіграють </a:t>
            </a:r>
            <a:r>
              <a:rPr lang="uk-UA" dirty="0" err="1"/>
              <a:t>Джонні</a:t>
            </a:r>
            <a:r>
              <a:rPr lang="uk-UA" dirty="0"/>
              <a:t> </a:t>
            </a:r>
            <a:r>
              <a:rPr lang="uk-UA" dirty="0" err="1"/>
              <a:t>Депп</a:t>
            </a:r>
            <a:r>
              <a:rPr lang="uk-UA" dirty="0"/>
              <a:t> і </a:t>
            </a:r>
            <a:r>
              <a:rPr lang="uk-UA" dirty="0" err="1"/>
              <a:t>Анджеліна</a:t>
            </a:r>
            <a:r>
              <a:rPr lang="uk-UA" dirty="0"/>
              <a:t> Джолі.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484784"/>
            <a:ext cx="3434134" cy="343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3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5184576" cy="5760640"/>
          </a:xfrm>
        </p:spPr>
        <p:txBody>
          <a:bodyPr>
            <a:normAutofit/>
          </a:bodyPr>
          <a:lstStyle/>
          <a:p>
            <a:r>
              <a:rPr lang="ru-RU" dirty="0"/>
              <a:t>«</a:t>
            </a:r>
            <a:r>
              <a:rPr lang="ru-RU" dirty="0" err="1"/>
              <a:t>Ма́йстер</a:t>
            </a:r>
            <a:r>
              <a:rPr lang="ru-RU" dirty="0"/>
              <a:t> і </a:t>
            </a:r>
            <a:r>
              <a:rPr lang="ru-RU" dirty="0" err="1"/>
              <a:t>Маргари́та</a:t>
            </a:r>
            <a:r>
              <a:rPr lang="ru-RU" dirty="0"/>
              <a:t>» — </a:t>
            </a:r>
            <a:r>
              <a:rPr lang="ru-RU" dirty="0" err="1"/>
              <a:t>російський</a:t>
            </a:r>
            <a:r>
              <a:rPr lang="ru-RU" dirty="0"/>
              <a:t> </a:t>
            </a:r>
            <a:r>
              <a:rPr lang="ru-RU" dirty="0" err="1"/>
              <a:t>багатосерійний</a:t>
            </a:r>
            <a:r>
              <a:rPr lang="ru-RU" dirty="0"/>
              <a:t> </a:t>
            </a:r>
            <a:r>
              <a:rPr lang="ru-RU" dirty="0" err="1"/>
              <a:t>фільм</a:t>
            </a:r>
            <a:r>
              <a:rPr lang="ru-RU" dirty="0"/>
              <a:t> </a:t>
            </a:r>
            <a:r>
              <a:rPr lang="ru-RU" dirty="0" err="1"/>
              <a:t>Володимира</a:t>
            </a:r>
            <a:r>
              <a:rPr lang="ru-RU" dirty="0"/>
              <a:t> Бортка за </a:t>
            </a:r>
            <a:r>
              <a:rPr lang="ru-RU" dirty="0" err="1"/>
              <a:t>однойменним</a:t>
            </a:r>
            <a:r>
              <a:rPr lang="ru-RU" dirty="0"/>
              <a:t> романом </a:t>
            </a:r>
            <a:r>
              <a:rPr lang="ru-RU" dirty="0" err="1"/>
              <a:t>Михайла</a:t>
            </a:r>
            <a:r>
              <a:rPr lang="ru-RU" dirty="0"/>
              <a:t> Булгакова.</a:t>
            </a:r>
          </a:p>
          <a:p>
            <a:endParaRPr lang="ru-RU" dirty="0"/>
          </a:p>
          <a:p>
            <a:r>
              <a:rPr lang="ru-RU" dirty="0" err="1"/>
              <a:t>Прем'єрний</a:t>
            </a:r>
            <a:r>
              <a:rPr lang="ru-RU" dirty="0"/>
              <a:t> показ перших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серій</a:t>
            </a:r>
            <a:r>
              <a:rPr lang="ru-RU" dirty="0"/>
              <a:t> </a:t>
            </a:r>
            <a:r>
              <a:rPr lang="ru-RU" dirty="0" err="1"/>
              <a:t>відбувся</a:t>
            </a:r>
            <a:r>
              <a:rPr lang="ru-RU" dirty="0"/>
              <a:t> 18 </a:t>
            </a:r>
            <a:r>
              <a:rPr lang="ru-RU" dirty="0" err="1"/>
              <a:t>грудня</a:t>
            </a:r>
            <a:r>
              <a:rPr lang="ru-RU" dirty="0"/>
              <a:t> 2005 року на </a:t>
            </a:r>
            <a:r>
              <a:rPr lang="ru-RU" dirty="0" err="1"/>
              <a:t>телеканалі</a:t>
            </a:r>
            <a:r>
              <a:rPr lang="ru-RU" dirty="0"/>
              <a:t> «</a:t>
            </a:r>
            <a:r>
              <a:rPr lang="ru-RU" dirty="0" err="1"/>
              <a:t>Інтер</a:t>
            </a:r>
            <a:r>
              <a:rPr lang="ru-RU" dirty="0"/>
              <a:t>» в </a:t>
            </a:r>
            <a:r>
              <a:rPr lang="ru-RU" dirty="0" err="1"/>
              <a:t>Україні</a:t>
            </a:r>
            <a:r>
              <a:rPr lang="ru-RU" dirty="0"/>
              <a:t> і 19 </a:t>
            </a:r>
            <a:r>
              <a:rPr lang="ru-RU" dirty="0" err="1"/>
              <a:t>грудня</a:t>
            </a:r>
            <a:r>
              <a:rPr lang="ru-RU" dirty="0"/>
              <a:t> 2005 року на </a:t>
            </a:r>
            <a:r>
              <a:rPr lang="ru-RU" dirty="0" err="1"/>
              <a:t>телеканалі</a:t>
            </a:r>
            <a:r>
              <a:rPr lang="ru-RU" dirty="0"/>
              <a:t> «</a:t>
            </a:r>
            <a:r>
              <a:rPr lang="ru-RU" dirty="0" err="1"/>
              <a:t>Россія</a:t>
            </a:r>
            <a:r>
              <a:rPr lang="ru-RU" dirty="0"/>
              <a:t>» в </a:t>
            </a:r>
            <a:r>
              <a:rPr lang="ru-RU" dirty="0" err="1"/>
              <a:t>Росії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836712"/>
            <a:ext cx="3563888" cy="46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188640"/>
            <a:ext cx="7406208" cy="1368152"/>
          </a:xfrm>
        </p:spPr>
        <p:txBody>
          <a:bodyPr/>
          <a:lstStyle/>
          <a:p>
            <a:pPr algn="ctr"/>
            <a:r>
              <a:rPr lang="uk-UA" dirty="0" smtClean="0"/>
              <a:t>Знімальна група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916832"/>
            <a:ext cx="4464496" cy="4680520"/>
          </a:xfrm>
        </p:spPr>
        <p:txBody>
          <a:bodyPr/>
          <a:lstStyle/>
          <a:p>
            <a:r>
              <a:rPr lang="ru-RU" dirty="0" err="1"/>
              <a:t>Генеральні</a:t>
            </a:r>
            <a:r>
              <a:rPr lang="ru-RU" dirty="0"/>
              <a:t> </a:t>
            </a:r>
            <a:r>
              <a:rPr lang="ru-RU" dirty="0" err="1"/>
              <a:t>продюсери</a:t>
            </a:r>
            <a:r>
              <a:rPr lang="ru-RU" dirty="0"/>
              <a:t>:</a:t>
            </a:r>
          </a:p>
          <a:p>
            <a:r>
              <a:rPr lang="ru-RU" dirty="0"/>
              <a:t>Антон </a:t>
            </a:r>
            <a:r>
              <a:rPr lang="ru-RU" dirty="0" err="1"/>
              <a:t>Златопольський</a:t>
            </a:r>
            <a:endParaRPr lang="ru-RU" dirty="0"/>
          </a:p>
          <a:p>
            <a:r>
              <a:rPr lang="ru-RU" dirty="0" err="1"/>
              <a:t>Валерій</a:t>
            </a:r>
            <a:r>
              <a:rPr lang="ru-RU" dirty="0"/>
              <a:t> </a:t>
            </a:r>
            <a:r>
              <a:rPr lang="ru-RU" dirty="0" err="1"/>
              <a:t>Тодоровський</a:t>
            </a:r>
            <a:endParaRPr lang="ru-RU" dirty="0"/>
          </a:p>
          <a:p>
            <a:r>
              <a:rPr lang="ru-RU" dirty="0" err="1"/>
              <a:t>Режисер-постановник</a:t>
            </a:r>
            <a:r>
              <a:rPr lang="ru-RU" dirty="0"/>
              <a:t>: </a:t>
            </a:r>
            <a:r>
              <a:rPr lang="ru-RU" dirty="0" err="1"/>
              <a:t>Володимир</a:t>
            </a:r>
            <a:r>
              <a:rPr lang="ru-RU" dirty="0"/>
              <a:t> Бортко</a:t>
            </a:r>
          </a:p>
          <a:p>
            <a:r>
              <a:rPr lang="ru-RU" dirty="0"/>
              <a:t>Оператор: </a:t>
            </a:r>
            <a:r>
              <a:rPr lang="ru-RU" dirty="0" err="1"/>
              <a:t>Валерій</a:t>
            </a:r>
            <a:r>
              <a:rPr lang="ru-RU" dirty="0"/>
              <a:t> </a:t>
            </a:r>
            <a:r>
              <a:rPr lang="ru-RU" dirty="0" err="1"/>
              <a:t>Мюлгаут</a:t>
            </a:r>
            <a:endParaRPr lang="ru-RU" dirty="0"/>
          </a:p>
          <a:p>
            <a:r>
              <a:rPr lang="ru-RU" dirty="0"/>
              <a:t>Композитор: </a:t>
            </a:r>
            <a:r>
              <a:rPr lang="ru-RU" dirty="0" err="1"/>
              <a:t>Ігор</a:t>
            </a:r>
            <a:r>
              <a:rPr lang="ru-RU" dirty="0"/>
              <a:t> </a:t>
            </a:r>
            <a:r>
              <a:rPr lang="ru-RU" dirty="0" err="1"/>
              <a:t>Корнелюк</a:t>
            </a:r>
            <a:endParaRPr lang="ru-RU" dirty="0"/>
          </a:p>
          <a:p>
            <a:r>
              <a:rPr lang="ru-RU" dirty="0" err="1"/>
              <a:t>Спецеффекти</a:t>
            </a:r>
            <a:r>
              <a:rPr lang="ru-RU" dirty="0"/>
              <a:t>: </a:t>
            </a:r>
            <a:r>
              <a:rPr lang="ru-RU" dirty="0" err="1"/>
              <a:t>студія</a:t>
            </a:r>
            <a:r>
              <a:rPr lang="ru-RU" dirty="0"/>
              <a:t> «</a:t>
            </a:r>
            <a:r>
              <a:rPr lang="ru-RU" dirty="0" err="1"/>
              <a:t>Леста</a:t>
            </a:r>
            <a:r>
              <a:rPr lang="ru-RU" dirty="0"/>
              <a:t>»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096" y="1124744"/>
            <a:ext cx="3890864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237112"/>
            <a:ext cx="4283968" cy="233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2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332656"/>
            <a:ext cx="7622232" cy="720080"/>
          </a:xfrm>
        </p:spPr>
        <p:txBody>
          <a:bodyPr/>
          <a:lstStyle/>
          <a:p>
            <a:pPr algn="ctr"/>
            <a:r>
              <a:rPr lang="uk-UA" dirty="0" smtClean="0"/>
              <a:t>У головних ролях: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24744"/>
            <a:ext cx="8568952" cy="5544616"/>
          </a:xfrm>
        </p:spPr>
        <p:txBody>
          <a:bodyPr>
            <a:normAutofit/>
          </a:bodyPr>
          <a:lstStyle/>
          <a:p>
            <a:r>
              <a:rPr lang="uk-UA" dirty="0" smtClean="0"/>
              <a:t>Олег </a:t>
            </a:r>
            <a:r>
              <a:rPr lang="uk-UA" dirty="0" err="1" smtClean="0"/>
              <a:t>Басилашвілі</a:t>
            </a:r>
            <a:r>
              <a:rPr lang="uk-UA" dirty="0" smtClean="0"/>
              <a:t>(</a:t>
            </a:r>
            <a:r>
              <a:rPr lang="uk-UA" dirty="0" err="1" smtClean="0"/>
              <a:t>Воланд</a:t>
            </a:r>
            <a:r>
              <a:rPr lang="uk-UA" dirty="0"/>
              <a:t>)</a:t>
            </a:r>
          </a:p>
          <a:p>
            <a:r>
              <a:rPr lang="uk-UA" dirty="0"/>
              <a:t>Анна </a:t>
            </a:r>
            <a:r>
              <a:rPr lang="uk-UA" dirty="0" smtClean="0"/>
              <a:t>Ковальчук(Маргарита</a:t>
            </a:r>
            <a:r>
              <a:rPr lang="uk-UA" dirty="0"/>
              <a:t>)</a:t>
            </a:r>
          </a:p>
          <a:p>
            <a:r>
              <a:rPr lang="uk-UA" dirty="0"/>
              <a:t>Олександр </a:t>
            </a:r>
            <a:r>
              <a:rPr lang="uk-UA" dirty="0" err="1" smtClean="0"/>
              <a:t>Галібін</a:t>
            </a:r>
            <a:r>
              <a:rPr lang="uk-UA" dirty="0" smtClean="0"/>
              <a:t>(Майстер</a:t>
            </a:r>
            <a:r>
              <a:rPr lang="uk-UA" dirty="0"/>
              <a:t>)</a:t>
            </a:r>
          </a:p>
          <a:p>
            <a:r>
              <a:rPr lang="uk-UA" dirty="0"/>
              <a:t>Кирило </a:t>
            </a:r>
            <a:r>
              <a:rPr lang="uk-UA" dirty="0" smtClean="0"/>
              <a:t>Лавров(</a:t>
            </a:r>
            <a:r>
              <a:rPr lang="uk-UA" dirty="0" err="1" smtClean="0"/>
              <a:t>Пилат</a:t>
            </a:r>
            <a:r>
              <a:rPr lang="uk-UA" dirty="0"/>
              <a:t>)</a:t>
            </a:r>
          </a:p>
          <a:p>
            <a:r>
              <a:rPr lang="uk-UA" dirty="0"/>
              <a:t>Олександр </a:t>
            </a:r>
            <a:r>
              <a:rPr lang="uk-UA" dirty="0" smtClean="0"/>
              <a:t>Абдулов(</a:t>
            </a:r>
            <a:r>
              <a:rPr lang="uk-UA" dirty="0" err="1" smtClean="0"/>
              <a:t>Коров'єв</a:t>
            </a:r>
            <a:r>
              <a:rPr lang="uk-UA" dirty="0" smtClean="0"/>
              <a:t> </a:t>
            </a:r>
            <a:r>
              <a:rPr lang="uk-UA" dirty="0"/>
              <a:t>Фагот)</a:t>
            </a:r>
          </a:p>
          <a:p>
            <a:r>
              <a:rPr lang="uk-UA" dirty="0"/>
              <a:t>Олександр </a:t>
            </a:r>
            <a:r>
              <a:rPr lang="uk-UA" dirty="0" err="1" smtClean="0"/>
              <a:t>Баширов</a:t>
            </a:r>
            <a:r>
              <a:rPr lang="uk-UA" dirty="0" smtClean="0"/>
              <a:t>(Бегемот</a:t>
            </a:r>
            <a:r>
              <a:rPr lang="uk-UA" dirty="0"/>
              <a:t>)</a:t>
            </a:r>
          </a:p>
          <a:p>
            <a:r>
              <a:rPr lang="uk-UA" dirty="0"/>
              <a:t>Сергій </a:t>
            </a:r>
            <a:r>
              <a:rPr lang="uk-UA" dirty="0" err="1" smtClean="0"/>
              <a:t>Безруков</a:t>
            </a:r>
            <a:r>
              <a:rPr lang="uk-UA" dirty="0" smtClean="0"/>
              <a:t>(</a:t>
            </a:r>
            <a:r>
              <a:rPr lang="uk-UA" dirty="0" err="1" smtClean="0"/>
              <a:t>Ієшуа</a:t>
            </a:r>
            <a:r>
              <a:rPr lang="uk-UA" dirty="0"/>
              <a:t>)</a:t>
            </a:r>
          </a:p>
          <a:p>
            <a:r>
              <a:rPr lang="uk-UA" dirty="0"/>
              <a:t>Владислав </a:t>
            </a:r>
            <a:r>
              <a:rPr lang="uk-UA" dirty="0" smtClean="0"/>
              <a:t>Галкін(Іван </a:t>
            </a:r>
            <a:r>
              <a:rPr lang="uk-UA" dirty="0"/>
              <a:t>Бездомний)</a:t>
            </a:r>
          </a:p>
          <a:p>
            <a:r>
              <a:rPr lang="uk-UA" dirty="0"/>
              <a:t>Семен </a:t>
            </a:r>
            <a:r>
              <a:rPr lang="uk-UA" dirty="0" err="1" smtClean="0"/>
              <a:t>Стругачов</a:t>
            </a:r>
            <a:r>
              <a:rPr lang="uk-UA" dirty="0" smtClean="0"/>
              <a:t>(Левій </a:t>
            </a:r>
            <a:r>
              <a:rPr lang="uk-UA" dirty="0"/>
              <a:t>Матвій)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846" y="4077072"/>
            <a:ext cx="3793970" cy="2520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437" y="980728"/>
            <a:ext cx="3533379" cy="265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0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793289" y="6857999"/>
            <a:ext cx="6512511" cy="45719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568952" cy="6408712"/>
          </a:xfrm>
        </p:spPr>
        <p:txBody>
          <a:bodyPr>
            <a:normAutofit fontScale="92500"/>
          </a:bodyPr>
          <a:lstStyle/>
          <a:p>
            <a:r>
              <a:rPr lang="uk-UA" dirty="0"/>
              <a:t> На сьогоднішній день найповніша і докладна екранізація містичного роману - фільм Володимира </a:t>
            </a:r>
            <a:r>
              <a:rPr lang="uk-UA" dirty="0" err="1"/>
              <a:t>Бортка</a:t>
            </a:r>
            <a:r>
              <a:rPr lang="uk-UA" dirty="0"/>
              <a:t>. Режисер не тільки дослівно переніс на екран власне роман, але і додав кілька епізодів особисто від себе - він ввів в картину лінію людини у френчі, в якому кінокритики впізнали Лаврентія </a:t>
            </a:r>
            <a:r>
              <a:rPr lang="uk-UA" dirty="0" err="1"/>
              <a:t>Берію</a:t>
            </a:r>
            <a:r>
              <a:rPr lang="uk-UA" dirty="0"/>
              <a:t>. Не дивно, адже ще під час зйомок фільму </a:t>
            </a:r>
            <a:r>
              <a:rPr lang="uk-UA" dirty="0" err="1"/>
              <a:t>Бортко</a:t>
            </a:r>
            <a:r>
              <a:rPr lang="uk-UA" dirty="0"/>
              <a:t> казав в інтерв'ю, що не вірить в містику булгаковського роману, а вважає, що головне в ньому - тема репресій 1937 року. В "</a:t>
            </a:r>
            <a:r>
              <a:rPr lang="uk-UA" dirty="0" err="1"/>
              <a:t>Майстрі</a:t>
            </a:r>
            <a:r>
              <a:rPr lang="uk-UA" dirty="0"/>
              <a:t> і Маргариті" </a:t>
            </a:r>
            <a:r>
              <a:rPr lang="uk-UA" dirty="0" err="1"/>
              <a:t>Бортко</a:t>
            </a:r>
            <a:r>
              <a:rPr lang="uk-UA" dirty="0"/>
              <a:t> зайнято ціле сузір'я </a:t>
            </a:r>
            <a:r>
              <a:rPr lang="uk-UA" dirty="0" smtClean="0"/>
              <a:t>акторів. </a:t>
            </a:r>
            <a:r>
              <a:rPr lang="uk-UA" dirty="0"/>
              <a:t>Незважаючи на </a:t>
            </a:r>
            <a:r>
              <a:rPr lang="uk-UA" dirty="0" smtClean="0"/>
              <a:t>невіру </a:t>
            </a:r>
            <a:r>
              <a:rPr lang="uk-UA" dirty="0"/>
              <a:t>режисера в містику, четверо акторів - Кирило Лавров (</a:t>
            </a:r>
            <a:r>
              <a:rPr lang="uk-UA" dirty="0" err="1"/>
              <a:t>Пилат</a:t>
            </a:r>
            <a:r>
              <a:rPr lang="uk-UA" dirty="0"/>
              <a:t>), Владислав Галкін (Бездомний), Олександр Абдулов (</a:t>
            </a:r>
            <a:r>
              <a:rPr lang="uk-UA" dirty="0" err="1"/>
              <a:t>Коров'єв</a:t>
            </a:r>
            <a:r>
              <a:rPr lang="uk-UA" dirty="0"/>
              <a:t>) та Ілля </a:t>
            </a:r>
            <a:r>
              <a:rPr lang="uk-UA" dirty="0" err="1"/>
              <a:t>Олейников</a:t>
            </a:r>
            <a:r>
              <a:rPr lang="uk-UA" dirty="0"/>
              <a:t> (</a:t>
            </a:r>
            <a:r>
              <a:rPr lang="uk-UA" dirty="0" err="1"/>
              <a:t>фіндиректор</a:t>
            </a:r>
            <a:r>
              <a:rPr lang="uk-UA" dirty="0"/>
              <a:t> Римський) - незабаром після виходу фільму на екрани пішли з життя. Картина відбилася також на здоров'я і особистого життя грали в ній акторів - Олег </a:t>
            </a:r>
            <a:r>
              <a:rPr lang="uk-UA" dirty="0" err="1"/>
              <a:t>Басилашвілі</a:t>
            </a:r>
            <a:r>
              <a:rPr lang="uk-UA" dirty="0"/>
              <a:t> на час втратив голос, а Анна Ковальчук несподівано розлучилася з чоловіком, з яким прожила кілька років і від якого народила дочку Злату. А завдяки різного роду технічних трюків стрічку і зовсім можна заносити до Книги рекордів </a:t>
            </a:r>
            <a:r>
              <a:rPr lang="uk-UA" dirty="0" err="1"/>
              <a:t>Гіннеса</a:t>
            </a:r>
            <a:r>
              <a:rPr lang="uk-UA" dirty="0"/>
              <a:t> - тільки комп'ютерної графіки в "</a:t>
            </a:r>
            <a:r>
              <a:rPr lang="uk-UA" dirty="0" err="1"/>
              <a:t>Майстрі</a:t>
            </a:r>
            <a:r>
              <a:rPr lang="uk-UA" dirty="0"/>
              <a:t> і Маргариті" </a:t>
            </a:r>
            <a:r>
              <a:rPr lang="uk-UA" dirty="0" err="1"/>
              <a:t>Бортко</a:t>
            </a:r>
            <a:r>
              <a:rPr lang="uk-UA" dirty="0"/>
              <a:t> три години, що дуже багато для 10-серійної картини. </a:t>
            </a:r>
          </a:p>
        </p:txBody>
      </p:sp>
    </p:spTree>
    <p:extLst>
      <p:ext uri="{BB962C8B-B14F-4D97-AF65-F5344CB8AC3E}">
        <p14:creationId xmlns:p14="http://schemas.microsoft.com/office/powerpoint/2010/main" val="333851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/>
              <a:t>Премія «ТЕФІ-2006» в номінації «За кращу режисуру»</a:t>
            </a:r>
          </a:p>
          <a:p>
            <a:r>
              <a:rPr lang="uk-UA" dirty="0"/>
              <a:t>«Спеціальний приз журі» на МКФ </a:t>
            </a:r>
            <a:r>
              <a:rPr lang="uk-UA" dirty="0" err="1"/>
              <a:t>Біарріц</a:t>
            </a:r>
            <a:r>
              <a:rPr lang="uk-UA" dirty="0"/>
              <a:t>, Франція, 2007</a:t>
            </a:r>
          </a:p>
          <a:p>
            <a:r>
              <a:rPr lang="uk-UA" dirty="0"/>
              <a:t>Приз в номінації «Кращий телесеріал» на РКФ «</a:t>
            </a:r>
            <a:r>
              <a:rPr lang="uk-UA" dirty="0" err="1"/>
              <a:t>Віват</a:t>
            </a:r>
            <a:r>
              <a:rPr lang="uk-UA" dirty="0"/>
              <a:t> кіно Росії», </a:t>
            </a:r>
            <a:r>
              <a:rPr lang="uk-UA" dirty="0" err="1"/>
              <a:t>СПб</a:t>
            </a:r>
            <a:r>
              <a:rPr lang="uk-UA" dirty="0"/>
              <a:t>, 2006</a:t>
            </a:r>
          </a:p>
          <a:p>
            <a:r>
              <a:rPr lang="uk-UA" dirty="0"/>
              <a:t>Приз в номінації «За кращу жіночу роль» Ганні Ковальчук на РКФ «</a:t>
            </a:r>
            <a:r>
              <a:rPr lang="uk-UA" dirty="0" err="1"/>
              <a:t>Віват</a:t>
            </a:r>
            <a:r>
              <a:rPr lang="uk-UA" dirty="0"/>
              <a:t> кіно Росії</a:t>
            </a:r>
            <a:r>
              <a:rPr lang="uk-UA" dirty="0" smtClean="0"/>
              <a:t>».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9649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793289" y="6857999"/>
            <a:ext cx="6512511" cy="45719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88640"/>
            <a:ext cx="6948264" cy="6552728"/>
          </a:xfrm>
        </p:spPr>
        <p:txBody>
          <a:bodyPr>
            <a:normAutofit fontScale="92500"/>
          </a:bodyPr>
          <a:lstStyle/>
          <a:p>
            <a:r>
              <a:rPr lang="uk-UA" dirty="0"/>
              <a:t>"</a:t>
            </a:r>
            <a:r>
              <a:rPr lang="uk-UA" dirty="0" err="1"/>
              <a:t>Пилат</a:t>
            </a:r>
            <a:r>
              <a:rPr lang="uk-UA" dirty="0"/>
              <a:t> та інші" Знаменитий польський режисер </a:t>
            </a:r>
            <a:r>
              <a:rPr lang="uk-UA" dirty="0" err="1"/>
              <a:t>Анджей</a:t>
            </a:r>
            <a:r>
              <a:rPr lang="uk-UA" dirty="0"/>
              <a:t> Вайда, що екранізував роман в 1972 році, залишив від "Майстра і Маргарити" тільки біблійну тему, тому і назвав свій фільм "</a:t>
            </a:r>
            <a:r>
              <a:rPr lang="uk-UA" dirty="0" err="1" smtClean="0"/>
              <a:t>Пилат</a:t>
            </a:r>
            <a:r>
              <a:rPr lang="uk-UA" dirty="0" smtClean="0"/>
              <a:t> </a:t>
            </a:r>
            <a:r>
              <a:rPr lang="uk-UA" dirty="0"/>
              <a:t>та інші". Втім, дія режисер теж переніс у ХХ століття, одягнувши в лати і плащі тільки Понтія </a:t>
            </a:r>
            <a:r>
              <a:rPr lang="uk-UA" dirty="0" err="1"/>
              <a:t>Пилата</a:t>
            </a:r>
            <a:r>
              <a:rPr lang="uk-UA" dirty="0"/>
              <a:t> і його </a:t>
            </a:r>
            <a:r>
              <a:rPr lang="uk-UA" dirty="0" smtClean="0"/>
              <a:t>наближених. </a:t>
            </a:r>
            <a:r>
              <a:rPr lang="uk-UA" dirty="0"/>
              <a:t>Всі інші герої картини, включаючи Левія Матвія (Даніель </a:t>
            </a:r>
            <a:r>
              <a:rPr lang="uk-UA" dirty="0" err="1"/>
              <a:t>Ольбрихський</a:t>
            </a:r>
            <a:r>
              <a:rPr lang="uk-UA" dirty="0"/>
              <a:t>) в футболці і джинсах та Юду Іскаріот (</a:t>
            </a:r>
            <a:r>
              <a:rPr lang="uk-UA" dirty="0" err="1"/>
              <a:t>Єжи</a:t>
            </a:r>
            <a:r>
              <a:rPr lang="uk-UA" dirty="0"/>
              <a:t> паралельно </a:t>
            </a:r>
            <a:r>
              <a:rPr lang="uk-UA" dirty="0" err="1"/>
              <a:t>Зельник</a:t>
            </a:r>
            <a:r>
              <a:rPr lang="uk-UA" dirty="0"/>
              <a:t>) в класичному костюмі з краваткою, виглядають як сучасні люди, та й поводяться відповідно - так, щоб донести на </a:t>
            </a:r>
            <a:r>
              <a:rPr lang="uk-UA" dirty="0" err="1"/>
              <a:t>Ієшуа</a:t>
            </a:r>
            <a:r>
              <a:rPr lang="uk-UA" dirty="0"/>
              <a:t> </a:t>
            </a:r>
            <a:r>
              <a:rPr lang="uk-UA" dirty="0" err="1"/>
              <a:t>Га-Ноцрі</a:t>
            </a:r>
            <a:r>
              <a:rPr lang="uk-UA" dirty="0"/>
              <a:t> (</a:t>
            </a:r>
            <a:r>
              <a:rPr lang="uk-UA" dirty="0" err="1"/>
              <a:t>Войцех</a:t>
            </a:r>
            <a:r>
              <a:rPr lang="uk-UA" dirty="0"/>
              <a:t> </a:t>
            </a:r>
            <a:r>
              <a:rPr lang="uk-UA" dirty="0" err="1"/>
              <a:t>Пшоняк</a:t>
            </a:r>
            <a:r>
              <a:rPr lang="uk-UA" dirty="0"/>
              <a:t>), Юда дзвонить по телефону-автомату на вулиці, а після того як він вішає трубку, з нього випадають монети - тридцять срібняків. А сам </a:t>
            </a:r>
            <a:r>
              <a:rPr lang="uk-UA" dirty="0" err="1"/>
              <a:t>Ієшуа</a:t>
            </a:r>
            <a:r>
              <a:rPr lang="uk-UA" dirty="0"/>
              <a:t> йде на Голгофу в помаранчевому жилеті дорожнього робочого вулицями Франкфурта-на-Майні. Про те, наскільки гострою була картина для свого часу, говорить той факт, що в соціалістичній Польщі вона була заборонена до показу - її прем'єра відбулася на західнонімецькому телеканалі </a:t>
            </a:r>
            <a:r>
              <a:rPr lang="en-GB" dirty="0"/>
              <a:t>RFN 29 </a:t>
            </a:r>
            <a:r>
              <a:rPr lang="uk-UA" dirty="0"/>
              <a:t>квітня 1972.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861048"/>
            <a:ext cx="280831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2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793289" y="6857999"/>
            <a:ext cx="6512511" cy="45719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59832" y="188640"/>
            <a:ext cx="5616624" cy="6408712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"Майстер і Маргарита" (Італія - Югославія, 1972 рік) Сербський режисер Олександр Петрович, який працював над екранізацією "Майстра і Маргарити" паралельно з </a:t>
            </a:r>
            <a:r>
              <a:rPr lang="uk-UA" dirty="0" err="1"/>
              <a:t>Вайдой</a:t>
            </a:r>
            <a:r>
              <a:rPr lang="uk-UA" dirty="0"/>
              <a:t>, навпаки, позбувся біблійної лінії, зберігши тільки події, що відбуваються в Москві 30 -х років і пов'язані з романом Майстра і його любов'ю до Маргарити. Головному герою Петрович, який був і автором сценарію, дав ім'я та прізвище - в його картині Майстра - його грає актор </a:t>
            </a:r>
            <a:r>
              <a:rPr lang="uk-UA" dirty="0" err="1"/>
              <a:t>Уго</a:t>
            </a:r>
            <a:r>
              <a:rPr lang="uk-UA" dirty="0"/>
              <a:t> </a:t>
            </a:r>
            <a:r>
              <a:rPr lang="uk-UA" dirty="0" err="1"/>
              <a:t>Тоньяцци</a:t>
            </a:r>
            <a:r>
              <a:rPr lang="uk-UA" dirty="0"/>
              <a:t> - звали Микола </a:t>
            </a:r>
            <a:r>
              <a:rPr lang="uk-UA" dirty="0" err="1"/>
              <a:t>Максудов</a:t>
            </a:r>
            <a:r>
              <a:rPr lang="uk-UA" dirty="0"/>
              <a:t>, а книга, яку він написав, називалася "Понтій </a:t>
            </a:r>
            <a:r>
              <a:rPr lang="uk-UA" dirty="0" err="1" smtClean="0"/>
              <a:t>Пилат</a:t>
            </a:r>
            <a:r>
              <a:rPr lang="uk-UA" dirty="0"/>
              <a:t>". Навколо неї, власне, і крутиться дію: критики </a:t>
            </a:r>
            <a:r>
              <a:rPr lang="uk-UA" dirty="0" err="1"/>
              <a:t>Латунский</a:t>
            </a:r>
            <a:r>
              <a:rPr lang="uk-UA" dirty="0"/>
              <a:t>, </a:t>
            </a:r>
            <a:r>
              <a:rPr lang="uk-UA" dirty="0" err="1"/>
              <a:t>Ариман</a:t>
            </a:r>
            <a:r>
              <a:rPr lang="uk-UA" dirty="0"/>
              <a:t> і Лаврович категорично не приймають роман, і </a:t>
            </a:r>
            <a:r>
              <a:rPr lang="uk-UA" dirty="0" err="1"/>
              <a:t>Воланд</a:t>
            </a:r>
            <a:r>
              <a:rPr lang="uk-UA" dirty="0"/>
              <a:t> (Ален </a:t>
            </a:r>
            <a:r>
              <a:rPr lang="uk-UA" dirty="0" err="1"/>
              <a:t>Кюні</a:t>
            </a:r>
            <a:r>
              <a:rPr lang="uk-UA" dirty="0"/>
              <a:t>) з почтом починають мстити їм за це. У фіналі - все по тексту: Майстри звільняють з психіатричної клініки, з'єднують з Маргаритою (</a:t>
            </a:r>
            <a:r>
              <a:rPr lang="uk-UA" dirty="0" err="1"/>
              <a:t>Мимзи</a:t>
            </a:r>
            <a:r>
              <a:rPr lang="uk-UA" dirty="0"/>
              <a:t> </a:t>
            </a:r>
            <a:r>
              <a:rPr lang="uk-UA" dirty="0" err="1"/>
              <a:t>Фармер</a:t>
            </a:r>
            <a:r>
              <a:rPr lang="uk-UA" dirty="0"/>
              <a:t>) і дарують йому спокій - світла, як відомо, він не </a:t>
            </a:r>
            <a:r>
              <a:rPr lang="uk-UA" dirty="0" smtClean="0"/>
              <a:t>заслужив.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4" y="1525635"/>
            <a:ext cx="3215481" cy="408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5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6597352"/>
            <a:ext cx="6512511" cy="144016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5616624" cy="6336704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"Майстер і Маргарита" (Росія, 1994 рік) Фільм Юрія </a:t>
            </a:r>
            <a:r>
              <a:rPr lang="uk-UA" dirty="0" smtClean="0"/>
              <a:t>Кари - </a:t>
            </a:r>
            <a:r>
              <a:rPr lang="uk-UA" dirty="0"/>
              <a:t>перша російська </a:t>
            </a:r>
            <a:r>
              <a:rPr lang="uk-UA" dirty="0" err="1"/>
              <a:t>кіноверсія</a:t>
            </a:r>
            <a:r>
              <a:rPr lang="uk-UA" dirty="0"/>
              <a:t> знаменитого роману. Взагалі-то, ще в радянські часи за право екранізувати "Майстра і Маргариту" буквально билися кращі </a:t>
            </a:r>
            <a:r>
              <a:rPr lang="uk-UA" dirty="0" smtClean="0"/>
              <a:t>кінорежисери. Картина </a:t>
            </a:r>
            <a:r>
              <a:rPr lang="uk-UA" dirty="0"/>
              <a:t>Кари в чому виправдала погану репутацію роману - через розбіжності з продюсерами і спадкоємцями Булгакова, яким належать права на всі його твори, картина пролежала на полиці шістнадцять років. У 2011 році, коли нарешті відбулася прем'єра фільму, він здався глядачам наївним і морально застарілим. Можливо, якби він свого часу, справив би зовсім інше враження, особливо якщо врахувати, які зірки в ньому знімалися: </a:t>
            </a:r>
            <a:r>
              <a:rPr lang="uk-UA" dirty="0" err="1"/>
              <a:t>Воланда</a:t>
            </a:r>
            <a:r>
              <a:rPr lang="uk-UA" dirty="0"/>
              <a:t> в картині Кари зіграв Валентин Гафт, Маргариту - Анастасія </a:t>
            </a:r>
            <a:r>
              <a:rPr lang="uk-UA" dirty="0" err="1"/>
              <a:t>Вертинська</a:t>
            </a:r>
            <a:r>
              <a:rPr lang="uk-UA" dirty="0"/>
              <a:t>, Майстра - Віктор </a:t>
            </a:r>
            <a:r>
              <a:rPr lang="uk-UA" dirty="0" err="1"/>
              <a:t>Раков</a:t>
            </a:r>
            <a:r>
              <a:rPr lang="uk-UA" dirty="0"/>
              <a:t>, Понтія </a:t>
            </a:r>
            <a:r>
              <a:rPr lang="uk-UA" dirty="0" err="1"/>
              <a:t>Пилата</a:t>
            </a:r>
            <a:r>
              <a:rPr lang="uk-UA" dirty="0"/>
              <a:t> - Михайло Ульянов, </a:t>
            </a:r>
            <a:r>
              <a:rPr lang="uk-UA" dirty="0" err="1"/>
              <a:t>Ієшуа</a:t>
            </a:r>
            <a:r>
              <a:rPr lang="uk-UA" dirty="0"/>
              <a:t> - Микола </a:t>
            </a:r>
            <a:r>
              <a:rPr lang="uk-UA" dirty="0" err="1"/>
              <a:t>Бурляєв</a:t>
            </a:r>
            <a:r>
              <a:rPr lang="uk-UA" dirty="0"/>
              <a:t>, Левія Матвія - Лев Дуров, кота Бегемота - Віктор Павлов.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89647"/>
            <a:ext cx="3578150" cy="357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9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102</TotalTime>
  <Words>1037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ФІЛЬМ “Майстер і Маргарита’’</vt:lpstr>
      <vt:lpstr>Презентация PowerPoint</vt:lpstr>
      <vt:lpstr>Знімальна група</vt:lpstr>
      <vt:lpstr>У головних ролях: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ФІЛЬМ ‘’Майстер і Маргарита’’</dc:title>
  <dc:creator>VITA</dc:creator>
  <cp:lastModifiedBy>VITA</cp:lastModifiedBy>
  <cp:revision>7</cp:revision>
  <dcterms:created xsi:type="dcterms:W3CDTF">2014-11-12T16:43:22Z</dcterms:created>
  <dcterms:modified xsi:type="dcterms:W3CDTF">2014-11-12T18:26:01Z</dcterms:modified>
</cp:coreProperties>
</file>