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58" r:id="rId4"/>
    <p:sldId id="260" r:id="rId5"/>
    <p:sldId id="261" r:id="rId6"/>
    <p:sldId id="300" r:id="rId7"/>
    <p:sldId id="262" r:id="rId8"/>
    <p:sldId id="263" r:id="rId9"/>
    <p:sldId id="301" r:id="rId10"/>
    <p:sldId id="264" r:id="rId11"/>
    <p:sldId id="265" r:id="rId12"/>
    <p:sldId id="266" r:id="rId13"/>
    <p:sldId id="267" r:id="rId14"/>
    <p:sldId id="279" r:id="rId15"/>
    <p:sldId id="302" r:id="rId16"/>
    <p:sldId id="282" r:id="rId17"/>
    <p:sldId id="283" r:id="rId18"/>
    <p:sldId id="280" r:id="rId19"/>
    <p:sldId id="281" r:id="rId20"/>
    <p:sldId id="268" r:id="rId21"/>
    <p:sldId id="270" r:id="rId22"/>
    <p:sldId id="303" r:id="rId23"/>
    <p:sldId id="271" r:id="rId24"/>
    <p:sldId id="272" r:id="rId25"/>
    <p:sldId id="273" r:id="rId26"/>
    <p:sldId id="274" r:id="rId27"/>
    <p:sldId id="275" r:id="rId28"/>
    <p:sldId id="304" r:id="rId29"/>
    <p:sldId id="276" r:id="rId30"/>
    <p:sldId id="277" r:id="rId31"/>
    <p:sldId id="278" r:id="rId32"/>
    <p:sldId id="305" r:id="rId33"/>
    <p:sldId id="284" r:id="rId34"/>
    <p:sldId id="285" r:id="rId35"/>
    <p:sldId id="286" r:id="rId36"/>
    <p:sldId id="287" r:id="rId37"/>
    <p:sldId id="288" r:id="rId38"/>
    <p:sldId id="306" r:id="rId39"/>
    <p:sldId id="289" r:id="rId40"/>
    <p:sldId id="291" r:id="rId41"/>
    <p:sldId id="292" r:id="rId42"/>
    <p:sldId id="293" r:id="rId43"/>
    <p:sldId id="298" r:id="rId44"/>
    <p:sldId id="294" r:id="rId45"/>
    <p:sldId id="299" r:id="rId46"/>
    <p:sldId id="290" r:id="rId47"/>
    <p:sldId id="295" r:id="rId48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34559" autoAdjust="0"/>
    <p:restoredTop sz="86323" autoAdjust="0"/>
  </p:normalViewPr>
  <p:slideViewPr>
    <p:cSldViewPr>
      <p:cViewPr varScale="1">
        <p:scale>
          <a:sx n="74" d="100"/>
          <a:sy n="74" d="100"/>
        </p:scale>
        <p:origin x="-124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C717A-DDD3-49E6-96C9-BA3569CCF0C8}" type="datetimeFigureOut">
              <a:rPr lang="uk-UA" smtClean="0"/>
              <a:t>24.11.2013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7E7E7-5607-463F-8E62-14A967B4E8A6}" type="slidenum">
              <a:rPr lang="uk-UA" smtClean="0"/>
              <a:t>‹#›</a:t>
            </a:fld>
            <a:endParaRPr lang="uk-UA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C717A-DDD3-49E6-96C9-BA3569CCF0C8}" type="datetimeFigureOut">
              <a:rPr lang="uk-UA" smtClean="0"/>
              <a:t>24.11.2013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7E7E7-5607-463F-8E62-14A967B4E8A6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C717A-DDD3-49E6-96C9-BA3569CCF0C8}" type="datetimeFigureOut">
              <a:rPr lang="uk-UA" smtClean="0"/>
              <a:t>24.11.2013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7E7E7-5607-463F-8E62-14A967B4E8A6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C717A-DDD3-49E6-96C9-BA3569CCF0C8}" type="datetimeFigureOut">
              <a:rPr lang="uk-UA" smtClean="0"/>
              <a:t>24.11.2013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7E7E7-5607-463F-8E62-14A967B4E8A6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C717A-DDD3-49E6-96C9-BA3569CCF0C8}" type="datetimeFigureOut">
              <a:rPr lang="uk-UA" smtClean="0"/>
              <a:t>24.11.2013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7E7E7-5607-463F-8E62-14A967B4E8A6}" type="slidenum">
              <a:rPr lang="uk-UA" smtClean="0"/>
              <a:t>‹#›</a:t>
            </a:fld>
            <a:endParaRPr lang="uk-U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C717A-DDD3-49E6-96C9-BA3569CCF0C8}" type="datetimeFigureOut">
              <a:rPr lang="uk-UA" smtClean="0"/>
              <a:t>24.11.2013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7E7E7-5607-463F-8E62-14A967B4E8A6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C717A-DDD3-49E6-96C9-BA3569CCF0C8}" type="datetimeFigureOut">
              <a:rPr lang="uk-UA" smtClean="0"/>
              <a:t>24.11.2013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7E7E7-5607-463F-8E62-14A967B4E8A6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C717A-DDD3-49E6-96C9-BA3569CCF0C8}" type="datetimeFigureOut">
              <a:rPr lang="uk-UA" smtClean="0"/>
              <a:t>24.11.2013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7E7E7-5607-463F-8E62-14A967B4E8A6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C717A-DDD3-49E6-96C9-BA3569CCF0C8}" type="datetimeFigureOut">
              <a:rPr lang="uk-UA" smtClean="0"/>
              <a:t>24.11.2013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7E7E7-5607-463F-8E62-14A967B4E8A6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C717A-DDD3-49E6-96C9-BA3569CCF0C8}" type="datetimeFigureOut">
              <a:rPr lang="uk-UA" smtClean="0"/>
              <a:t>24.11.2013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7E7E7-5607-463F-8E62-14A967B4E8A6}" type="slidenum">
              <a:rPr lang="uk-UA" smtClean="0"/>
              <a:t>‹#›</a:t>
            </a:fld>
            <a:endParaRPr lang="uk-UA"/>
          </a:p>
        </p:txBody>
      </p:sp>
      <p:sp>
        <p:nvSpPr>
          <p:cNvPr id="12" name="Прямоугольник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B7CC717A-DDD3-49E6-96C9-BA3569CCF0C8}" type="datetimeFigureOut">
              <a:rPr lang="uk-UA" smtClean="0"/>
              <a:t>24.11.2013</a:t>
            </a:fld>
            <a:endParaRPr lang="uk-UA"/>
          </a:p>
        </p:txBody>
      </p:sp>
      <p:sp>
        <p:nvSpPr>
          <p:cNvPr id="11" name="Прямоугольник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B6C7E7E7-5607-463F-8E62-14A967B4E8A6}" type="slidenum">
              <a:rPr lang="uk-UA" smtClean="0"/>
              <a:t>‹#›</a:t>
            </a:fld>
            <a:endParaRPr lang="uk-U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B7CC717A-DDD3-49E6-96C9-BA3569CCF0C8}" type="datetimeFigureOut">
              <a:rPr lang="uk-UA" smtClean="0"/>
              <a:t>24.11.2013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B6C7E7E7-5607-463F-8E62-14A967B4E8A6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.mp3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792" y="3212976"/>
            <a:ext cx="2448272" cy="1825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88640"/>
            <a:ext cx="7920880" cy="2232248"/>
          </a:xfrm>
        </p:spPr>
        <p:txBody>
          <a:bodyPr>
            <a:noAutofit/>
          </a:bodyPr>
          <a:lstStyle/>
          <a:p>
            <a:pPr algn="ctr"/>
            <a:r>
              <a:rPr lang="uk-UA" sz="5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alibri" pitchFamily="34" charset="0"/>
              </a:rPr>
              <a:t>Презентація </a:t>
            </a:r>
            <a:br>
              <a:rPr lang="uk-UA" sz="5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alibri" pitchFamily="34" charset="0"/>
              </a:rPr>
            </a:br>
            <a:r>
              <a:rPr lang="uk-UA" sz="5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alibri" pitchFamily="34" charset="0"/>
              </a:rPr>
              <a:t>на тему</a:t>
            </a:r>
            <a:br>
              <a:rPr lang="uk-UA" sz="5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alibri" pitchFamily="34" charset="0"/>
              </a:rPr>
            </a:br>
            <a:r>
              <a:rPr lang="uk-UA" sz="5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alibri" pitchFamily="34" charset="0"/>
              </a:rPr>
              <a:t>«</a:t>
            </a:r>
            <a:r>
              <a:rPr lang="uk-UA" sz="54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libri" pitchFamily="34" charset="0"/>
              </a:rPr>
              <a:t>П</a:t>
            </a:r>
            <a:r>
              <a:rPr lang="uk-UA" sz="5400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alibri" pitchFamily="34" charset="0"/>
              </a:rPr>
              <a:t>ожорож</a:t>
            </a:r>
            <a:r>
              <a:rPr lang="uk-UA" sz="5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alibri" pitchFamily="34" charset="0"/>
              </a:rPr>
              <a:t> Німеччиною»</a:t>
            </a:r>
            <a:endParaRPr lang="uk-UA" sz="5400" dirty="0">
              <a:solidFill>
                <a:schemeClr val="accent1">
                  <a:lumMod val="20000"/>
                  <a:lumOff val="80000"/>
                </a:schemeClr>
              </a:solidFill>
              <a:latin typeface="Calibri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5157192"/>
            <a:ext cx="8889032" cy="1584176"/>
          </a:xfrm>
        </p:spPr>
        <p:txBody>
          <a:bodyPr>
            <a:normAutofit/>
          </a:bodyPr>
          <a:lstStyle/>
          <a:p>
            <a:pPr algn="r"/>
            <a:r>
              <a:rPr lang="uk-UA" dirty="0" smtClean="0">
                <a:solidFill>
                  <a:schemeClr val="tx1"/>
                </a:solidFill>
                <a:latin typeface="Calibri" pitchFamily="34" charset="0"/>
              </a:rPr>
              <a:t>Підготував </a:t>
            </a:r>
          </a:p>
          <a:p>
            <a:pPr algn="r"/>
            <a:r>
              <a:rPr lang="uk-UA" dirty="0" smtClean="0">
                <a:solidFill>
                  <a:schemeClr val="tx1"/>
                </a:solidFill>
                <a:latin typeface="Calibri" pitchFamily="34" charset="0"/>
              </a:rPr>
              <a:t>учень 10-Б класу</a:t>
            </a:r>
          </a:p>
          <a:p>
            <a:pPr algn="r"/>
            <a:r>
              <a:rPr lang="uk-UA" dirty="0" smtClean="0">
                <a:solidFill>
                  <a:schemeClr val="tx1"/>
                </a:solidFill>
                <a:latin typeface="Calibri" pitchFamily="34" charset="0"/>
              </a:rPr>
              <a:t>Варга Віталій</a:t>
            </a:r>
          </a:p>
          <a:p>
            <a:pPr algn="ctr"/>
            <a:r>
              <a:rPr lang="uk-UA" dirty="0" smtClean="0">
                <a:solidFill>
                  <a:schemeClr val="tx1"/>
                </a:solidFill>
                <a:latin typeface="Calibri" pitchFamily="34" charset="0"/>
              </a:rPr>
              <a:t>2013 рік</a:t>
            </a:r>
            <a:endParaRPr lang="uk-UA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12976"/>
            <a:ext cx="2448272" cy="1825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780928"/>
            <a:ext cx="3168352" cy="3553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SUMERKI..BOZHESTVENNAYA_MELODIYA_Muzyka_iz_filma_Sumerki_-_Kolybelnaya_dlya_Belly_iz_k_f_Sumerki_(get-tune.net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86088" y="83671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9284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10071">
        <p14:glitter pattern="hexagon"/>
      </p:transition>
    </mc:Choice>
    <mc:Fallback>
      <p:transition spd="slow" advTm="100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  <p:extLst>
    <p:ext uri="{E180D4A7-C9FB-4DFB-919C-405C955672EB}">
      <p14:showEvtLst xmlns:p14="http://schemas.microsoft.com/office/powerpoint/2010/main">
        <p14:playEvt time="9151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712968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4352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878">
        <p14:ripple dir="ru"/>
      </p:transition>
    </mc:Choice>
    <mc:Fallback>
      <p:transition spd="slow" advTm="487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88640"/>
            <a:ext cx="8870945" cy="649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4263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6044">
        <p14:ripple dir="lu"/>
      </p:transition>
    </mc:Choice>
    <mc:Fallback>
      <p:transition spd="slow" advTm="604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492896"/>
            <a:ext cx="8640960" cy="1252728"/>
          </a:xfrm>
        </p:spPr>
        <p:txBody>
          <a:bodyPr>
            <a:normAutofit/>
          </a:bodyPr>
          <a:lstStyle/>
          <a:p>
            <a:pPr algn="ctr"/>
            <a:r>
              <a:rPr lang="uk-UA" sz="4800" dirty="0" smtClean="0">
                <a:solidFill>
                  <a:schemeClr val="tx1"/>
                </a:solidFill>
              </a:rPr>
              <a:t>Зупинка №2</a:t>
            </a:r>
            <a:endParaRPr lang="uk-UA" sz="48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4238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54">
        <p14:ripple dir="ld"/>
      </p:transition>
    </mc:Choice>
    <mc:Fallback>
      <p:transition spd="slow" advTm="40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556792"/>
            <a:ext cx="8784976" cy="5184575"/>
          </a:xfrm>
        </p:spPr>
        <p:txBody>
          <a:bodyPr>
            <a:normAutofit/>
          </a:bodyPr>
          <a:lstStyle/>
          <a:p>
            <a:pPr marL="118872" indent="0" algn="ctr">
              <a:buNone/>
            </a:pPr>
            <a:r>
              <a:rPr lang="vi-VN" sz="2800" dirty="0" smtClean="0">
                <a:latin typeface="Cambria" pitchFamily="18" charset="0"/>
                <a:ea typeface="Arial Unicode MS" pitchFamily="34" charset="-128"/>
                <a:cs typeface="Arial Unicode MS" pitchFamily="34" charset="-128"/>
              </a:rPr>
              <a:t>Дрезденська картинна галере</a:t>
            </a:r>
            <a:r>
              <a:rPr lang="uk-UA" sz="2800" dirty="0" smtClean="0">
                <a:latin typeface="Cambria" pitchFamily="18" charset="0"/>
                <a:ea typeface="Arial Unicode MS" pitchFamily="34" charset="-128"/>
                <a:cs typeface="Arial Unicode MS" pitchFamily="34" charset="-128"/>
              </a:rPr>
              <a:t>я</a:t>
            </a:r>
            <a:r>
              <a:rPr lang="vi-VN" sz="2800" dirty="0" smtClean="0">
                <a:latin typeface="Cambria" pitchFamily="18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vi-VN" sz="2800" dirty="0">
                <a:latin typeface="Cambria" pitchFamily="18" charset="0"/>
                <a:ea typeface="Arial Unicode MS" pitchFamily="34" charset="-128"/>
                <a:cs typeface="Arial Unicode MS" pitchFamily="34" charset="-128"/>
              </a:rPr>
              <a:t>або Галерея старих </a:t>
            </a:r>
            <a:r>
              <a:rPr lang="vi-VN" sz="2800" dirty="0" smtClean="0">
                <a:latin typeface="Cambria" pitchFamily="18" charset="0"/>
                <a:ea typeface="Arial Unicode MS" pitchFamily="34" charset="-128"/>
                <a:cs typeface="Arial Unicode MS" pitchFamily="34" charset="-128"/>
              </a:rPr>
              <a:t>майстрів</a:t>
            </a:r>
            <a:r>
              <a:rPr lang="en-US" sz="2800" dirty="0" smtClean="0">
                <a:latin typeface="Cambria" pitchFamily="18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vi-VN" sz="2800" dirty="0">
                <a:latin typeface="Cambria" pitchFamily="18" charset="0"/>
                <a:ea typeface="Arial Unicode MS" pitchFamily="34" charset="-128"/>
                <a:cs typeface="Arial Unicode MS" pitchFamily="34" charset="-128"/>
              </a:rPr>
              <a:t>в Дрездені — всесвітньо відоме зібрання картин від Відродження до бароко і класицизму.</a:t>
            </a:r>
            <a:endParaRPr lang="uk-UA" sz="2800" dirty="0" smtClean="0">
              <a:latin typeface="Cambria" pitchFamily="18" charset="0"/>
              <a:ea typeface="Arial Unicode MS" pitchFamily="34" charset="-128"/>
              <a:cs typeface="Arial Unicode MS" pitchFamily="34" charset="-128"/>
            </a:endParaRPr>
          </a:p>
          <a:p>
            <a:pPr marL="118872" indent="0" algn="ctr">
              <a:buNone/>
            </a:pPr>
            <a:endParaRPr lang="uk-UA" sz="2800" dirty="0" smtClean="0">
              <a:latin typeface="Cambria" pitchFamily="18" charset="0"/>
              <a:ea typeface="Arial Unicode MS" pitchFamily="34" charset="-128"/>
              <a:cs typeface="Arial Unicode MS" pitchFamily="34" charset="-128"/>
            </a:endParaRPr>
          </a:p>
          <a:p>
            <a:pPr marL="118872" indent="0" algn="ctr">
              <a:buNone/>
            </a:pPr>
            <a:r>
              <a:rPr lang="uk-UA" sz="2800" dirty="0" smtClean="0">
                <a:latin typeface="Cambria" pitchFamily="18" charset="0"/>
                <a:ea typeface="Arial Unicode MS" pitchFamily="34" charset="-128"/>
                <a:cs typeface="Arial Unicode MS" pitchFamily="34" charset="-128"/>
              </a:rPr>
              <a:t>У </a:t>
            </a:r>
            <a:r>
              <a:rPr lang="uk-UA" sz="2800" dirty="0">
                <a:latin typeface="Cambria" pitchFamily="18" charset="0"/>
                <a:ea typeface="Arial Unicode MS" pitchFamily="34" charset="-128"/>
                <a:cs typeface="Arial Unicode MS" pitchFamily="34" charset="-128"/>
              </a:rPr>
              <a:t>картинній галереї Старих майстрів </a:t>
            </a:r>
            <a:r>
              <a:rPr lang="uk-UA" sz="2800" dirty="0" smtClean="0">
                <a:latin typeface="Cambria" pitchFamily="18" charset="0"/>
                <a:ea typeface="Arial Unicode MS" pitchFamily="34" charset="-128"/>
                <a:cs typeface="Arial Unicode MS" pitchFamily="34" charset="-128"/>
              </a:rPr>
              <a:t>зберігаються </a:t>
            </a:r>
            <a:r>
              <a:rPr lang="uk-UA" sz="2800" dirty="0">
                <a:latin typeface="Cambria" pitchFamily="18" charset="0"/>
                <a:ea typeface="Arial Unicode MS" pitchFamily="34" charset="-128"/>
                <a:cs typeface="Arial Unicode MS" pitchFamily="34" charset="-128"/>
              </a:rPr>
              <a:t>видатні шедеври світового </a:t>
            </a:r>
            <a:r>
              <a:rPr lang="uk-UA" sz="2800" dirty="0" smtClean="0">
                <a:latin typeface="Cambria" pitchFamily="18" charset="0"/>
                <a:ea typeface="Arial Unicode MS" pitchFamily="34" charset="-128"/>
                <a:cs typeface="Arial Unicode MS" pitchFamily="34" charset="-128"/>
              </a:rPr>
              <a:t>мистецтва, а </a:t>
            </a:r>
            <a:r>
              <a:rPr lang="uk-UA" sz="2800" dirty="0">
                <a:latin typeface="Cambria" pitchFamily="18" charset="0"/>
                <a:ea typeface="Arial Unicode MS" pitchFamily="34" charset="-128"/>
                <a:cs typeface="Arial Unicode MS" pitchFamily="34" charset="-128"/>
              </a:rPr>
              <a:t>в Галереї нових майстрів – шедеври романтизму.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5813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2518">
        <p14:ripple dir="rd"/>
      </p:transition>
    </mc:Choice>
    <mc:Fallback>
      <p:transition spd="slow" advTm="125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6633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1295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5576">
        <p:checker/>
      </p:transition>
    </mc:Choice>
    <mc:Fallback>
      <p:transition spd="slow" advTm="5576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0500"/>
            <a:ext cx="8712968" cy="6478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6079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4882">
        <p:checker dir="vert"/>
      </p:transition>
    </mc:Choice>
    <mc:Fallback>
      <p:transition spd="slow" advTm="4882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2484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445">
        <p:blinds dir="vert"/>
      </p:transition>
    </mc:Choice>
    <mc:Fallback>
      <p:transition spd="slow" advTm="5445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712968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1187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5278">
        <p:blinds/>
      </p:transition>
    </mc:Choice>
    <mc:Fallback>
      <p:transition spd="slow" advTm="5278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84785"/>
            <a:ext cx="8229600" cy="4916016"/>
          </a:xfrm>
        </p:spPr>
        <p:txBody>
          <a:bodyPr>
            <a:normAutofit/>
          </a:bodyPr>
          <a:lstStyle/>
          <a:p>
            <a:pPr marL="118872" indent="0" algn="ctr">
              <a:buNone/>
            </a:pPr>
            <a:r>
              <a:rPr lang="uk-UA" sz="3600" dirty="0">
                <a:latin typeface="Calibri" pitchFamily="34" charset="0"/>
                <a:ea typeface="Cambria Math" pitchFamily="18" charset="0"/>
              </a:rPr>
              <a:t>Відділи </a:t>
            </a:r>
            <a:r>
              <a:rPr lang="uk-UA" sz="3600" dirty="0" smtClean="0">
                <a:latin typeface="Calibri" pitchFamily="34" charset="0"/>
                <a:ea typeface="Cambria Math" pitchFamily="18" charset="0"/>
              </a:rPr>
              <a:t>галереї</a:t>
            </a:r>
          </a:p>
          <a:p>
            <a:pPr algn="ctr">
              <a:buFont typeface="Wingdings" pitchFamily="2" charset="2"/>
              <a:buChar char="v"/>
            </a:pPr>
            <a:r>
              <a:rPr lang="uk-UA" sz="3600" dirty="0" err="1" smtClean="0">
                <a:latin typeface="Calibri" pitchFamily="34" charset="0"/>
                <a:ea typeface="Cambria Math" pitchFamily="18" charset="0"/>
              </a:rPr>
              <a:t>Арраси</a:t>
            </a:r>
            <a:r>
              <a:rPr lang="uk-UA" sz="3600" dirty="0" smtClean="0">
                <a:latin typeface="Calibri" pitchFamily="34" charset="0"/>
                <a:ea typeface="Cambria Math" pitchFamily="18" charset="0"/>
              </a:rPr>
              <a:t>.</a:t>
            </a:r>
            <a:endParaRPr lang="uk-UA" sz="3600" dirty="0">
              <a:latin typeface="Calibri" pitchFamily="34" charset="0"/>
              <a:ea typeface="Cambria Math" pitchFamily="18" charset="0"/>
            </a:endParaRPr>
          </a:p>
          <a:p>
            <a:pPr algn="ctr">
              <a:buFont typeface="Wingdings" pitchFamily="2" charset="2"/>
              <a:buChar char="v"/>
            </a:pPr>
            <a:r>
              <a:rPr lang="uk-UA" sz="3600" dirty="0">
                <a:latin typeface="Calibri" pitchFamily="34" charset="0"/>
                <a:ea typeface="Cambria Math" pitchFamily="18" charset="0"/>
              </a:rPr>
              <a:t>Пастелі (роботи кольоровою крейдою).</a:t>
            </a:r>
          </a:p>
          <a:p>
            <a:pPr algn="ctr">
              <a:buFont typeface="Wingdings" pitchFamily="2" charset="2"/>
              <a:buChar char="v"/>
            </a:pPr>
            <a:r>
              <a:rPr lang="uk-UA" sz="3600" dirty="0">
                <a:latin typeface="Calibri" pitchFamily="34" charset="0"/>
                <a:ea typeface="Cambria Math" pitchFamily="18" charset="0"/>
              </a:rPr>
              <a:t>Мініатюри.</a:t>
            </a:r>
          </a:p>
          <a:p>
            <a:pPr algn="ctr">
              <a:buFont typeface="Wingdings" pitchFamily="2" charset="2"/>
              <a:buChar char="v"/>
            </a:pPr>
            <a:r>
              <a:rPr lang="uk-UA" sz="3600" dirty="0">
                <a:latin typeface="Calibri" pitchFamily="34" charset="0"/>
                <a:ea typeface="Cambria Math" pitchFamily="18" charset="0"/>
              </a:rPr>
              <a:t>Відділ живопису, так званих, старих майстрів Західної Європи.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9178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547">
        <p14:prism/>
      </p:transition>
    </mc:Choice>
    <mc:Fallback>
      <p:transition spd="slow" advTm="75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3511"/>
            <a:ext cx="4464496" cy="6575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92410"/>
            <a:ext cx="4320480" cy="6576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5539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452">
        <p14:prism dir="u"/>
      </p:transition>
    </mc:Choice>
    <mc:Fallback>
      <p:transition spd="slow" advTm="345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08920"/>
            <a:ext cx="8229600" cy="1252728"/>
          </a:xfrm>
        </p:spPr>
        <p:txBody>
          <a:bodyPr>
            <a:normAutofit/>
          </a:bodyPr>
          <a:lstStyle/>
          <a:p>
            <a:pPr algn="ctr"/>
            <a:r>
              <a:rPr lang="uk-UA" sz="7200" dirty="0" smtClean="0">
                <a:solidFill>
                  <a:srgbClr val="002060"/>
                </a:solidFill>
                <a:latin typeface="Calibri" pitchFamily="34" charset="0"/>
              </a:rPr>
              <a:t>Зупинка  №1</a:t>
            </a:r>
            <a:endParaRPr lang="uk-UA" sz="7200" dirty="0">
              <a:solidFill>
                <a:srgbClr val="002060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2795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5048">
        <p14:glitter dir="u" pattern="hexagon"/>
      </p:transition>
    </mc:Choice>
    <mc:Fallback>
      <p:transition spd="slow" advTm="50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81" y="260648"/>
            <a:ext cx="8812507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1154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5850">
        <p14:prism dir="r"/>
      </p:transition>
    </mc:Choice>
    <mc:Fallback>
      <p:transition spd="slow" advTm="58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4813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5426">
        <p14:prism dir="d"/>
      </p:transition>
    </mc:Choice>
    <mc:Fallback>
      <p:transition spd="slow" advTm="542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856984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8637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681">
        <p14:gallery dir="l"/>
      </p:transition>
    </mc:Choice>
    <mc:Fallback>
      <p:transition spd="slow" advTm="568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996952"/>
            <a:ext cx="8229600" cy="1252728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Зупинка №3</a:t>
            </a:r>
            <a:endParaRPr lang="uk-UA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77430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534">
        <p14:gallery dir="r"/>
      </p:transition>
    </mc:Choice>
    <mc:Fallback>
      <p:transition spd="slow" advTm="35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484784"/>
            <a:ext cx="8856984" cy="5256583"/>
          </a:xfrm>
        </p:spPr>
        <p:txBody>
          <a:bodyPr>
            <a:normAutofit/>
          </a:bodyPr>
          <a:lstStyle/>
          <a:p>
            <a:pPr marL="118872" indent="0" algn="ctr">
              <a:buNone/>
            </a:pPr>
            <a:r>
              <a:rPr lang="uk-UA" dirty="0">
                <a:latin typeface="Calibri" pitchFamily="34" charset="0"/>
              </a:rPr>
              <a:t>Кельнський собор — римо-католицька церква в </a:t>
            </a:r>
            <a:r>
              <a:rPr lang="uk-UA" dirty="0" smtClean="0">
                <a:latin typeface="Calibri" pitchFamily="34" charset="0"/>
              </a:rPr>
              <a:t>Кельні. Собор </a:t>
            </a:r>
            <a:r>
              <a:rPr lang="uk-UA" dirty="0">
                <a:latin typeface="Calibri" pitchFamily="34" charset="0"/>
              </a:rPr>
              <a:t>входить до Світової спадщини, один з найбільш відомих архітектурних пам’ятників в Німеччині, та найбільш знаменита пам’ятка Кельна, яку </a:t>
            </a:r>
            <a:r>
              <a:rPr lang="en-US" dirty="0">
                <a:latin typeface="Calibri" pitchFamily="34" charset="0"/>
              </a:rPr>
              <a:t>UNESCO </a:t>
            </a:r>
            <a:r>
              <a:rPr lang="uk-UA" dirty="0">
                <a:latin typeface="Calibri" pitchFamily="34" charset="0"/>
              </a:rPr>
              <a:t>описує як «виняткова робота людського творчого генія».</a:t>
            </a:r>
          </a:p>
          <a:p>
            <a:pPr algn="ctr"/>
            <a:endParaRPr lang="uk-UA" dirty="0">
              <a:latin typeface="Calibri" pitchFamily="34" charset="0"/>
            </a:endParaRPr>
          </a:p>
          <a:p>
            <a:pPr marL="118872" indent="0" algn="ctr">
              <a:buNone/>
            </a:pPr>
            <a:r>
              <a:rPr lang="uk-UA" dirty="0">
                <a:latin typeface="Calibri" pitchFamily="34" charset="0"/>
              </a:rPr>
              <a:t>Спорудження Кельнського собору почалось в 1248 </a:t>
            </a:r>
            <a:r>
              <a:rPr lang="uk-UA" dirty="0" smtClean="0">
                <a:latin typeface="Calibri" pitchFamily="34" charset="0"/>
              </a:rPr>
              <a:t>році. Він </a:t>
            </a:r>
            <a:r>
              <a:rPr lang="uk-UA" dirty="0">
                <a:latin typeface="Calibri" pitchFamily="34" charset="0"/>
              </a:rPr>
              <a:t>завдовжки 144,5 м та має 86,5 м ширини, а його дві вежі сягають 157 м у висоту.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5147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7763">
        <p14:gallery dir="l"/>
      </p:transition>
    </mc:Choice>
    <mc:Fallback>
      <p:transition spd="slow" advTm="177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8361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557">
        <p14:gallery dir="r"/>
      </p:transition>
    </mc:Choice>
    <mc:Fallback>
      <p:transition spd="slow" advTm="555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712968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1177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28">
        <p14:ferris dir="l"/>
      </p:transition>
    </mc:Choice>
    <mc:Fallback>
      <p:transition spd="slow" advTm="582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568952" cy="6619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1564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12">
        <p14:ferris dir="r"/>
      </p:transition>
    </mc:Choice>
    <mc:Fallback>
      <p:transition spd="slow" advTm="501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712968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6924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89">
        <p14:ferris dir="l"/>
      </p:transition>
    </mc:Choice>
    <mc:Fallback>
      <p:transition spd="slow" advTm="528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352928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8405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73">
        <p14:ferris dir="r"/>
      </p:transition>
    </mc:Choice>
    <mc:Fallback>
      <p:transition spd="slow" advTm="627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18872" indent="0" algn="ctr">
              <a:buNone/>
            </a:pPr>
            <a:r>
              <a:rPr lang="uk-UA" dirty="0" smtClean="0"/>
              <a:t>Прибувши до Німеччини, я б одразу ж їхав </a:t>
            </a:r>
            <a:r>
              <a:rPr lang="uk-UA" dirty="0"/>
              <a:t>до замку </a:t>
            </a:r>
            <a:r>
              <a:rPr lang="uk-UA" dirty="0" err="1" smtClean="0"/>
              <a:t>Нойшванштайн</a:t>
            </a:r>
            <a:r>
              <a:rPr lang="uk-UA" dirty="0" smtClean="0"/>
              <a:t>. </a:t>
            </a:r>
          </a:p>
          <a:p>
            <a:pPr marL="118872" indent="0" algn="ctr">
              <a:buNone/>
            </a:pPr>
            <a:r>
              <a:rPr lang="uk-UA" dirty="0" smtClean="0"/>
              <a:t>Замок </a:t>
            </a:r>
            <a:r>
              <a:rPr lang="en-US" dirty="0"/>
              <a:t>XIX </a:t>
            </a:r>
            <a:r>
              <a:rPr lang="uk-UA" dirty="0"/>
              <a:t>століття поблизу містечка </a:t>
            </a:r>
            <a:r>
              <a:rPr lang="uk-UA" dirty="0" err="1"/>
              <a:t>Фюссен</a:t>
            </a:r>
            <a:r>
              <a:rPr lang="uk-UA" dirty="0"/>
              <a:t> </a:t>
            </a:r>
            <a:r>
              <a:rPr lang="uk-UA" dirty="0" smtClean="0"/>
              <a:t>в </a:t>
            </a:r>
            <a:r>
              <a:rPr lang="uk-UA" dirty="0"/>
              <a:t>південно-західній </a:t>
            </a:r>
            <a:r>
              <a:rPr lang="uk-UA" dirty="0" smtClean="0"/>
              <a:t>Баварії. Є </a:t>
            </a:r>
            <a:r>
              <a:rPr lang="uk-UA" dirty="0"/>
              <a:t>найбільш часто фотографованою і найбільш відвідуваною туристами будівлею в Баварії.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3447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9397">
        <p14:glitter dir="r" pattern="hexagon"/>
      </p:transition>
    </mc:Choice>
    <mc:Fallback>
      <p:transition spd="slow" advTm="93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640960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5414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720">
        <p14:shred/>
      </p:transition>
    </mc:Choice>
    <mc:Fallback>
      <p:transition spd="slow" advTm="572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84" y="260648"/>
            <a:ext cx="8572500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8647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570">
        <p14:shred dir="out"/>
      </p:transition>
    </mc:Choice>
    <mc:Fallback>
      <p:transition spd="slow" advTm="557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1146"/>
            <a:ext cx="8064896" cy="666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5907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4959">
        <p14:shred pattern="rectangle"/>
      </p:transition>
    </mc:Choice>
    <mc:Fallback>
      <p:transition spd="slow" advTm="495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140968"/>
            <a:ext cx="8229600" cy="1252728"/>
          </a:xfrm>
        </p:spPr>
        <p:txBody>
          <a:bodyPr>
            <a:normAutofit/>
          </a:bodyPr>
          <a:lstStyle/>
          <a:p>
            <a:pPr algn="ctr"/>
            <a:r>
              <a:rPr lang="uk-UA" sz="5400" dirty="0" smtClean="0">
                <a:solidFill>
                  <a:schemeClr val="tx1"/>
                </a:solidFill>
              </a:rPr>
              <a:t>Зупинка №4</a:t>
            </a:r>
            <a:endParaRPr lang="uk-UA" sz="54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9445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505">
        <p14:shred pattern="rectangle" dir="out"/>
      </p:transition>
    </mc:Choice>
    <mc:Fallback>
      <p:transition spd="slow" advTm="35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412776"/>
            <a:ext cx="8784976" cy="5256584"/>
          </a:xfrm>
        </p:spPr>
        <p:txBody>
          <a:bodyPr>
            <a:noAutofit/>
          </a:bodyPr>
          <a:lstStyle/>
          <a:p>
            <a:pPr marL="118872" indent="0" algn="ctr">
              <a:buNone/>
            </a:pPr>
            <a:r>
              <a:rPr lang="ru-RU" sz="3100" dirty="0">
                <a:latin typeface="Calibri" pitchFamily="34" charset="0"/>
              </a:rPr>
              <a:t>Пантеон великих </a:t>
            </a:r>
            <a:r>
              <a:rPr lang="ru-RU" sz="3100" dirty="0" err="1">
                <a:latin typeface="Calibri" pitchFamily="34" charset="0"/>
              </a:rPr>
              <a:t>німців</a:t>
            </a:r>
            <a:r>
              <a:rPr lang="ru-RU" sz="3100" dirty="0">
                <a:latin typeface="Calibri" pitchFamily="34" charset="0"/>
              </a:rPr>
              <a:t> Вальхалла, зал </a:t>
            </a:r>
            <a:r>
              <a:rPr lang="ru-RU" sz="3100" dirty="0" err="1">
                <a:latin typeface="Calibri" pitchFamily="34" charset="0"/>
              </a:rPr>
              <a:t>слави</a:t>
            </a:r>
            <a:r>
              <a:rPr lang="ru-RU" sz="3100" dirty="0">
                <a:latin typeface="Calibri" pitchFamily="34" charset="0"/>
              </a:rPr>
              <a:t> </a:t>
            </a:r>
            <a:r>
              <a:rPr lang="ru-RU" sz="3100" dirty="0" err="1" smtClean="0">
                <a:latin typeface="Calibri" pitchFamily="34" charset="0"/>
              </a:rPr>
              <a:t>Німеччини</a:t>
            </a:r>
            <a:r>
              <a:rPr lang="ru-RU" sz="3100" dirty="0" smtClean="0">
                <a:latin typeface="Calibri" pitchFamily="34" charset="0"/>
              </a:rPr>
              <a:t>. </a:t>
            </a:r>
            <a:r>
              <a:rPr lang="uk-UA" sz="3100" dirty="0" smtClean="0">
                <a:latin typeface="Calibri" pitchFamily="34" charset="0"/>
              </a:rPr>
              <a:t>Цю </a:t>
            </a:r>
            <a:r>
              <a:rPr lang="uk-UA" sz="3100" dirty="0">
                <a:latin typeface="Calibri" pitchFamily="34" charset="0"/>
              </a:rPr>
              <a:t>грандіозну споруду на березі Дунаю недалеко від баварського міста </a:t>
            </a:r>
            <a:r>
              <a:rPr lang="uk-UA" sz="3100" dirty="0" err="1">
                <a:latin typeface="Calibri" pitchFamily="34" charset="0"/>
              </a:rPr>
              <a:t>Регенсбург</a:t>
            </a:r>
            <a:r>
              <a:rPr lang="uk-UA" sz="3100" dirty="0">
                <a:latin typeface="Calibri" pitchFamily="34" charset="0"/>
              </a:rPr>
              <a:t> важко не помітити. Чудова </a:t>
            </a:r>
            <a:r>
              <a:rPr lang="uk-UA" sz="3100" dirty="0" smtClean="0">
                <a:latin typeface="Calibri" pitchFamily="34" charset="0"/>
              </a:rPr>
              <a:t>будівля</a:t>
            </a:r>
            <a:r>
              <a:rPr lang="uk-UA" sz="3100" dirty="0">
                <a:latin typeface="Calibri" pitchFamily="34" charset="0"/>
              </a:rPr>
              <a:t>, що нагадує античний храм – не що інше, як пантеон великих німців </a:t>
            </a:r>
            <a:r>
              <a:rPr lang="uk-UA" sz="3100" dirty="0" err="1">
                <a:latin typeface="Calibri" pitchFamily="34" charset="0"/>
              </a:rPr>
              <a:t>Вальхалла</a:t>
            </a:r>
            <a:r>
              <a:rPr lang="uk-UA" sz="3100" dirty="0">
                <a:latin typeface="Calibri" pitchFamily="34" charset="0"/>
              </a:rPr>
              <a:t>.</a:t>
            </a:r>
          </a:p>
          <a:p>
            <a:pPr algn="ctr"/>
            <a:endParaRPr lang="uk-UA" sz="3100" dirty="0">
              <a:latin typeface="Calibri" pitchFamily="34" charset="0"/>
            </a:endParaRPr>
          </a:p>
          <a:p>
            <a:pPr marL="118872" indent="0" algn="ctr">
              <a:buNone/>
            </a:pPr>
            <a:r>
              <a:rPr lang="uk-UA" sz="3100" dirty="0" err="1">
                <a:latin typeface="Calibri" pitchFamily="34" charset="0"/>
              </a:rPr>
              <a:t>Вальхалла</a:t>
            </a:r>
            <a:r>
              <a:rPr lang="uk-UA" sz="3100" dirty="0">
                <a:latin typeface="Calibri" pitchFamily="34" charset="0"/>
              </a:rPr>
              <a:t> – пишний палац у райському місці під назвою </a:t>
            </a:r>
            <a:r>
              <a:rPr lang="uk-UA" sz="3100" dirty="0" err="1">
                <a:latin typeface="Calibri" pitchFamily="34" charset="0"/>
              </a:rPr>
              <a:t>Асгард</a:t>
            </a:r>
            <a:r>
              <a:rPr lang="uk-UA" sz="3100" dirty="0">
                <a:latin typeface="Calibri" pitchFamily="34" charset="0"/>
              </a:rPr>
              <a:t>, куди, згідно міфології скандинавів і німців, потрапляють воїни, що особливо відзначились.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8961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19320">
        <p14:flip dir="r"/>
      </p:transition>
    </mc:Choice>
    <mc:Fallback>
      <p:transition spd="slow" advTm="193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6179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5617">
        <p14:flip dir="l"/>
      </p:transition>
    </mc:Choice>
    <mc:Fallback>
      <p:transition spd="slow" advTm="561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84976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1715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907">
        <p14:prism isInverted="1"/>
      </p:transition>
    </mc:Choice>
    <mc:Fallback>
      <p:transition spd="slow" advTm="39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8" y="116632"/>
            <a:ext cx="8966817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5893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7414">
        <p14:prism dir="u" isInverted="1"/>
      </p:transition>
    </mc:Choice>
    <mc:Fallback>
      <p:transition spd="slow" advTm="741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9550"/>
            <a:ext cx="8568952" cy="6459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3071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4080">
        <p14:prism dir="r" isInverted="1"/>
      </p:transition>
    </mc:Choice>
    <mc:Fallback>
      <p:transition spd="slow" advTm="408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712968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888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4650">
        <p14:prism dir="d" isInverted="1"/>
      </p:transition>
    </mc:Choice>
    <mc:Fallback>
      <p:transition spd="slow" advTm="46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568951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4020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5162">
        <p14:glitter dir="d" pattern="hexagon"/>
      </p:transition>
    </mc:Choice>
    <mc:Fallback>
      <p:transition spd="slow" advTm="516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852936"/>
            <a:ext cx="8229600" cy="1252728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Зупинка №5</a:t>
            </a:r>
            <a:endParaRPr lang="uk-UA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9618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3700">
        <p14:ripple/>
      </p:transition>
    </mc:Choice>
    <mc:Fallback>
      <p:transition spd="slow" advTm="37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err="1" smtClean="0"/>
              <a:t>Фрауенкірхе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84784"/>
            <a:ext cx="9144000" cy="5373215"/>
          </a:xfrm>
        </p:spPr>
        <p:txBody>
          <a:bodyPr>
            <a:noAutofit/>
          </a:bodyPr>
          <a:lstStyle/>
          <a:p>
            <a:pPr marL="118872" indent="0" algn="ctr">
              <a:buNone/>
            </a:pPr>
            <a:r>
              <a:rPr lang="uk-UA" sz="3400" dirty="0">
                <a:latin typeface="Calibri" pitchFamily="34" charset="0"/>
              </a:rPr>
              <a:t>Розташована в </a:t>
            </a:r>
            <a:r>
              <a:rPr lang="uk-UA" sz="3400" dirty="0" smtClean="0">
                <a:latin typeface="Calibri" pitchFamily="34" charset="0"/>
              </a:rPr>
              <a:t>Дрездені </a:t>
            </a:r>
            <a:r>
              <a:rPr lang="uk-UA" sz="3400" dirty="0">
                <a:latin typeface="Calibri" pitchFamily="34" charset="0"/>
              </a:rPr>
              <a:t>є лютеранської церквою, яка була повністю зруйнована під час Другої світової війни. Церква відновлена з використанням первинних плит, які були закладені в 1720 році і знову відкрита в 2005 році. З моменту свого відкриття, </a:t>
            </a:r>
            <a:r>
              <a:rPr lang="uk-UA" sz="3400" dirty="0" err="1">
                <a:latin typeface="Calibri" pitchFamily="34" charset="0"/>
              </a:rPr>
              <a:t>Фрауенкірхе</a:t>
            </a:r>
            <a:r>
              <a:rPr lang="uk-UA" sz="3400" dirty="0">
                <a:latin typeface="Calibri" pitchFamily="34" charset="0"/>
              </a:rPr>
              <a:t> стала надзвичайно популярною туристичною визначною пам’яткою в Дрездені. У 2009 році церкву відвідав президент Барак Обама.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2296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7457">
        <p14:ripple dir="ru"/>
      </p:transition>
    </mc:Choice>
    <mc:Fallback>
      <p:transition spd="slow" advTm="174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2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496944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9205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129">
        <p14:ripple dir="lu"/>
      </p:transition>
    </mc:Choice>
    <mc:Fallback>
      <p:transition spd="slow" advTm="512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60"/>
            <a:ext cx="4248472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88640"/>
            <a:ext cx="4597102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2050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182">
        <p14:ripple dir="ld"/>
      </p:transition>
    </mc:Choice>
    <mc:Fallback>
      <p:transition spd="slow" advTm="518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6213"/>
            <a:ext cx="8856984" cy="650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5247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655">
        <p14:ripple dir="rd"/>
      </p:transition>
    </mc:Choice>
    <mc:Fallback>
      <p:transition spd="slow" advTm="565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84976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7308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7061">
        <p14:warp dir="in"/>
      </p:transition>
    </mc:Choice>
    <mc:Fallback>
      <p:transition spd="slow" advTm="70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856984" cy="6725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8290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5124">
        <p14:vortex dir="r"/>
      </p:transition>
    </mc:Choice>
    <mc:Fallback>
      <p:transition spd="slow" advTm="512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18872" indent="0">
              <a:buNone/>
            </a:pPr>
            <a:r>
              <a:rPr lang="uk-UA" sz="6000" dirty="0" smtClean="0">
                <a:latin typeface="Cambria" pitchFamily="18" charset="0"/>
              </a:rPr>
              <a:t>Дякую за увагу!!!</a:t>
            </a:r>
            <a:endParaRPr lang="uk-UA" sz="6000" dirty="0">
              <a:latin typeface="Cambria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9395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37"/>
    </mc:Choice>
    <mc:Fallback>
      <p:transition spd="slow" advTm="4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856984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1307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5261">
        <p14:glitter/>
      </p:transition>
    </mc:Choice>
    <mc:Fallback>
      <p:transition spd="slow" advTm="52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91" y="188640"/>
            <a:ext cx="8856984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9878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4433">
        <p14:glitter dir="u"/>
      </p:transition>
    </mc:Choice>
    <mc:Fallback>
      <p:transition spd="slow" advTm="443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3096"/>
            <a:ext cx="8856984" cy="6578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318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5035">
        <p14:glitter dir="r"/>
      </p:transition>
    </mc:Choice>
    <mc:Fallback>
      <p:transition spd="slow" advTm="503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56984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2007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4346">
        <p14:glitter dir="d"/>
      </p:transition>
    </mc:Choice>
    <mc:Fallback>
      <p:transition spd="slow" advTm="434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8645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4742">
        <p14:ripple/>
      </p:transition>
    </mc:Choice>
    <mc:Fallback>
      <p:transition spd="slow" advTm="474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9|1.9|1.8|2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1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одульная">
  <a:themeElements>
    <a:clrScheme name="Модульная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Моду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165</TotalTime>
  <Words>326</Words>
  <Application>Microsoft Office PowerPoint</Application>
  <PresentationFormat>Экран (4:3)</PresentationFormat>
  <Paragraphs>29</Paragraphs>
  <Slides>47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Модульная</vt:lpstr>
      <vt:lpstr>Презентація  на тему «Пожорож Німеччиною»</vt:lpstr>
      <vt:lpstr>Зупинка  №1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Зупинка №2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Зупинка №3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Зупинка №4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Зупинка №5</vt:lpstr>
      <vt:lpstr>Фрауенкірхе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 на тему «Пожорож Німеччиною»</dc:title>
  <dc:creator>Віталік</dc:creator>
  <cp:lastModifiedBy>Віталік</cp:lastModifiedBy>
  <cp:revision>19</cp:revision>
  <dcterms:created xsi:type="dcterms:W3CDTF">2013-11-23T20:11:30Z</dcterms:created>
  <dcterms:modified xsi:type="dcterms:W3CDTF">2013-11-24T12:03:58Z</dcterms:modified>
</cp:coreProperties>
</file>